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817" r:id="rId1"/>
  </p:sldMasterIdLst>
  <p:notesMasterIdLst>
    <p:notesMasterId r:id="rId24"/>
  </p:notesMasterIdLst>
  <p:sldIdLst>
    <p:sldId id="256" r:id="rId2"/>
    <p:sldId id="262" r:id="rId3"/>
    <p:sldId id="263" r:id="rId4"/>
    <p:sldId id="264" r:id="rId5"/>
    <p:sldId id="272" r:id="rId6"/>
    <p:sldId id="267" r:id="rId7"/>
    <p:sldId id="265" r:id="rId8"/>
    <p:sldId id="266" r:id="rId9"/>
    <p:sldId id="273" r:id="rId10"/>
    <p:sldId id="271" r:id="rId11"/>
    <p:sldId id="274" r:id="rId12"/>
    <p:sldId id="275" r:id="rId13"/>
    <p:sldId id="268" r:id="rId14"/>
    <p:sldId id="276" r:id="rId15"/>
    <p:sldId id="269" r:id="rId16"/>
    <p:sldId id="277" r:id="rId17"/>
    <p:sldId id="270" r:id="rId18"/>
    <p:sldId id="278" r:id="rId19"/>
    <p:sldId id="279" r:id="rId20"/>
    <p:sldId id="282" r:id="rId21"/>
    <p:sldId id="280" r:id="rId22"/>
    <p:sldId id="281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9" autoAdjust="0"/>
    <p:restoredTop sz="94660"/>
  </p:normalViewPr>
  <p:slideViewPr>
    <p:cSldViewPr>
      <p:cViewPr varScale="1">
        <p:scale>
          <a:sx n="142" d="100"/>
          <a:sy n="142" d="100"/>
        </p:scale>
        <p:origin x="138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885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43BD0-F457-4782-A518-A6B16C82180E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519" y="4473472"/>
            <a:ext cx="5607362" cy="366087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160"/>
            <a:ext cx="3038319" cy="4652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885" y="8831160"/>
            <a:ext cx="3038319" cy="4652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118D2-DD87-4EE7-9746-07BCA8C9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41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88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94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03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01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26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91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75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18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21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17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>
              <a:spcBef>
                <a:spcPts val="0"/>
              </a:spcBef>
            </a:pPr>
            <a:r>
              <a:rPr lang="en-US" sz="3400" dirty="0"/>
              <a:t>What FLAIR accounting info does that represent in FLAIR? </a:t>
            </a:r>
          </a:p>
          <a:p>
            <a:pPr lvl="2">
              <a:spcBef>
                <a:spcPts val="0"/>
              </a:spcBef>
            </a:pPr>
            <a:r>
              <a:rPr lang="en-US" sz="3400" dirty="0"/>
              <a:t>What ORG/EO, Fund ID, and Category is tied to that Fund Name?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22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2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>
              <a:spcBef>
                <a:spcPts val="0"/>
              </a:spcBef>
            </a:pPr>
            <a:r>
              <a:rPr lang="en-US" sz="3400" dirty="0"/>
              <a:t>What FLAIR accounting info does that represent in FLAIR? </a:t>
            </a:r>
          </a:p>
          <a:p>
            <a:pPr lvl="2">
              <a:spcBef>
                <a:spcPts val="0"/>
              </a:spcBef>
            </a:pPr>
            <a:r>
              <a:rPr lang="en-US" sz="3400" dirty="0"/>
              <a:t>What ORG/EO, Fund ID, and Category is tied to that Fund Name?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515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9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33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44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7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4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22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00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1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118D2-DD87-4EE7-9746-07BCA8C91B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5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rrowheads="1"/>
          </p:cNvSpPr>
          <p:nvPr/>
        </p:nvSpPr>
        <p:spPr bwMode="auto">
          <a:xfrm>
            <a:off x="609600" y="16764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1"/>
            <a:ext cx="7772400" cy="154305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F5FDA-FCF4-4B81-AE13-413683EEE468}" type="datetime1">
              <a:rPr lang="en-US" smtClean="0"/>
              <a:pPr>
                <a:defRPr/>
              </a:pPr>
              <a:t>7/6/2022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7F6CD-C168-42C0-AD34-8432ED0DA24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63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600200"/>
            <a:ext cx="7772400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A9A33-2BF8-434B-8DE0-7522A57BD564}" type="datetime1">
              <a:rPr lang="en-US" smtClean="0"/>
              <a:pPr>
                <a:defRPr/>
              </a:pPr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43DB2-FD58-4287-9B7A-7128C229120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70801-21AE-4CAF-9D1F-5EF5D62047E1}" type="datetime1">
              <a:rPr lang="en-US" smtClean="0"/>
              <a:pPr>
                <a:defRPr/>
              </a:pPr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31292-28AE-461F-BD08-40FA1FC83E2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600" y="6356350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EF8C6-ED4D-4845-A98B-BDC47D771C06}" type="datetime1">
              <a:rPr lang="en-US" smtClean="0"/>
              <a:pPr>
                <a:defRPr/>
              </a:pPr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8381-1AA4-463F-B3FF-2607979862F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224BD-B426-404B-AFC2-80274C5914FF}" type="datetime1">
              <a:rPr lang="en-US" smtClean="0"/>
              <a:pPr>
                <a:defRPr/>
              </a:pPr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9D4AA-0578-4BBE-A0FF-ABEEAFF1DDB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399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D26A5-F06F-474C-A683-13C189920282}" type="datetime1">
              <a:rPr lang="en-US" smtClean="0"/>
              <a:pPr>
                <a:defRPr/>
              </a:pPr>
              <a:t>7/6/2022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F5B9D-CD64-44B7-B628-19DF553D56E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39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35113"/>
            <a:ext cx="381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174875"/>
            <a:ext cx="381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535113"/>
            <a:ext cx="381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174875"/>
            <a:ext cx="381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73A35-A4CF-4DAD-BD19-D4E7845EBAD1}" type="datetime1">
              <a:rPr lang="en-US" smtClean="0"/>
              <a:pPr>
                <a:defRPr/>
              </a:pPr>
              <a:t>7/6/2022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A802F-17E8-477D-9FDC-63EAF596F5E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D22A5-05CF-43DB-90CB-4AD49D64FB5E}" type="datetime1">
              <a:rPr lang="en-US" smtClean="0"/>
              <a:pPr>
                <a:defRPr/>
              </a:pPr>
              <a:t>7/6/2022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B3D10-C4AD-4999-A4F3-2456BA54A9E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C79C6-5CC1-4342-8D1D-B0931B7743B2}" type="datetime1">
              <a:rPr lang="en-US" smtClean="0"/>
              <a:pPr>
                <a:defRPr/>
              </a:pPr>
              <a:t>7/6/2022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593BE-21C1-4AE8-97D3-28A12250F3C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25511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435100"/>
            <a:ext cx="25511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B34D3-F666-4D51-B4F4-45B7DA779298}" type="datetime1">
              <a:rPr lang="en-US" smtClean="0"/>
              <a:pPr>
                <a:defRPr/>
              </a:pPr>
              <a:t>7/6/2022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EBE89-AA16-4037-B2EC-89174E4929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B1268-1A62-4476-8854-5DF8FF2CA9C3}" type="datetime1">
              <a:rPr lang="en-US" smtClean="0"/>
              <a:pPr>
                <a:defRPr/>
              </a:pPr>
              <a:t>7/6/2022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A9935-F2C5-4A84-908F-BFC538AD4FF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/>
          </a:p>
        </p:txBody>
      </p:sp>
      <p:pic>
        <p:nvPicPr>
          <p:cNvPr id="1027" name="Picture 10" descr="scale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62600" y="0"/>
            <a:ext cx="3581400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55663" y="1406525"/>
            <a:ext cx="7848600" cy="19050"/>
          </a:xfrm>
          <a:prstGeom prst="rect">
            <a:avLst/>
          </a:prstGeom>
          <a:solidFill>
            <a:srgbClr val="00206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6356350"/>
            <a:ext cx="167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F4E85C18-6BB7-4175-BE6C-7A4741C2FD74}" type="datetime1">
              <a:rPr lang="en-US" smtClean="0"/>
              <a:pPr>
                <a:defRPr/>
              </a:pPr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8287F925-5F70-4DA3-9F0D-CCBE1D455F8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4" name="Picture 11" descr="presentation-sidebar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87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914400" y="228600"/>
            <a:ext cx="7848600" cy="46038"/>
          </a:xfrm>
          <a:prstGeom prst="rect">
            <a:avLst/>
          </a:prstGeom>
          <a:solidFill>
            <a:srgbClr val="00206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 rot="5400000">
            <a:off x="632619" y="521494"/>
            <a:ext cx="609600" cy="46038"/>
          </a:xfrm>
          <a:prstGeom prst="rect">
            <a:avLst/>
          </a:prstGeom>
          <a:solidFill>
            <a:srgbClr val="00206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393907" y="1113631"/>
            <a:ext cx="609600" cy="17463"/>
          </a:xfrm>
          <a:prstGeom prst="rect">
            <a:avLst/>
          </a:prstGeom>
          <a:solidFill>
            <a:srgbClr val="00206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060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060"/>
        </a:buClr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2060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2060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2060"/>
        </a:buClr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828800"/>
            <a:ext cx="7772400" cy="1981200"/>
          </a:xfrm>
        </p:spPr>
        <p:txBody>
          <a:bodyPr/>
          <a:lstStyle/>
          <a:p>
            <a:pPr algn="ctr"/>
            <a:r>
              <a:rPr lang="en-US" dirty="0"/>
              <a:t>Florida PALM </a:t>
            </a:r>
            <a:br>
              <a:rPr lang="en-US" dirty="0"/>
            </a:br>
            <a:r>
              <a:rPr lang="en-US" dirty="0"/>
              <a:t>FLAIR Replacement System Overview &amp; Timelines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781800" cy="17526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Nona McCall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Director of Financial Services</a:t>
            </a:r>
          </a:p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0DE5B7-7E7F-408C-928B-2836E7CDF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7"/>
    </mc:Choice>
    <mc:Fallback xmlns="">
      <p:transition spd="slow" advTm="7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78088-E2E1-4833-9F15-DA08651B3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 – Chart of Accounts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30D36-2A18-4171-9651-5128A8ED9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371600"/>
            <a:ext cx="79248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900" dirty="0"/>
              <a:t>Object Code and General Ledger will be combined and become Accounts</a:t>
            </a:r>
          </a:p>
          <a:p>
            <a:pPr lvl="1">
              <a:spcBef>
                <a:spcPts val="0"/>
              </a:spcBef>
            </a:pPr>
            <a:r>
              <a:rPr lang="en-US" sz="3600" dirty="0"/>
              <a:t>Revenue will start with a 6</a:t>
            </a:r>
          </a:p>
          <a:p>
            <a:pPr lvl="1">
              <a:spcBef>
                <a:spcPts val="0"/>
              </a:spcBef>
            </a:pPr>
            <a:endParaRPr lang="en-US" sz="3200" dirty="0"/>
          </a:p>
          <a:p>
            <a:pPr lvl="1">
              <a:spcBef>
                <a:spcPts val="0"/>
              </a:spcBef>
            </a:pPr>
            <a:endParaRPr lang="en-US" sz="2400" dirty="0"/>
          </a:p>
          <a:p>
            <a:pPr lvl="1">
              <a:spcBef>
                <a:spcPts val="0"/>
              </a:spcBef>
            </a:pPr>
            <a:endParaRPr lang="en-US" sz="3600" dirty="0"/>
          </a:p>
          <a:p>
            <a:pPr lvl="1">
              <a:spcBef>
                <a:spcPts val="0"/>
              </a:spcBef>
            </a:pPr>
            <a:endParaRPr lang="en-US" sz="3600" dirty="0"/>
          </a:p>
          <a:p>
            <a:pPr lvl="1">
              <a:spcBef>
                <a:spcPts val="0"/>
              </a:spcBef>
            </a:pPr>
            <a:r>
              <a:rPr lang="en-US" sz="3600" dirty="0"/>
              <a:t>Expenditures will start with a 7</a:t>
            </a:r>
          </a:p>
          <a:p>
            <a:pPr marL="0" indent="0" algn="ctr">
              <a:buNone/>
            </a:pPr>
            <a:r>
              <a:rPr lang="en-US" sz="2800" i="1" dirty="0"/>
              <a:t>(Expenditure example unavailable)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25685-0366-4291-BFCC-413951CE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0F281-FC1A-4462-ABF9-CDC36DB41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124200"/>
            <a:ext cx="6629400" cy="204524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0079AA-EA22-4262-912A-A6C225BFA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1400" y="6266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5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00"/>
    </mc:Choice>
    <mc:Fallback xmlns="">
      <p:transition spd="slow" advTm="11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78088-E2E1-4833-9F15-DA08651B3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 – Chart of Accounts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30D36-2A18-4171-9651-5128A8ED9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4000" dirty="0"/>
              <a:t>State Program Codes are the same</a:t>
            </a:r>
            <a:endParaRPr lang="en-US" sz="3600" dirty="0"/>
          </a:p>
          <a:p>
            <a:pPr lvl="1">
              <a:spcBef>
                <a:spcPts val="0"/>
              </a:spcBef>
            </a:pPr>
            <a:endParaRPr lang="en-US" sz="1400" dirty="0"/>
          </a:p>
          <a:p>
            <a:pPr marL="457200" lvl="1" indent="0">
              <a:spcBef>
                <a:spcPts val="0"/>
              </a:spcBef>
              <a:buNone/>
            </a:pPr>
            <a:endParaRPr lang="en-US" sz="3600" dirty="0"/>
          </a:p>
          <a:p>
            <a:pPr lvl="1">
              <a:spcBef>
                <a:spcPts val="0"/>
              </a:spcBef>
            </a:pPr>
            <a:endParaRPr lang="en-US" sz="3600" dirty="0"/>
          </a:p>
          <a:p>
            <a:pPr lvl="1">
              <a:spcBef>
                <a:spcPts val="0"/>
              </a:spcBef>
            </a:pPr>
            <a:endParaRPr lang="en-US" sz="3600" dirty="0"/>
          </a:p>
          <a:p>
            <a:pPr marL="514350" indent="-457200">
              <a:spcBef>
                <a:spcPts val="0"/>
              </a:spcBef>
            </a:pPr>
            <a:r>
              <a:rPr lang="en-US" sz="4000" dirty="0"/>
              <a:t>Budget Entity is not changing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25685-0366-4291-BFCC-413951CE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8404D1-F4B2-425D-B6B8-0223564AF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4713003"/>
            <a:ext cx="5029200" cy="1438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AEE50-DCF9-47D3-BE56-C8ED56C6B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2209800"/>
            <a:ext cx="4876800" cy="192039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E622E6-BE24-45B6-B1B1-4033EBBB4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0972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9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47"/>
    </mc:Choice>
    <mc:Fallback xmlns="">
      <p:transition spd="slow" advTm="85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78088-E2E1-4833-9F15-DA08651B3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 – Chart of Accounts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30D36-2A18-4171-9651-5128A8ED9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4000" dirty="0"/>
              <a:t>Category Codes are the same</a:t>
            </a:r>
            <a:endParaRPr lang="en-US" sz="3600" dirty="0"/>
          </a:p>
          <a:p>
            <a:pPr lvl="1">
              <a:spcBef>
                <a:spcPts val="0"/>
              </a:spcBef>
            </a:pPr>
            <a:endParaRPr lang="en-US" sz="1400" dirty="0"/>
          </a:p>
          <a:p>
            <a:pPr marL="457200" lvl="1" indent="0">
              <a:spcBef>
                <a:spcPts val="0"/>
              </a:spcBef>
              <a:buNone/>
            </a:pPr>
            <a:endParaRPr lang="en-US" sz="3600" dirty="0"/>
          </a:p>
          <a:p>
            <a:pPr lvl="1">
              <a:spcBef>
                <a:spcPts val="0"/>
              </a:spcBef>
            </a:pPr>
            <a:endParaRPr lang="en-US" sz="36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25685-0366-4291-BFCC-413951CE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6A9EBB-B344-4FE3-B9B9-E0F00C3C5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2285999"/>
            <a:ext cx="3505200" cy="192343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0F5102-31BD-49CC-B4EF-94A7CB8F6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6149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0"/>
    </mc:Choice>
    <mc:Fallback xmlns="">
      <p:transition spd="slow" advTm="7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10A2A-27EB-4DD3-86BF-B4C696B9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Coming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215F7-3AE1-466B-9C8E-989B89AAC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447800"/>
            <a:ext cx="76962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4000" dirty="0"/>
              <a:t>Organization (Org) codes structure may change</a:t>
            </a:r>
          </a:p>
          <a:p>
            <a:pPr>
              <a:spcBef>
                <a:spcPts val="0"/>
              </a:spcBef>
            </a:pPr>
            <a:r>
              <a:rPr lang="en-US" sz="4000" dirty="0"/>
              <a:t>Expansion Options (EO) and the ORG/EO combination is eliminated</a:t>
            </a:r>
          </a:p>
          <a:p>
            <a:pPr lvl="1">
              <a:spcBef>
                <a:spcPts val="0"/>
              </a:spcBef>
            </a:pPr>
            <a:r>
              <a:rPr lang="en-US" sz="3600" dirty="0"/>
              <a:t>FLAIR ORG/EO linked all FLAIR critical elements together</a:t>
            </a:r>
          </a:p>
          <a:p>
            <a:pPr lvl="1">
              <a:spcBef>
                <a:spcPts val="0"/>
              </a:spcBef>
            </a:pPr>
            <a:r>
              <a:rPr lang="en-US" sz="3600" dirty="0"/>
              <a:t>Speed Types – provides a slightly similar linking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71B19-BDA7-4E73-9127-FBA1B847B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337B51-8260-4A4F-B0FF-05AEADED8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6234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966"/>
    </mc:Choice>
    <mc:Fallback xmlns="">
      <p:transition spd="slow" advTm="27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10A2A-27EB-4DD3-86BF-B4C696B9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Coming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215F7-3AE1-466B-9C8E-989B89AAC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There are 4 other fields for tracking expenditures and revenue: </a:t>
            </a:r>
          </a:p>
          <a:p>
            <a:pPr lvl="1"/>
            <a:r>
              <a:rPr lang="en-US" sz="3600" dirty="0"/>
              <a:t>Project ID </a:t>
            </a:r>
          </a:p>
          <a:p>
            <a:pPr lvl="1"/>
            <a:r>
              <a:rPr lang="en-US" sz="3600" dirty="0"/>
              <a:t>Contract </a:t>
            </a:r>
          </a:p>
          <a:p>
            <a:pPr lvl="1"/>
            <a:r>
              <a:rPr lang="en-US" sz="3600" dirty="0"/>
              <a:t>2 Other Accumulators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71B19-BDA7-4E73-9127-FBA1B847B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9F7211-F03E-4691-8412-2FA393F15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76"/>
    </mc:Choice>
    <mc:Fallback xmlns="">
      <p:transition spd="slow" advTm="59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CC75F-B897-452D-94A5-FCB381DC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JAC’s preparation for July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4B6E-BD9E-4452-81D0-DD89B716E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Attending all of PALM’s workshops and trainings to understand the system and identify changes</a:t>
            </a:r>
          </a:p>
          <a:p>
            <a:r>
              <a:rPr lang="en-US" sz="4000" dirty="0"/>
              <a:t>CIP is aware of the PALM implementation and can start researching the impact on BOMS and needed changes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64A9B-95D5-47AC-B0E2-81B5E97C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759AD7-EDB5-4556-9E78-60EEC9FCF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6278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07"/>
    </mc:Choice>
    <mc:Fallback xmlns="">
      <p:transition spd="slow" advTm="33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CC75F-B897-452D-94A5-FCB381DC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Next Fiscal Year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4B6E-BD9E-4452-81D0-DD89B716E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Start an ORG code clean up before the PALM transition</a:t>
            </a:r>
          </a:p>
          <a:p>
            <a:r>
              <a:rPr lang="en-US" sz="4000" dirty="0"/>
              <a:t>Review and collect the Revenue Agreements to aid in ORG code clean up</a:t>
            </a:r>
          </a:p>
          <a:p>
            <a:r>
              <a:rPr lang="en-US" sz="4000" dirty="0"/>
              <a:t>Study and discuss ORG code structure and possible changes</a:t>
            </a:r>
          </a:p>
          <a:p>
            <a:endParaRPr lang="en-US" sz="4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64A9B-95D5-47AC-B0E2-81B5E97C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026D16-7ECA-4AE4-9ADA-E08D139C0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6174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6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91"/>
    </mc:Choice>
    <mc:Fallback xmlns="">
      <p:transition spd="slow" advTm="19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E6A9-6123-4A18-9CBB-CDECC800E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93433-4877-4392-B7E3-0EC168AE8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DFS is still developing workflows</a:t>
            </a:r>
          </a:p>
          <a:p>
            <a:r>
              <a:rPr lang="en-US" dirty="0"/>
              <a:t>Yes, there are changes, but they’re not extreme</a:t>
            </a:r>
          </a:p>
          <a:p>
            <a:r>
              <a:rPr lang="en-US" dirty="0"/>
              <a:t>JAC is working to make this as smooth as possible for you</a:t>
            </a:r>
          </a:p>
          <a:p>
            <a:r>
              <a:rPr lang="en-US" dirty="0"/>
              <a:t>JAC will keep you updated as more information becomes available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811C0-B169-4CFC-9172-6DB14E23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295101-3F7F-4F17-974E-AD237FB07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6234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1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14"/>
    </mc:Choice>
    <mc:Fallback xmlns="">
      <p:transition spd="slow" advTm="116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E6A9-6123-4A18-9CBB-CDECC800E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Prepare?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93433-4877-4392-B7E3-0EC168AE8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265237"/>
            <a:ext cx="76962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4000" dirty="0"/>
              <a:t>Understand the accounting information</a:t>
            </a:r>
          </a:p>
          <a:p>
            <a:pPr lvl="1">
              <a:spcBef>
                <a:spcPts val="0"/>
              </a:spcBef>
            </a:pPr>
            <a:r>
              <a:rPr lang="en-US" sz="3600" dirty="0"/>
              <a:t>Fully understand FLAIR accounting data, </a:t>
            </a:r>
            <a:r>
              <a:rPr lang="en-US" sz="3600" i="1" dirty="0"/>
              <a:t>see Handout 1 </a:t>
            </a:r>
          </a:p>
          <a:p>
            <a:pPr lvl="1">
              <a:spcBef>
                <a:spcPts val="0"/>
              </a:spcBef>
            </a:pPr>
            <a:r>
              <a:rPr lang="en-US" sz="3600" dirty="0"/>
              <a:t>Understand the Account Code by Circuit Worksheets</a:t>
            </a:r>
          </a:p>
          <a:p>
            <a:pPr lvl="2">
              <a:spcBef>
                <a:spcPts val="0"/>
              </a:spcBef>
            </a:pPr>
            <a:r>
              <a:rPr lang="en-US" sz="3400" dirty="0"/>
              <a:t>What is an ORG code</a:t>
            </a:r>
          </a:p>
          <a:p>
            <a:pPr lvl="2">
              <a:spcBef>
                <a:spcPts val="0"/>
              </a:spcBef>
            </a:pPr>
            <a:r>
              <a:rPr lang="en-US" sz="3400" dirty="0"/>
              <a:t>What is a GR fund or a Trust fund</a:t>
            </a:r>
          </a:p>
          <a:p>
            <a:pPr lvl="2">
              <a:spcBef>
                <a:spcPts val="0"/>
              </a:spcBef>
            </a:pPr>
            <a:r>
              <a:rPr lang="en-US" sz="3400" dirty="0"/>
              <a:t>What is your Budget Entity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811C0-B169-4CFC-9172-6DB14E23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969E15-C306-47BA-A47E-7666E50240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350.77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6234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4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50"/>
    </mc:Choice>
    <mc:Fallback xmlns="">
      <p:transition spd="slow" advTm="178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E6A9-6123-4A18-9CBB-CDECC800E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Prepare?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93433-4877-4392-B7E3-0EC168AE8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524000"/>
            <a:ext cx="78486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/>
              <a:t>BOMS users – understand how BOMS ties a Fund Name to the FLAIR accounting data</a:t>
            </a:r>
          </a:p>
          <a:p>
            <a:pPr lvl="1">
              <a:spcBef>
                <a:spcPts val="0"/>
              </a:spcBef>
            </a:pPr>
            <a:r>
              <a:rPr lang="en-US" dirty="0"/>
              <a:t>JAC has a BOMS Fund named 22-GR3230  </a:t>
            </a:r>
          </a:p>
          <a:p>
            <a:pPr lvl="1"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811C0-B169-4CFC-9172-6DB14E23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DA69CA-F6F1-49B2-9C90-EC525B132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6225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9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22"/>
    </mc:Choice>
    <mc:Fallback xmlns="">
      <p:transition spd="slow" advTm="24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PALM?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The Planning, Accounting, Ledger Management System (PALM) will replace FLAIR for:</a:t>
            </a:r>
          </a:p>
          <a:p>
            <a:pPr lvl="1"/>
            <a:r>
              <a:rPr lang="en-US" sz="3600" dirty="0"/>
              <a:t>Accounting (Disbursements and Revenue)</a:t>
            </a:r>
          </a:p>
          <a:p>
            <a:pPr lvl="1"/>
            <a:r>
              <a:rPr lang="en-US" sz="3600" dirty="0"/>
              <a:t>Reporting </a:t>
            </a:r>
          </a:p>
          <a:p>
            <a:pPr lvl="1"/>
            <a:r>
              <a:rPr lang="en-US" sz="3600" dirty="0"/>
              <a:t>Payroll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1D5074-207C-4BDB-AC1B-6A6A0552C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6265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5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8"/>
    </mc:Choice>
    <mc:Fallback xmlns="">
      <p:transition spd="slow" advTm="2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E6A9-6123-4A18-9CBB-CDECC800E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Prepare?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0B9D3-86B6-4282-8A6A-8D13281BE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52330" y="1143000"/>
            <a:ext cx="6520070" cy="533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811C0-B169-4CFC-9172-6DB14E23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BA564D-7E8B-42EC-B773-BC2F91B67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159"/>
    </mc:Choice>
    <mc:Fallback xmlns="">
      <p:transition spd="slow" advTm="186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E6A9-6123-4A18-9CBB-CDECC800E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be Overwhelmed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93433-4877-4392-B7E3-0EC168AE8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493837"/>
            <a:ext cx="76962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4000" dirty="0"/>
              <a:t>We have time to plan and be prepared</a:t>
            </a:r>
          </a:p>
          <a:p>
            <a:pPr>
              <a:spcBef>
                <a:spcPts val="0"/>
              </a:spcBef>
            </a:pPr>
            <a:r>
              <a:rPr lang="en-US" sz="4000" dirty="0"/>
              <a:t>JAC will support you in learning the new system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dirty="0"/>
              <a:t> 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811C0-B169-4CFC-9172-6DB14E23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56A63F-8B6D-451C-A614-3B72D20C5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1035" y="6234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2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76"/>
    </mc:Choice>
    <mc:Fallback xmlns="">
      <p:transition spd="slow" advTm="3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0F04-7E30-4C99-9976-98568EAE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230FF-D756-4BB1-84AB-0431AE65F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2C0EC9AF-7111-4749-AD08-3EE6652D7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547" y="1424488"/>
            <a:ext cx="2695053" cy="3673232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C8B32E-7206-467E-95DF-A0ED52D3A0D9}"/>
              </a:ext>
            </a:extLst>
          </p:cNvPr>
          <p:cNvSpPr txBox="1">
            <a:spLocks/>
          </p:cNvSpPr>
          <p:nvPr/>
        </p:nvSpPr>
        <p:spPr bwMode="auto">
          <a:xfrm>
            <a:off x="838200" y="4093369"/>
            <a:ext cx="7696200" cy="200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000" dirty="0"/>
              <a:t>Contact:</a:t>
            </a:r>
          </a:p>
          <a:p>
            <a:pPr lvl="1">
              <a:spcBef>
                <a:spcPts val="0"/>
              </a:spcBef>
            </a:pPr>
            <a:r>
              <a:rPr lang="en-US" sz="3600" dirty="0"/>
              <a:t>(850) 488-2415</a:t>
            </a:r>
          </a:p>
          <a:p>
            <a:pPr lvl="1">
              <a:spcBef>
                <a:spcPts val="0"/>
              </a:spcBef>
            </a:pPr>
            <a:r>
              <a:rPr lang="en-US" sz="3600" dirty="0"/>
              <a:t>nona.mccall@justiceadmin.org</a:t>
            </a:r>
            <a:endParaRPr lang="en-US" sz="34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4F6028-1B5E-40A1-ABB6-2FD6E7AEB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6234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1"/>
    </mc:Choice>
    <mc:Fallback xmlns="">
      <p:transition spd="slow" advTm="17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0C2A-066A-4E1E-97B7-F17045B3D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76DDD-2711-4D00-970A-160BFDF69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Cash Management Wave (CMS) –implemented July 2021</a:t>
            </a:r>
          </a:p>
          <a:p>
            <a:r>
              <a:rPr lang="en-US" sz="4000" dirty="0"/>
              <a:t>Financials Wave – July 2024</a:t>
            </a:r>
          </a:p>
          <a:p>
            <a:pPr lvl="1"/>
            <a:r>
              <a:rPr lang="en-US" sz="3600" dirty="0"/>
              <a:t>Central FLAIR functionality</a:t>
            </a:r>
          </a:p>
          <a:p>
            <a:pPr lvl="1"/>
            <a:r>
              <a:rPr lang="en-US" sz="3600" dirty="0"/>
              <a:t>Departmental FLAIR functionality </a:t>
            </a:r>
          </a:p>
          <a:p>
            <a:pPr lvl="1"/>
            <a:r>
              <a:rPr lang="en-US" sz="3600" dirty="0"/>
              <a:t>Information Warehouse reporting data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9B2D2-485A-4AF7-8D7D-CDEA4FBE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548859-411F-43D6-BD64-96CC897F2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8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231"/>
    </mc:Choice>
    <mc:Fallback xmlns="">
      <p:transition spd="slow" advTm="198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B9CE7-412D-4718-89BD-7DB1B9D8A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Timeline - </a:t>
            </a:r>
            <a:r>
              <a:rPr lang="en-US" sz="3200" dirty="0"/>
              <a:t>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C9A75-990C-4C08-8496-D3D9D3B04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Payroll Wave – July 2024</a:t>
            </a:r>
          </a:p>
          <a:p>
            <a:pPr lvl="1"/>
            <a:r>
              <a:rPr lang="en-US" sz="3600" dirty="0"/>
              <a:t>People First payment data is uploaded to the FLAIR Payroll module for payment processing</a:t>
            </a:r>
          </a:p>
          <a:p>
            <a:pPr lvl="1"/>
            <a:r>
              <a:rPr lang="en-US" sz="3600" dirty="0"/>
              <a:t>Now implementing with Financial Wave instead of January 2025</a:t>
            </a:r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6461E-A0DF-4BFC-AAA4-011E8484E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9B5AF5-CDF0-47C7-BD04-992D5A717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883" y="6278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0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18"/>
    </mc:Choice>
    <mc:Fallback xmlns="">
      <p:transition spd="slow" advTm="69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B9CE7-412D-4718-89BD-7DB1B9D8A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Timeline - </a:t>
            </a:r>
            <a:r>
              <a:rPr lang="en-US" sz="3200" dirty="0"/>
              <a:t>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C9A75-990C-4C08-8496-D3D9D3B04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Expansion Wave – TBD, it will be post-July 2024</a:t>
            </a:r>
          </a:p>
          <a:p>
            <a:endParaRPr lang="en-US" sz="4000" dirty="0">
              <a:highlight>
                <a:srgbClr val="FFFF00"/>
              </a:highlight>
            </a:endParaRPr>
          </a:p>
          <a:p>
            <a:pPr marL="0" indent="0" algn="ctr">
              <a:buNone/>
            </a:pPr>
            <a:r>
              <a:rPr lang="en-US" sz="4000" i="1" dirty="0">
                <a:solidFill>
                  <a:srgbClr val="FF0000"/>
                </a:solidFill>
              </a:rPr>
              <a:t>All dates are subject to change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6461E-A0DF-4BFC-AAA4-011E8484E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5CA304-D2D3-4870-A4A9-45391D8B8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64"/>
    </mc:Choice>
    <mc:Fallback xmlns="">
      <p:transition spd="slow" advTm="24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74F1B-CC5A-476B-A4CF-E645C20C7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Timeline - </a:t>
            </a:r>
            <a:r>
              <a:rPr lang="en-US" sz="3200" dirty="0"/>
              <a:t>Continued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D39647-AF71-47D2-A89F-954A7094E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136524"/>
            <a:ext cx="9524389" cy="6111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E74E6-88F6-4480-8023-35426363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6F9F6E-C929-49FF-A180-C0FADED27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5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8"/>
    </mc:Choice>
    <mc:Fallback xmlns="">
      <p:transition spd="slow" advTm="3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E13DB-BA07-4BF7-9C3E-4C18F2E2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82534-022D-457F-A665-E677B7649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/>
              <a:t>Cloud/Web based like STMS and </a:t>
            </a:r>
            <a:r>
              <a:rPr lang="en-US" sz="4800" dirty="0" err="1"/>
              <a:t>PCard</a:t>
            </a:r>
            <a:endParaRPr lang="en-US" sz="4800" dirty="0"/>
          </a:p>
          <a:p>
            <a:r>
              <a:rPr lang="en-US" sz="4800" dirty="0"/>
              <a:t>PALM will be different</a:t>
            </a:r>
          </a:p>
          <a:p>
            <a:pPr lvl="1"/>
            <a:r>
              <a:rPr lang="en-US" sz="4400" dirty="0"/>
              <a:t>Some FLAIR codes will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F59B4-C923-47AE-9B90-703E7481B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6703B8-6F5E-42AF-8B42-72B8E69AE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6234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6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90"/>
    </mc:Choice>
    <mc:Fallback xmlns="">
      <p:transition spd="slow" advTm="120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868FF-5FBC-4935-A35A-2108C24BB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 – Chart of Accounts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FEB8E3-2CEA-41B3-AD83-AE6DB1385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993" y="60325"/>
            <a:ext cx="9214207" cy="67976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27ABB-D491-47BC-B235-A8B84D60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D863C6-B94A-4978-8F30-65A0CCB7D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6011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06"/>
    </mc:Choice>
    <mc:Fallback xmlns="">
      <p:transition spd="slow" advTm="120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78088-E2E1-4833-9F15-DA08651B3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 – Chart of Accounts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30D36-2A18-4171-9651-5128A8ED9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600200"/>
            <a:ext cx="79248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4000" dirty="0"/>
              <a:t>FLAIR OLO’s name and ID changes slightly</a:t>
            </a:r>
          </a:p>
          <a:p>
            <a:pPr>
              <a:spcBef>
                <a:spcPts val="0"/>
              </a:spcBef>
            </a:pPr>
            <a:endParaRPr lang="en-US" sz="4000" dirty="0"/>
          </a:p>
          <a:p>
            <a:pPr>
              <a:spcBef>
                <a:spcPts val="0"/>
              </a:spcBef>
            </a:pPr>
            <a:r>
              <a:rPr lang="en-US" sz="4000" dirty="0"/>
              <a:t>FLAIR Fund ID’s are changing</a:t>
            </a:r>
          </a:p>
          <a:p>
            <a:pPr lvl="1">
              <a:spcBef>
                <a:spcPts val="0"/>
              </a:spcBef>
            </a:pPr>
            <a:r>
              <a:rPr lang="en-US" sz="3600" dirty="0"/>
              <a:t>PALM Budgetary Fund – unchanged</a:t>
            </a:r>
          </a:p>
          <a:p>
            <a:pPr lvl="1">
              <a:spcBef>
                <a:spcPts val="0"/>
              </a:spcBef>
            </a:pPr>
            <a:r>
              <a:rPr lang="en-US" sz="3600" dirty="0"/>
              <a:t>PALM Transaction Fund</a:t>
            </a:r>
          </a:p>
          <a:p>
            <a:pPr lvl="1">
              <a:spcBef>
                <a:spcPts val="0"/>
              </a:spcBef>
            </a:pPr>
            <a:endParaRPr lang="en-US" sz="1400" dirty="0"/>
          </a:p>
          <a:p>
            <a:pPr marL="457200" lvl="1" indent="0">
              <a:spcBef>
                <a:spcPts val="0"/>
              </a:spcBef>
              <a:buNone/>
            </a:pPr>
            <a:endParaRPr lang="en-US" sz="3600" dirty="0"/>
          </a:p>
          <a:p>
            <a:pPr lvl="1">
              <a:spcBef>
                <a:spcPts val="0"/>
              </a:spcBef>
            </a:pPr>
            <a:endParaRPr lang="en-US" sz="36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25685-0366-4291-BFCC-413951CE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E45EB2-6542-4543-9C49-A5644D7FD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5180831"/>
            <a:ext cx="6553200" cy="15141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42D14E-46EA-4B24-9F9F-E1DB8B8E1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2209800"/>
            <a:ext cx="5029200" cy="134691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7E1504-6985-43E0-A1AA-026EF68684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7070.56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" y="6150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6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970"/>
    </mc:Choice>
    <mc:Fallback xmlns="">
      <p:transition spd="slow" advTm="286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jacblue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jacblue</Template>
  <TotalTime>0</TotalTime>
  <Words>619</Words>
  <Application>Microsoft Office PowerPoint</Application>
  <PresentationFormat>On-screen Show (4:3)</PresentationFormat>
  <Paragraphs>145</Paragraphs>
  <Slides>22</Slides>
  <Notes>22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jacblue</vt:lpstr>
      <vt:lpstr>Florida PALM  FLAIR Replacement System Overview &amp; Timelines</vt:lpstr>
      <vt:lpstr>What is PALM? </vt:lpstr>
      <vt:lpstr>Project Timeline</vt:lpstr>
      <vt:lpstr>Project Timeline - Continued</vt:lpstr>
      <vt:lpstr>Project Timeline - Continued</vt:lpstr>
      <vt:lpstr>Project Timeline - Continued</vt:lpstr>
      <vt:lpstr>What We Know</vt:lpstr>
      <vt:lpstr>PALM – Chart of Accounts</vt:lpstr>
      <vt:lpstr>PALM – Chart of Accounts</vt:lpstr>
      <vt:lpstr>PALM – Chart of Accounts</vt:lpstr>
      <vt:lpstr>PALM – Chart of Accounts</vt:lpstr>
      <vt:lpstr>PALM – Chart of Accounts</vt:lpstr>
      <vt:lpstr>Changes Coming</vt:lpstr>
      <vt:lpstr>Changes Coming</vt:lpstr>
      <vt:lpstr>JAC’s preparation for July 2024</vt:lpstr>
      <vt:lpstr>Start Next Fiscal Year . . .</vt:lpstr>
      <vt:lpstr>Takeaway Today</vt:lpstr>
      <vt:lpstr>How Can You Prepare?</vt:lpstr>
      <vt:lpstr>How Can You Prepare?</vt:lpstr>
      <vt:lpstr>How Can You Prepare?</vt:lpstr>
      <vt:lpstr>Don’t be Overwhelmed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2018-03-09T16:42:19Z</dcterms:created>
  <dcterms:modified xsi:type="dcterms:W3CDTF">2022-07-06T16:24:07Z</dcterms:modified>
</cp:coreProperties>
</file>