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80" r:id="rId3"/>
    <p:sldId id="442" r:id="rId4"/>
    <p:sldId id="382" r:id="rId5"/>
    <p:sldId id="412" r:id="rId6"/>
    <p:sldId id="416" r:id="rId7"/>
    <p:sldId id="417" r:id="rId8"/>
    <p:sldId id="419" r:id="rId9"/>
    <p:sldId id="418" r:id="rId10"/>
    <p:sldId id="445" r:id="rId11"/>
    <p:sldId id="446" r:id="rId12"/>
    <p:sldId id="443" r:id="rId13"/>
    <p:sldId id="444" r:id="rId14"/>
    <p:sldId id="420" r:id="rId15"/>
    <p:sldId id="338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9" r:id="rId24"/>
    <p:sldId id="438" r:id="rId25"/>
    <p:sldId id="440" r:id="rId26"/>
    <p:sldId id="441" r:id="rId27"/>
  </p:sldIdLst>
  <p:sldSz cx="9144000" cy="6858000" type="screen4x3"/>
  <p:notesSz cx="9296400" cy="70104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vin, Rip" initials="CR" lastIdx="9" clrIdx="0">
    <p:extLst>
      <p:ext uri="{19B8F6BF-5375-455C-9EA6-DF929625EA0E}">
        <p15:presenceInfo xmlns:p15="http://schemas.microsoft.com/office/powerpoint/2012/main" userId="S-1-5-21-3964605488-2921750399-968922279-4516" providerId="AD"/>
      </p:ext>
    </p:extLst>
  </p:cmAuthor>
  <p:cmAuthor id="2" name="Snyder, Jhan" initials="SJ" lastIdx="8" clrIdx="1">
    <p:extLst>
      <p:ext uri="{19B8F6BF-5375-455C-9EA6-DF929625EA0E}">
        <p15:presenceInfo xmlns:p15="http://schemas.microsoft.com/office/powerpoint/2012/main" userId="S-1-5-21-3964605488-2921750399-968922279-8654" providerId="AD"/>
      </p:ext>
    </p:extLst>
  </p:cmAuthor>
  <p:cmAuthor id="3" name="Horwich, Carolyn" initials="HC" lastIdx="1" clrIdx="2">
    <p:extLst>
      <p:ext uri="{19B8F6BF-5375-455C-9EA6-DF929625EA0E}">
        <p15:presenceInfo xmlns:p15="http://schemas.microsoft.com/office/powerpoint/2012/main" userId="S-1-5-21-3964605488-2921750399-968922279-6141" providerId="AD"/>
      </p:ext>
    </p:extLst>
  </p:cmAuthor>
  <p:cmAuthor id="4" name="Brian N. Black" initials="BNB" lastIdx="1" clrIdx="3">
    <p:extLst>
      <p:ext uri="{19B8F6BF-5375-455C-9EA6-DF929625EA0E}">
        <p15:presenceInfo xmlns:p15="http://schemas.microsoft.com/office/powerpoint/2012/main" userId="S-1-5-21-3964605488-2921750399-968922279-4588" providerId="AD"/>
      </p:ext>
    </p:extLst>
  </p:cmAuthor>
  <p:cmAuthor id="5" name="Martinez, Cris" initials="MC" lastIdx="3" clrIdx="4">
    <p:extLst>
      <p:ext uri="{19B8F6BF-5375-455C-9EA6-DF929625EA0E}">
        <p15:presenceInfo xmlns:p15="http://schemas.microsoft.com/office/powerpoint/2012/main" userId="S-1-5-21-3964605488-2921750399-968922279-51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AEB5"/>
    <a:srgbClr val="0099CC"/>
    <a:srgbClr val="7700C8"/>
    <a:srgbClr val="C4BF00"/>
    <a:srgbClr val="9900FF"/>
    <a:srgbClr val="E2DD00"/>
    <a:srgbClr val="F8F200"/>
    <a:srgbClr val="009E00"/>
    <a:srgbClr val="00CC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9" autoAdjust="0"/>
    <p:restoredTop sz="99642" autoAdjust="0"/>
  </p:normalViewPr>
  <p:slideViewPr>
    <p:cSldViewPr>
      <p:cViewPr varScale="1">
        <p:scale>
          <a:sx n="108" d="100"/>
          <a:sy n="108" d="100"/>
        </p:scale>
        <p:origin x="6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8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05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26" tIns="46013" rIns="92026" bIns="46013" numCol="1" anchor="t" anchorCtr="0" compatLnSpc="1">
            <a:prstTxWarp prst="textNoShape">
              <a:avLst/>
            </a:prstTxWarp>
          </a:bodyPr>
          <a:lstStyle>
            <a:lvl1pPr defTabSz="918894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32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26" tIns="46013" rIns="92026" bIns="46013" numCol="1" anchor="t" anchorCtr="0" compatLnSpc="1">
            <a:prstTxWarp prst="textNoShape">
              <a:avLst/>
            </a:prstTxWarp>
          </a:bodyPr>
          <a:lstStyle>
            <a:lvl1pPr algn="r" defTabSz="918894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7975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26" tIns="46013" rIns="92026" bIns="46013" numCol="1" anchor="b" anchorCtr="0" compatLnSpc="1">
            <a:prstTxWarp prst="textNoShape">
              <a:avLst/>
            </a:prstTxWarp>
          </a:bodyPr>
          <a:lstStyle>
            <a:lvl1pPr defTabSz="918894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1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325" y="6657975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26" tIns="46013" rIns="92026" bIns="46013" numCol="1" anchor="b" anchorCtr="0" compatLnSpc="1">
            <a:prstTxWarp prst="textNoShape">
              <a:avLst/>
            </a:prstTxWarp>
          </a:bodyPr>
          <a:lstStyle>
            <a:lvl1pPr algn="r" defTabSz="918894">
              <a:defRPr sz="1200">
                <a:cs typeface="+mn-cs"/>
              </a:defRPr>
            </a:lvl1pPr>
          </a:lstStyle>
          <a:p>
            <a:pPr>
              <a:defRPr/>
            </a:pPr>
            <a:fld id="{72DBD902-FFE9-4379-9A59-7FCC930859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0999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9" tIns="46571" rIns="93139" bIns="46571" numCol="1" anchor="t" anchorCtr="0" compatLnSpc="1">
            <a:prstTxWarp prst="textNoShape">
              <a:avLst/>
            </a:prstTxWarp>
          </a:bodyPr>
          <a:lstStyle>
            <a:lvl1pPr defTabSz="930002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9" tIns="46571" rIns="93139" bIns="46571" numCol="1" anchor="t" anchorCtr="0" compatLnSpc="1">
            <a:prstTxWarp prst="textNoShape">
              <a:avLst/>
            </a:prstTxWarp>
          </a:bodyPr>
          <a:lstStyle>
            <a:lvl1pPr algn="r" defTabSz="930002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9" y="3330576"/>
            <a:ext cx="7439025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9" tIns="46571" rIns="93139" bIns="46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7975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9" tIns="46571" rIns="93139" bIns="46571" numCol="1" anchor="b" anchorCtr="0" compatLnSpc="1">
            <a:prstTxWarp prst="textNoShape">
              <a:avLst/>
            </a:prstTxWarp>
          </a:bodyPr>
          <a:lstStyle>
            <a:lvl1pPr defTabSz="930002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657975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9" tIns="46571" rIns="93139" bIns="46571" numCol="1" anchor="b" anchorCtr="0" compatLnSpc="1">
            <a:prstTxWarp prst="textNoShape">
              <a:avLst/>
            </a:prstTxWarp>
          </a:bodyPr>
          <a:lstStyle>
            <a:lvl1pPr algn="r" defTabSz="930002">
              <a:defRPr sz="1200">
                <a:cs typeface="+mn-cs"/>
              </a:defRPr>
            </a:lvl1pPr>
          </a:lstStyle>
          <a:p>
            <a:pPr>
              <a:defRPr/>
            </a:pPr>
            <a:fld id="{443253DF-4896-4335-8A3A-C7BBF3FA4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52757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F354B4-128D-49C4-9727-1CC2937AEBA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63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22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22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201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04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959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159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164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533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247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27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7749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218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561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475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521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43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7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30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316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71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0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16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68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53DF-4896-4335-8A3A-C7BBF3FA466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3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>
            <a:spLocks noChangeArrowheads="1"/>
          </p:cNvSpPr>
          <p:nvPr/>
        </p:nvSpPr>
        <p:spPr bwMode="auto">
          <a:xfrm>
            <a:off x="609600" y="16764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1"/>
            <a:ext cx="7772400" cy="154305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72DA1-CBD3-45E2-A05D-1220403589BC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7F6CD-C168-42C0-AD34-8432ED0DA2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1" name="Picture 10" descr="Cap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0363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600200"/>
            <a:ext cx="7772400" cy="4525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AA4D5-883A-40A6-90D0-C99C8A677EAE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43DB2-FD58-4287-9B7A-7128C22912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0FBE2-C83C-455D-B4E4-983D8A03CE41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31292-28AE-461F-BD08-40FA1FC83E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356350"/>
            <a:ext cx="1600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734C3-2AF9-43AF-912B-22DE534A6B36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98381-1AA4-463F-B3FF-2607979862F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114FD-3BEA-4BD1-9BF2-22F6A95C6C32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9D4AA-0578-4BBE-A0FF-ABEEAFF1DDB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39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4D5DE-226A-43E3-B912-CBC823E0EA39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F5B9D-CD64-44B7-B628-19DF553D56E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3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381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2AB3-F4A7-45C1-93BC-28B046712173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A802F-17E8-477D-9FDC-63EAF596F5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33E58-60E1-4BF8-8AEB-1809FCDFB125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B3D10-C4AD-4999-A4F3-2456BA54A9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ABA1-4457-487F-B9E1-2413DA452326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593BE-21C1-4AE8-97D3-28A12250F3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25511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25511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9EA6-FE88-464D-B4B1-977C9186C7C7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BE89-AA16-4037-B2EC-89174E4929D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7462-200D-419A-8C6A-135535B473F8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A9935-F2C5-4A84-908F-BFC538AD4F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pic>
        <p:nvPicPr>
          <p:cNvPr id="1027" name="Picture 10" descr="scale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562600" y="0"/>
            <a:ext cx="3581400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855663" y="1406525"/>
            <a:ext cx="7848600" cy="19050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600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6356350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A7334276-2CEB-4718-B40F-E6CD25C1BF3B}" type="datetimeFigureOut">
              <a:rPr lang="en-US"/>
              <a:pPr>
                <a:defRPr/>
              </a:pPr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8287F925-5F70-4DA3-9F0D-CCBE1D455F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4" name="Picture 11" descr="presentation-sidebar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879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914400" y="228600"/>
            <a:ext cx="7848600" cy="46038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5400000">
            <a:off x="632619" y="521494"/>
            <a:ext cx="609600" cy="46038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5400000">
            <a:off x="8393907" y="1113631"/>
            <a:ext cx="609600" cy="17463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32766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600" dirty="0"/>
            </a:br>
            <a:r>
              <a:rPr lang="en-US" sz="4000" dirty="0"/>
              <a:t>PALM</a:t>
            </a:r>
            <a:r>
              <a:rPr lang="en-US" sz="3600" dirty="0"/>
              <a:t> </a:t>
            </a:r>
            <a:r>
              <a:rPr lang="en-US" sz="4000" dirty="0"/>
              <a:t>Knowledge Share </a:t>
            </a:r>
            <a:br>
              <a:rPr lang="en-US" sz="4000" dirty="0"/>
            </a:br>
            <a:r>
              <a:rPr lang="en-US" sz="4000" dirty="0"/>
              <a:t> Workshop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January 2025</a:t>
            </a:r>
            <a:endParaRPr lang="en-US" sz="3200" dirty="0"/>
          </a:p>
        </p:txBody>
      </p:sp>
    </p:spTree>
  </p:cSld>
  <p:clrMapOvr>
    <a:masterClrMapping/>
  </p:clrMapOvr>
  <p:transition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696200" cy="1189038"/>
          </a:xfrm>
        </p:spPr>
        <p:txBody>
          <a:bodyPr/>
          <a:lstStyle/>
          <a:p>
            <a:r>
              <a:rPr lang="en-US" sz="4000" dirty="0"/>
              <a:t>Florida PALM Chartfield Vocabulary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14E5152-9C6A-4B0F-83F5-9D26C2C8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8279"/>
            <a:ext cx="65" cy="65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6DB0C7C-CE84-4F81-8CA1-0C5B2119A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464536"/>
              </p:ext>
            </p:extLst>
          </p:nvPr>
        </p:nvGraphicFramePr>
        <p:xfrm>
          <a:off x="914400" y="1676400"/>
          <a:ext cx="3657598" cy="4163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8">
                  <a:extLst>
                    <a:ext uri="{9D8B030D-6E8A-4147-A177-3AD203B41FA5}">
                      <a16:colId xmlns:a16="http://schemas.microsoft.com/office/drawing/2014/main" val="1603312950"/>
                    </a:ext>
                  </a:extLst>
                </a:gridCol>
              </a:tblGrid>
              <a:tr h="4025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FLAIR Data Elements</a:t>
                      </a:r>
                    </a:p>
                  </a:txBody>
                  <a:tcPr>
                    <a:solidFill>
                      <a:srgbClr val="686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409075"/>
                  </a:ext>
                </a:extLst>
              </a:tr>
              <a:tr h="37678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Operating Level Organization (OLO)</a:t>
                      </a:r>
                    </a:p>
                  </a:txBody>
                  <a:tcPr>
                    <a:solidFill>
                      <a:srgbClr val="686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292883"/>
                  </a:ext>
                </a:extLst>
              </a:tr>
              <a:tr h="3767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Organization Code </a:t>
                      </a:r>
                    </a:p>
                  </a:txBody>
                  <a:tcPr>
                    <a:solidFill>
                      <a:srgbClr val="686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278195"/>
                  </a:ext>
                </a:extLst>
              </a:tr>
              <a:tr h="60152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GAAFR Fund (GF)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225007"/>
                  </a:ext>
                </a:extLst>
              </a:tr>
              <a:tr h="4361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 Fund (SF)</a:t>
                      </a:r>
                    </a:p>
                  </a:txBody>
                  <a:tcPr>
                    <a:solidFill>
                      <a:srgbClr val="686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726003"/>
                  </a:ext>
                </a:extLst>
              </a:tr>
              <a:tr h="4782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Fund Identifier (FID)</a:t>
                      </a:r>
                    </a:p>
                  </a:txBody>
                  <a:tcPr>
                    <a:solidFill>
                      <a:srgbClr val="686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928386"/>
                  </a:ext>
                </a:extLst>
              </a:tr>
              <a:tr h="3716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General Ledger Code</a:t>
                      </a:r>
                    </a:p>
                  </a:txBody>
                  <a:tcPr>
                    <a:solidFill>
                      <a:srgbClr val="686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195894"/>
                  </a:ext>
                </a:extLst>
              </a:tr>
              <a:tr h="1599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Object Code</a:t>
                      </a:r>
                    </a:p>
                  </a:txBody>
                  <a:tcPr>
                    <a:solidFill>
                      <a:srgbClr val="686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5830"/>
                  </a:ext>
                </a:extLst>
              </a:tr>
              <a:tr h="3767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Budget Entity (BE)</a:t>
                      </a:r>
                    </a:p>
                  </a:txBody>
                  <a:tcPr>
                    <a:solidFill>
                      <a:srgbClr val="686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200153"/>
                  </a:ext>
                </a:extLst>
              </a:tr>
              <a:tr h="3767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 Program</a:t>
                      </a:r>
                    </a:p>
                  </a:txBody>
                  <a:tcPr>
                    <a:solidFill>
                      <a:srgbClr val="686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5739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C9E7C90-F77B-4B5F-BFC2-24479FA92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53103"/>
              </p:ext>
            </p:extLst>
          </p:nvPr>
        </p:nvGraphicFramePr>
        <p:xfrm>
          <a:off x="5029200" y="1676401"/>
          <a:ext cx="3810000" cy="417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645810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PALM Chartfields</a:t>
                      </a:r>
                    </a:p>
                  </a:txBody>
                  <a:tcPr>
                    <a:solidFill>
                      <a:srgbClr val="005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21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General Ledger Business Unit</a:t>
                      </a:r>
                    </a:p>
                  </a:txBody>
                  <a:tcPr>
                    <a:solidFill>
                      <a:srgbClr val="005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80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Organization </a:t>
                      </a:r>
                    </a:p>
                  </a:txBody>
                  <a:tcPr>
                    <a:solidFill>
                      <a:srgbClr val="005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62366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Value accommodated using an attribute at reporting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58687"/>
                  </a:ext>
                </a:extLst>
              </a:tr>
              <a:tr h="6781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Fund    ~State Fund value accommodated using an attribute for Transactional Fund~</a:t>
                      </a:r>
                    </a:p>
                  </a:txBody>
                  <a:tcPr>
                    <a:solidFill>
                      <a:srgbClr val="005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80896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Account</a:t>
                      </a:r>
                    </a:p>
                  </a:txBody>
                  <a:tcPr>
                    <a:solidFill>
                      <a:srgbClr val="005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312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Budget Entity</a:t>
                      </a:r>
                    </a:p>
                  </a:txBody>
                  <a:tcPr>
                    <a:solidFill>
                      <a:srgbClr val="005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759348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 Program</a:t>
                      </a:r>
                    </a:p>
                  </a:txBody>
                  <a:tcPr>
                    <a:solidFill>
                      <a:srgbClr val="005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937684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B849683-EC5B-4AFC-B18B-AABC7F02E0D9}"/>
              </a:ext>
            </a:extLst>
          </p:cNvPr>
          <p:cNvCxnSpPr>
            <a:cxnSpLocks/>
          </p:cNvCxnSpPr>
          <p:nvPr/>
        </p:nvCxnSpPr>
        <p:spPr>
          <a:xfrm>
            <a:off x="4571999" y="2227581"/>
            <a:ext cx="4572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70D769-411B-4AF6-A5D8-688DD0EDC4B5}"/>
              </a:ext>
            </a:extLst>
          </p:cNvPr>
          <p:cNvGrpSpPr/>
          <p:nvPr/>
        </p:nvGrpSpPr>
        <p:grpSpPr>
          <a:xfrm>
            <a:off x="4572000" y="4538639"/>
            <a:ext cx="457200" cy="343242"/>
            <a:chOff x="4572000" y="4914558"/>
            <a:chExt cx="457200" cy="343242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58686E4-EBED-4694-BD86-FEBDCA79BF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72000" y="5055870"/>
              <a:ext cx="457200" cy="20193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E9D2112-E878-4C80-BD9C-041BD46F72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72000" y="4914558"/>
              <a:ext cx="457200" cy="14131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A91B1FA-11FF-4285-98F6-0F1BAE28F426}"/>
              </a:ext>
            </a:extLst>
          </p:cNvPr>
          <p:cNvGrpSpPr/>
          <p:nvPr/>
        </p:nvGrpSpPr>
        <p:grpSpPr>
          <a:xfrm>
            <a:off x="4572002" y="3662681"/>
            <a:ext cx="457196" cy="343242"/>
            <a:chOff x="4571999" y="3962400"/>
            <a:chExt cx="457200" cy="343242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FF32437B-7B0B-4EDB-907C-A0D698F135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71999" y="4077042"/>
              <a:ext cx="457200" cy="22860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81E9DFB-B8EB-417B-8344-9379E2199CA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71999" y="3962400"/>
              <a:ext cx="457200" cy="7716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2F7CA91-BECC-4E0E-AA5B-4EED3BAD9E96}"/>
              </a:ext>
            </a:extLst>
          </p:cNvPr>
          <p:cNvCxnSpPr>
            <a:cxnSpLocks/>
          </p:cNvCxnSpPr>
          <p:nvPr/>
        </p:nvCxnSpPr>
        <p:spPr>
          <a:xfrm>
            <a:off x="4571999" y="5186681"/>
            <a:ext cx="4572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BE4EDE7-41DD-4551-BCC9-C82CA79347CA}"/>
              </a:ext>
            </a:extLst>
          </p:cNvPr>
          <p:cNvCxnSpPr>
            <a:cxnSpLocks/>
          </p:cNvCxnSpPr>
          <p:nvPr/>
        </p:nvCxnSpPr>
        <p:spPr>
          <a:xfrm>
            <a:off x="4571999" y="2684781"/>
            <a:ext cx="4572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3ECBD60-7E7B-4093-BBB3-F940F83C19FD}"/>
              </a:ext>
            </a:extLst>
          </p:cNvPr>
          <p:cNvCxnSpPr>
            <a:cxnSpLocks/>
          </p:cNvCxnSpPr>
          <p:nvPr/>
        </p:nvCxnSpPr>
        <p:spPr>
          <a:xfrm>
            <a:off x="4571999" y="5643881"/>
            <a:ext cx="4572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C9348FA-2D4F-43E5-BCAF-5BA54B818806}"/>
              </a:ext>
            </a:extLst>
          </p:cNvPr>
          <p:cNvCxnSpPr>
            <a:cxnSpLocks/>
          </p:cNvCxnSpPr>
          <p:nvPr/>
        </p:nvCxnSpPr>
        <p:spPr>
          <a:xfrm>
            <a:off x="4419600" y="3129281"/>
            <a:ext cx="762000" cy="0"/>
          </a:xfrm>
          <a:prstGeom prst="straightConnector1">
            <a:avLst/>
          </a:prstGeom>
          <a:ln w="53975"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617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696200" cy="1189038"/>
          </a:xfrm>
        </p:spPr>
        <p:txBody>
          <a:bodyPr/>
          <a:lstStyle/>
          <a:p>
            <a:r>
              <a:rPr lang="en-US" sz="4000" dirty="0"/>
              <a:t>Florida PALM Chartfield Vocabulary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14E5152-9C6A-4B0F-83F5-9D26C2C8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8279"/>
            <a:ext cx="65" cy="65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C0AF04-5CFC-41B7-95C9-8E838A64E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679085"/>
            <a:ext cx="7968163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96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696200" cy="1189038"/>
          </a:xfrm>
        </p:spPr>
        <p:txBody>
          <a:bodyPr/>
          <a:lstStyle/>
          <a:p>
            <a:r>
              <a:rPr lang="en-US" sz="4000" dirty="0"/>
              <a:t>Florida PALM Chartfield Vocabulary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14E5152-9C6A-4B0F-83F5-9D26C2C8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8279"/>
            <a:ext cx="65" cy="65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05CE97-FBC7-4A5B-A321-B064BFDFDD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108" y="1029772"/>
            <a:ext cx="8266892" cy="521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71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r>
              <a:rPr lang="en-US" sz="4000" dirty="0"/>
              <a:t>Florida PALM Chartfield Vocabulary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14E5152-9C6A-4B0F-83F5-9D26C2C8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8279"/>
            <a:ext cx="65" cy="65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CA04AA-2B87-449E-8510-E23BF739C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429" y="1600200"/>
            <a:ext cx="7602371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416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72336" cy="1189038"/>
          </a:xfrm>
        </p:spPr>
        <p:txBody>
          <a:bodyPr/>
          <a:lstStyle/>
          <a:p>
            <a:pPr algn="ctr"/>
            <a:r>
              <a:rPr lang="en-US" sz="4000" dirty="0"/>
              <a:t>Executive Steering Committee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14E5152-9C6A-4B0F-83F5-9D26C2C8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8279"/>
            <a:ext cx="65" cy="65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5099589-B752-4DEA-B3C4-685299D6F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Breaking News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On January 29, PALM presented Amendment 12 of the Accenture contract to the Executive Steering Committee.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This amendment will increase the scope a tad and delay implementation until July 2026.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vote was deferred until February 5</a:t>
            </a:r>
          </a:p>
        </p:txBody>
      </p:sp>
    </p:spTree>
    <p:extLst>
      <p:ext uri="{BB962C8B-B14F-4D97-AF65-F5344CB8AC3E}">
        <p14:creationId xmlns:p14="http://schemas.microsoft.com/office/powerpoint/2010/main" val="56423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r>
              <a:rPr lang="en-US" dirty="0"/>
              <a:t>2025 Key Dates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924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Role Mapping – February 3,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User Stories – February 10,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Executive Sponsor Certification of Readiness for User Acceptance Testing – March 14,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UAT to start </a:t>
            </a:r>
            <a:r>
              <a:rPr lang="en-US" strike="dblStrike" dirty="0"/>
              <a:t>April 15, 2025 </a:t>
            </a:r>
            <a:r>
              <a:rPr lang="en-US" dirty="0">
                <a:solidFill>
                  <a:srgbClr val="FF0000"/>
                </a:solidFill>
              </a:rPr>
              <a:t> August 11, 2025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83273E-FFB8-4B09-8043-D91E404113BF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14400" y="5129213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2025 Key Dates </a:t>
            </a:r>
            <a:br>
              <a:rPr lang="en-US" dirty="0"/>
            </a:br>
            <a:r>
              <a:rPr lang="en-US" dirty="0"/>
              <a:t>User Acceptance Training (UAT)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17637"/>
            <a:ext cx="7924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1</a:t>
            </a:r>
          </a:p>
          <a:p>
            <a:pPr lvl="1"/>
            <a:r>
              <a:rPr lang="en-US" dirty="0"/>
              <a:t> Superusers – April 15 thru June 26, 2025</a:t>
            </a:r>
          </a:p>
          <a:p>
            <a:pPr lvl="1"/>
            <a:r>
              <a:rPr lang="en-US" dirty="0"/>
              <a:t> Data Warehouse available for UAT – June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2 – All Future Users – July 7,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3 – Year-End Close – October 2025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UAT will continue until November 2025 (we will use the UAT system as a Sandbox)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7074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2025 Key Dates   </a:t>
            </a:r>
            <a:br>
              <a:rPr lang="en-US" dirty="0"/>
            </a:br>
            <a:r>
              <a:rPr lang="en-US" dirty="0"/>
              <a:t>PALM Hosted Training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924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PALM Project Hosted Training  - “How to use the system”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UAT Pre-Training (date TBD)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Instructor-Led &amp; Web-Based Training – July 1 start date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End User Manual– Autumn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Learning Management System – Hosted on PeopleFirst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0820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2025 Key Dates </a:t>
            </a:r>
            <a:br>
              <a:rPr lang="en-US" dirty="0"/>
            </a:br>
            <a:r>
              <a:rPr lang="en-US" dirty="0"/>
              <a:t> Agency Specific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946" y="1732208"/>
            <a:ext cx="7924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Starts in October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Training will include items specific to JAC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815746-B33A-42B7-AA0B-4B94703B77BF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69818" y="5129213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59596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Shut Down and Go-Live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Executive Steering Committee will decide  in November 2025 as to Go-Live readiness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Shut Down will be mid December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Go-Live will be January 6, 2026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Post Implementation Support –Jan – Sept 2026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Sandbox will continue after Go-Live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Florida PALM Solution Center – Customer Portal (currently available ) will serve as a one stop shop for questions.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38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PALM Project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 Project’s solution goals include: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cs typeface="Arial" panose="020B0604020202020204" pitchFamily="34" charset="0"/>
              </a:rPr>
              <a:t>Reduce the state’s risk exposure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cs typeface="Arial" panose="020B0604020202020204" pitchFamily="34" charset="0"/>
              </a:rPr>
              <a:t>Improve state and specific decision making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cs typeface="Arial" panose="020B0604020202020204" pitchFamily="34" charset="0"/>
              </a:rPr>
              <a:t>Improve the state’s financial management capabilities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cs typeface="Arial" panose="020B0604020202020204" pitchFamily="34" charset="0"/>
              </a:rPr>
              <a:t>Increase internal controls by enabling standardization and automation of business processes within and between DFS and agencies.</a:t>
            </a:r>
            <a:endParaRPr lang="en-US" sz="2800" b="1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2E96BE7-FE6E-4893-AE8C-1F496A67C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69642B-45D9-45C4-A14E-73E82D8F09B8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838200" y="5771095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97337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80772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PALM end user roles definitions: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b="1" dirty="0"/>
              <a:t>Maintainer</a:t>
            </a:r>
            <a:r>
              <a:rPr lang="en-US" sz="2100" dirty="0"/>
              <a:t> - an administrative role that manages exceptions, ChartField values, or other  configuration data and has access to run and review reports for the related business processes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b="1" dirty="0"/>
              <a:t>Processor</a:t>
            </a:r>
            <a:r>
              <a:rPr lang="en-US" sz="2100" dirty="0"/>
              <a:t> - adds, reviews, and updates transactions and will typically send transactions to the </a:t>
            </a:r>
            <a:r>
              <a:rPr lang="en-US" sz="2100" b="1" dirty="0"/>
              <a:t>Approver</a:t>
            </a:r>
            <a:r>
              <a:rPr lang="en-US" sz="2100" dirty="0"/>
              <a:t>. A Processor also has access to run and review reports for related business processes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b="1" dirty="0"/>
              <a:t>Approver</a:t>
            </a:r>
            <a:r>
              <a:rPr lang="en-US" sz="2100" dirty="0"/>
              <a:t> - approves transactions added or updated by a Processor and has access to run and review reports for the related business processes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b="1" dirty="0"/>
              <a:t>Reporter</a:t>
            </a:r>
            <a:r>
              <a:rPr lang="en-US" sz="2100" dirty="0"/>
              <a:t> - runs and reviews reports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b="1" dirty="0"/>
              <a:t>Requester</a:t>
            </a:r>
            <a:r>
              <a:rPr lang="en-US" sz="2100" dirty="0"/>
              <a:t> - submits support requests (usually through Florida PALM forms) to other end users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6643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User Stories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are User Stories?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How do they help prepare for UAT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Scheduled to be released on February 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Example: “</a:t>
            </a:r>
            <a:r>
              <a:rPr lang="en-US" dirty="0">
                <a:solidFill>
                  <a:srgbClr val="FF0000"/>
                </a:solidFill>
              </a:rPr>
              <a:t>As a</a:t>
            </a:r>
            <a:r>
              <a:rPr lang="en-US" dirty="0"/>
              <a:t> Budget Processor, </a:t>
            </a:r>
            <a:r>
              <a:rPr lang="en-US" dirty="0">
                <a:solidFill>
                  <a:srgbClr val="FF0000"/>
                </a:solidFill>
              </a:rPr>
              <a:t>I need to</a:t>
            </a:r>
            <a:r>
              <a:rPr lang="en-US" dirty="0"/>
              <a:t> enter Allotments in PALM, </a:t>
            </a:r>
            <a:r>
              <a:rPr lang="en-US" dirty="0">
                <a:solidFill>
                  <a:srgbClr val="FF0000"/>
                </a:solidFill>
              </a:rPr>
              <a:t>so that</a:t>
            </a:r>
            <a:r>
              <a:rPr lang="en-US" dirty="0"/>
              <a:t> JROs can see their Allotments.”  This can be verified by looking at a PALM report.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A162B3-88DB-454C-AE42-385B19F6F0F8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02126" y="5282407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6851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User Acceptance Testing (UAT)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Will be different from other UAT at other projects in which you may have participated. PALM considers UAT to be part of User Training.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UAT and Training will run in tandem and provide unique learning opportunities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C8B911-743C-4A91-B78C-89C803AA0A82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14400" y="5165739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93699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UAT 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1 – Superusers – April 15 – June 26,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Superuser responsibilities:</a:t>
            </a:r>
          </a:p>
          <a:p>
            <a:pPr lvl="1"/>
            <a:r>
              <a:rPr lang="en-US" dirty="0"/>
              <a:t> Attend FL PALM – hosted sessions to learn how to use FL PALM</a:t>
            </a:r>
          </a:p>
          <a:p>
            <a:pPr lvl="1"/>
            <a:r>
              <a:rPr lang="en-US" dirty="0"/>
              <a:t> Test agency transactions completed in FLAIR between Feb 10 – Apr 4, 2025</a:t>
            </a:r>
          </a:p>
          <a:p>
            <a:pPr lvl="1"/>
            <a:r>
              <a:rPr lang="en-US" dirty="0"/>
              <a:t>Reprocess those transactions in PALM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1566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UAT 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2 – All other end-users – July 7,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End-user responsibilities:</a:t>
            </a:r>
          </a:p>
          <a:p>
            <a:pPr lvl="1"/>
            <a:r>
              <a:rPr lang="en-US" dirty="0"/>
              <a:t> Superusers who have participated in Phase 1 will host Agency-led UAT sessions with other users</a:t>
            </a:r>
          </a:p>
          <a:p>
            <a:pPr lvl="1"/>
            <a:r>
              <a:rPr lang="en-US" dirty="0"/>
              <a:t> Reprocess transactions from April 7 - June 30, 2025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A44928-789E-4CC5-BA89-BA9C17A0165C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34552" y="5151884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399944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UAT 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Phase 3 – Year End Close– October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Selected users will focus on completing year-end activities in the UAT environment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UAT may continue until November 2025 (we will use the UAT system as a Sandbox)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369AF6-FD93-4E60-B5F7-6DDE233148DA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14400" y="5234945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01337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pPr algn="ctr"/>
            <a:r>
              <a:rPr lang="en-US" dirty="0"/>
              <a:t>Next Workshops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4525963"/>
          </a:xfrm>
        </p:spPr>
        <p:txBody>
          <a:bodyPr/>
          <a:lstStyle/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US" sz="3200" dirty="0"/>
              <a:t>How to Write User Stories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US" sz="3200" dirty="0"/>
              <a:t>PALM’s 13 Business Process Groupings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US" sz="3200" dirty="0"/>
              <a:t>JAC’s Chart of Accounts and what you need to know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US" sz="3200" dirty="0"/>
              <a:t>Knowledge Center and other PALM resources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B27C8B-4F77-4605-89EA-E3ED2E2AD360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14400" y="5136770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378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F1AD3-CD6A-475A-8578-AF5F58835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PALM Project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4740F-5FE4-4666-B5C8-42E948D72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Financial Management Solution: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 system that allows the State to organize, define, and standardize its financial management business processes and that complies with Sections 215.90 - 215.96, Florida Statutes.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15EFC7-EF83-4CAB-A2AF-E01A8A10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F4B4C8-5952-4A0E-96B2-DADDC0992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07BC76-5F3E-4EAC-8588-D8BF5CF9DC2E}"/>
              </a:ext>
            </a:extLst>
          </p:cNvPr>
          <p:cNvPicPr/>
          <p:nvPr/>
        </p:nvPicPr>
        <p:blipFill rotWithShape="1">
          <a:blip r:embed="rId2"/>
          <a:srcRect t="37267" b="6444"/>
          <a:stretch/>
        </p:blipFill>
        <p:spPr bwMode="auto">
          <a:xfrm>
            <a:off x="838200" y="5205413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9467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r>
              <a:rPr lang="en-US" dirty="0"/>
              <a:t>2024 – Design Workshops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To achieve success with progression of the project, the following initiatives have been  completed: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31 Design Sessions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Workshops spanned September 2023 through November 2024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1300 Attendees from 37 State Agencies and the PALM Project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72FDC7-EE3C-4199-B042-FCB0B2136135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14400" y="5257800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2771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r>
              <a:rPr lang="en-US" dirty="0"/>
              <a:t>2024 - JAC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Created 125 Process User Guides (PUGs)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Published bi-monthly status reports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Created the Workforce Readiness Plan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Created a Communications Plan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Created a Change Management Plan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Identified and updated a Future End Users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Performed JAC data cleansing activities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14E5152-9C6A-4B0F-83F5-9D26C2C8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8279"/>
            <a:ext cx="65" cy="65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50B250-5611-4650-96AE-317F4B30458B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35182" y="5194077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18480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r>
              <a:rPr lang="en-US" dirty="0"/>
              <a:t>Agency Business Systems (ABS)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Reviewed  and began remediating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CATTS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Laserfiche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And other systems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Selected and tested data exchange interfaces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14E5152-9C6A-4B0F-83F5-9D26C2C8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8279"/>
            <a:ext cx="65" cy="65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FBD5B8-6F18-487A-80C5-A2EF788FFF12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14400" y="5205413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3513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r>
              <a:rPr lang="en-US" sz="4000" dirty="0"/>
              <a:t>PALM Development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28378"/>
            <a:ext cx="76962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PALM is divided into four segments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The Segment I &amp; II builds are complete: Build III should be done in February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Examples of  Segment I  activities</a:t>
            </a:r>
          </a:p>
          <a:p>
            <a:pPr lvl="2"/>
            <a:r>
              <a:rPr lang="en-US" sz="3200" dirty="0"/>
              <a:t>     </a:t>
            </a:r>
            <a:r>
              <a:rPr lang="en-US" sz="2800" dirty="0"/>
              <a:t>Chart of Accounts</a:t>
            </a:r>
          </a:p>
          <a:p>
            <a:pPr lvl="2"/>
            <a:r>
              <a:rPr lang="en-US" sz="2800" dirty="0"/>
              <a:t>      Budget Journals</a:t>
            </a:r>
          </a:p>
          <a:p>
            <a:pPr lvl="2"/>
            <a:r>
              <a:rPr lang="en-US" sz="2800" dirty="0"/>
              <a:t>      Process Vouchers</a:t>
            </a:r>
          </a:p>
          <a:p>
            <a:pPr lvl="2"/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C1E40C-9C80-49A2-ADE0-99FC358A6C15}"/>
              </a:ext>
            </a:extLst>
          </p:cNvPr>
          <p:cNvPicPr/>
          <p:nvPr/>
        </p:nvPicPr>
        <p:blipFill rotWithShape="1">
          <a:blip r:embed="rId3"/>
          <a:srcRect t="37267" b="6444"/>
          <a:stretch/>
        </p:blipFill>
        <p:spPr bwMode="auto">
          <a:xfrm>
            <a:off x="902435" y="5243945"/>
            <a:ext cx="8229600" cy="920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77056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1189038"/>
          </a:xfrm>
        </p:spPr>
        <p:txBody>
          <a:bodyPr/>
          <a:lstStyle/>
          <a:p>
            <a:r>
              <a:rPr lang="en-US" sz="4000" dirty="0"/>
              <a:t>JAC ChartFields and Configuration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14E5152-9C6A-4B0F-83F5-9D26C2C8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8279"/>
            <a:ext cx="65" cy="65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A4AE1C-7B53-4D25-BD49-3F947802D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524000"/>
            <a:ext cx="76962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ChartFields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Configurations have been created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Accounting Code Configuration is on-going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Examples: 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Organization Code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Location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Speedkey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Other Accumulator 1 (OCA will not exist in PALM)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JAC has determined which current data will be converted to PALM at Go-Live</a:t>
            </a:r>
          </a:p>
        </p:txBody>
      </p:sp>
    </p:spTree>
    <p:extLst>
      <p:ext uri="{BB962C8B-B14F-4D97-AF65-F5344CB8AC3E}">
        <p14:creationId xmlns:p14="http://schemas.microsoft.com/office/powerpoint/2010/main" val="1289812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848600" cy="1189038"/>
          </a:xfrm>
        </p:spPr>
        <p:txBody>
          <a:bodyPr/>
          <a:lstStyle/>
          <a:p>
            <a:r>
              <a:rPr lang="en-US" sz="4000" dirty="0"/>
              <a:t>Florida PALM ChartField Vocabulary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14E5152-9C6A-4B0F-83F5-9D26C2C8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8279"/>
            <a:ext cx="65" cy="65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814B27-8963-41F9-9255-343D11F77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0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3DB860-F732-4E2F-B1CB-1AE69CA192FC}"/>
              </a:ext>
            </a:extLst>
          </p:cNvPr>
          <p:cNvSpPr txBox="1"/>
          <p:nvPr/>
        </p:nvSpPr>
        <p:spPr>
          <a:xfrm>
            <a:off x="1143000" y="1663859"/>
            <a:ext cx="7543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Previously, FLAIR data was called ‘data elements’  </a:t>
            </a:r>
          </a:p>
          <a:p>
            <a:endParaRPr lang="en-US" dirty="0"/>
          </a:p>
          <a:p>
            <a:r>
              <a:rPr lang="en-US" dirty="0"/>
              <a:t>In the future, PALM will refer to the same data as ‘PALM chartfields’</a:t>
            </a:r>
          </a:p>
        </p:txBody>
      </p:sp>
    </p:spTree>
    <p:extLst>
      <p:ext uri="{BB962C8B-B14F-4D97-AF65-F5344CB8AC3E}">
        <p14:creationId xmlns:p14="http://schemas.microsoft.com/office/powerpoint/2010/main" val="28571688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4.0.5919"/>
  <p:tag name="SLIDO_PRESENTATION_ID" val="b63177bb-c7c1-4126-b397-5922ff82ccdf"/>
  <p:tag name="SLIDO_EVENT_UUID" val="1f9e3b55-41d1-4567-b935-9032d2b13efc"/>
  <p:tag name="SLIDO_EVENT_SECTION_UUID" val="114df9e7-5f6a-43fe-92b2-b481aeef1fbe"/>
</p:tagLst>
</file>

<file path=ppt/theme/theme1.xml><?xml version="1.0" encoding="utf-8"?>
<a:theme xmlns:a="http://schemas.openxmlformats.org/drawingml/2006/main" name="JAC-blu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27174</TotalTime>
  <Words>1114</Words>
  <Application>Microsoft Office PowerPoint</Application>
  <PresentationFormat>On-screen Show (4:3)</PresentationFormat>
  <Paragraphs>195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JAC-blue</vt:lpstr>
      <vt:lpstr> PALM Knowledge Share   Workshop  January 2025</vt:lpstr>
      <vt:lpstr>Florida PALM Project Overview </vt:lpstr>
      <vt:lpstr>Florida PALM Project Overview </vt:lpstr>
      <vt:lpstr>2024 – Design Workshops</vt:lpstr>
      <vt:lpstr>2024 - JAC Activity</vt:lpstr>
      <vt:lpstr>Agency Business Systems (ABS)</vt:lpstr>
      <vt:lpstr>PALM Development Status</vt:lpstr>
      <vt:lpstr>JAC ChartFields and Configuration </vt:lpstr>
      <vt:lpstr>Florida PALM ChartField Vocabulary</vt:lpstr>
      <vt:lpstr>Florida PALM Chartfield Vocabulary</vt:lpstr>
      <vt:lpstr>Florida PALM Chartfield Vocabulary</vt:lpstr>
      <vt:lpstr>Florida PALM Chartfield Vocabulary</vt:lpstr>
      <vt:lpstr>Florida PALM Chartfield Vocabulary</vt:lpstr>
      <vt:lpstr>Executive Steering Committee</vt:lpstr>
      <vt:lpstr>2025 Key Dates </vt:lpstr>
      <vt:lpstr>2025 Key Dates  User Acceptance Training (UAT) </vt:lpstr>
      <vt:lpstr>2025 Key Dates    PALM Hosted Training </vt:lpstr>
      <vt:lpstr>2025 Key Dates   Agency Specific Training</vt:lpstr>
      <vt:lpstr>Shut Down and Go-Live</vt:lpstr>
      <vt:lpstr>Roles</vt:lpstr>
      <vt:lpstr>User Stories</vt:lpstr>
      <vt:lpstr>User Acceptance Testing (UAT)</vt:lpstr>
      <vt:lpstr>UAT Phases</vt:lpstr>
      <vt:lpstr>UAT Phases</vt:lpstr>
      <vt:lpstr>UAT Phases</vt:lpstr>
      <vt:lpstr>Next Workshops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 Dolce</dc:creator>
  <cp:lastModifiedBy>Gardner, Valerie</cp:lastModifiedBy>
  <cp:revision>487</cp:revision>
  <cp:lastPrinted>2021-09-28T13:23:54Z</cp:lastPrinted>
  <dcterms:created xsi:type="dcterms:W3CDTF">2009-01-29T18:41:17Z</dcterms:created>
  <dcterms:modified xsi:type="dcterms:W3CDTF">2025-02-02T00:42:12Z</dcterms:modified>
</cp:coreProperties>
</file>