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660"/>
  </p:normalViewPr>
  <p:slideViewPr>
    <p:cSldViewPr snapToGrid="0">
      <p:cViewPr varScale="1">
        <p:scale>
          <a:sx n="101" d="100"/>
          <a:sy n="101" d="100"/>
        </p:scale>
        <p:origin x="138" y="1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7333-0FEB-4AAC-8EA8-327F71800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D1192B-BBF0-47EC-AD00-F2712F533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1EF120-C3D9-47F5-B0CA-5896836A6A33}"/>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5" name="Footer Placeholder 4">
            <a:extLst>
              <a:ext uri="{FF2B5EF4-FFF2-40B4-BE49-F238E27FC236}">
                <a16:creationId xmlns:a16="http://schemas.microsoft.com/office/drawing/2014/main" id="{73827581-EA5C-47C0-B496-01DD36A1F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30C47-4CD4-4B37-BA0D-D4EDEBF586D7}"/>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208960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1749-1BF3-4E9D-8985-A944C13D08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337A44-C76D-449E-B085-3CAFFE8DAD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F32F-01DA-44FA-9D35-B66A77A01012}"/>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5" name="Footer Placeholder 4">
            <a:extLst>
              <a:ext uri="{FF2B5EF4-FFF2-40B4-BE49-F238E27FC236}">
                <a16:creationId xmlns:a16="http://schemas.microsoft.com/office/drawing/2014/main" id="{8DF88D0E-6996-4E0C-A9B1-944469396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D3B75-B67A-4AA4-A0A6-A5082385AB63}"/>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422240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6F26A-B22A-4D6A-B6F5-2A05CC2E1C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E8CCF9-3061-4473-882F-A82A7724E5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F02A0-4996-4508-AE6D-465FD88E3056}"/>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5" name="Footer Placeholder 4">
            <a:extLst>
              <a:ext uri="{FF2B5EF4-FFF2-40B4-BE49-F238E27FC236}">
                <a16:creationId xmlns:a16="http://schemas.microsoft.com/office/drawing/2014/main" id="{04D287AE-9E7B-4A73-ADE2-0A88D413C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C2FEF-F8D2-4232-9556-BD61DBC44DA5}"/>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373173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68DD-86D9-4470-BABD-A1FA4C3BC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C3898-EE85-4EB0-B8BC-5EB11B67B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C4C53-EB3A-4EC3-A7DC-E682EBA48902}"/>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5" name="Footer Placeholder 4">
            <a:extLst>
              <a:ext uri="{FF2B5EF4-FFF2-40B4-BE49-F238E27FC236}">
                <a16:creationId xmlns:a16="http://schemas.microsoft.com/office/drawing/2014/main" id="{33505F0D-A419-4A0E-B981-5858BD1FD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4811F-93D1-4874-A46D-E80A636A48A8}"/>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360243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6510-76F8-4899-BB9D-B1E07C05E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F2A38E-FC76-4107-BE84-5A6C3A69B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5ED6C2-11C3-4643-A357-DAA73BCA6E57}"/>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5" name="Footer Placeholder 4">
            <a:extLst>
              <a:ext uri="{FF2B5EF4-FFF2-40B4-BE49-F238E27FC236}">
                <a16:creationId xmlns:a16="http://schemas.microsoft.com/office/drawing/2014/main" id="{9999CDAE-2D34-48CA-846B-CF750E96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BD250-D074-42C0-A552-2F7F80545DE7}"/>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357548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D501-374D-4C1F-816F-7D2C5905A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8A42F-D099-48BE-8854-9C3BAAE070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8AD4B3-8C45-4762-9C74-2BF74FCA76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10BA26-0307-4AE0-89BF-6864A4257D7D}"/>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6" name="Footer Placeholder 5">
            <a:extLst>
              <a:ext uri="{FF2B5EF4-FFF2-40B4-BE49-F238E27FC236}">
                <a16:creationId xmlns:a16="http://schemas.microsoft.com/office/drawing/2014/main" id="{EF7F7FA0-6A76-4626-A095-78A80BE2B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32C60-DB88-46C7-B67A-91C4F45CEE0D}"/>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102616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130A-5B82-444D-A438-5DA8915A8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2A763A-0F54-475B-A9B0-1A4DDD6E3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BA1230-A08B-4808-8DCC-6A0D670541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C197C8-0CDE-4010-AD43-559A4C711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8E55A6-8C28-48E4-BD0F-88A9DA9605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B2D83-E001-4064-9FF8-9E04E36BE07D}"/>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8" name="Footer Placeholder 7">
            <a:extLst>
              <a:ext uri="{FF2B5EF4-FFF2-40B4-BE49-F238E27FC236}">
                <a16:creationId xmlns:a16="http://schemas.microsoft.com/office/drawing/2014/main" id="{2A113E29-D6D1-4DA5-A749-699E90B2A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8A0DC-F5C6-4AE8-918A-5E10CE40940A}"/>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153746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2B64-488D-4327-A9AF-03FA8D322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8DA19-8327-446E-AA36-9CF635F0167B}"/>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4" name="Footer Placeholder 3">
            <a:extLst>
              <a:ext uri="{FF2B5EF4-FFF2-40B4-BE49-F238E27FC236}">
                <a16:creationId xmlns:a16="http://schemas.microsoft.com/office/drawing/2014/main" id="{5654FEA3-A626-4514-8520-95F0350E8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B339E5-CEEE-4287-B6B1-6B434B7AA164}"/>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8116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0AA00-A48E-41C2-B82D-4959AF078FCC}"/>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3" name="Footer Placeholder 2">
            <a:extLst>
              <a:ext uri="{FF2B5EF4-FFF2-40B4-BE49-F238E27FC236}">
                <a16:creationId xmlns:a16="http://schemas.microsoft.com/office/drawing/2014/main" id="{EE449BEE-7FC9-448B-AEFB-E75EB86B3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62D064-369F-46DD-A0FA-1A8758F76577}"/>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408709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86B9-0505-4F9C-B336-1ACBD0EEA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C890C8-F0BC-4DBE-86F1-2FFA88985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17F14-F16E-4BFD-BF7C-25F7F899F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BDB04B-90D6-4AFD-8B3A-8D3573DD4089}"/>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6" name="Footer Placeholder 5">
            <a:extLst>
              <a:ext uri="{FF2B5EF4-FFF2-40B4-BE49-F238E27FC236}">
                <a16:creationId xmlns:a16="http://schemas.microsoft.com/office/drawing/2014/main" id="{30AB0D69-DF35-47C6-9399-3AEC5F692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E74E8-53EE-4698-BD4B-BC2F8B52AB54}"/>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31901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F48A-E4B8-486C-B522-2524F53E3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DBC1B-FCE9-45BA-B146-93AC670A4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ACDB9D-B465-4FC8-BAC5-6234864AB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89D97D-8939-41DB-A01D-2BDDC50F7E86}"/>
              </a:ext>
            </a:extLst>
          </p:cNvPr>
          <p:cNvSpPr>
            <a:spLocks noGrp="1"/>
          </p:cNvSpPr>
          <p:nvPr>
            <p:ph type="dt" sz="half" idx="10"/>
          </p:nvPr>
        </p:nvSpPr>
        <p:spPr/>
        <p:txBody>
          <a:bodyPr/>
          <a:lstStyle/>
          <a:p>
            <a:fld id="{4D293619-EBAB-4697-B4A5-50612F7AA416}" type="datetimeFigureOut">
              <a:rPr lang="en-US" smtClean="0"/>
              <a:t>1/17/2024</a:t>
            </a:fld>
            <a:endParaRPr lang="en-US"/>
          </a:p>
        </p:txBody>
      </p:sp>
      <p:sp>
        <p:nvSpPr>
          <p:cNvPr id="6" name="Footer Placeholder 5">
            <a:extLst>
              <a:ext uri="{FF2B5EF4-FFF2-40B4-BE49-F238E27FC236}">
                <a16:creationId xmlns:a16="http://schemas.microsoft.com/office/drawing/2014/main" id="{447039BB-FE9A-45FD-B3CD-261CF917D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CB377-F839-484B-B2A2-4AE657EEBD9D}"/>
              </a:ext>
            </a:extLst>
          </p:cNvPr>
          <p:cNvSpPr>
            <a:spLocks noGrp="1"/>
          </p:cNvSpPr>
          <p:nvPr>
            <p:ph type="sldNum" sz="quarter" idx="12"/>
          </p:nvPr>
        </p:nvSpPr>
        <p:spPr/>
        <p:txBody>
          <a:bodyPr/>
          <a:lstStyle/>
          <a:p>
            <a:fld id="{F8E7E1C7-29B5-4D0A-A290-2E2341116ABA}" type="slidenum">
              <a:rPr lang="en-US" smtClean="0"/>
              <a:t>‹#›</a:t>
            </a:fld>
            <a:endParaRPr lang="en-US"/>
          </a:p>
        </p:txBody>
      </p:sp>
    </p:spTree>
    <p:extLst>
      <p:ext uri="{BB962C8B-B14F-4D97-AF65-F5344CB8AC3E}">
        <p14:creationId xmlns:p14="http://schemas.microsoft.com/office/powerpoint/2010/main" val="288933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EF38C-EC4D-4DEE-A4DB-3B774F9E5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95ED6-C788-4AB9-973B-9E04F86DD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FB130-4F4F-4C20-82BE-91A8B9A7B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93619-EBAB-4697-B4A5-50612F7AA416}" type="datetimeFigureOut">
              <a:rPr lang="en-US" smtClean="0"/>
              <a:t>1/17/2024</a:t>
            </a:fld>
            <a:endParaRPr lang="en-US"/>
          </a:p>
        </p:txBody>
      </p:sp>
      <p:sp>
        <p:nvSpPr>
          <p:cNvPr id="5" name="Footer Placeholder 4">
            <a:extLst>
              <a:ext uri="{FF2B5EF4-FFF2-40B4-BE49-F238E27FC236}">
                <a16:creationId xmlns:a16="http://schemas.microsoft.com/office/drawing/2014/main" id="{4CCAD8C7-A028-4254-BB03-7B6DAA4F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4F3DF-EB89-4AC6-BBC1-02304F70E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7E1C7-29B5-4D0A-A290-2E2341116ABA}" type="slidenum">
              <a:rPr lang="en-US" smtClean="0"/>
              <a:t>‹#›</a:t>
            </a:fld>
            <a:endParaRPr lang="en-US"/>
          </a:p>
        </p:txBody>
      </p:sp>
    </p:spTree>
    <p:extLst>
      <p:ext uri="{BB962C8B-B14F-4D97-AF65-F5344CB8AC3E}">
        <p14:creationId xmlns:p14="http://schemas.microsoft.com/office/powerpoint/2010/main" val="23946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6F68-F30E-4F84-B565-ECF0D3A9AF6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EDA84D-FEB8-49F2-BA49-90B16AEE3B7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6D805F7-BA9C-45E3-953F-34A1084B8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827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a:xfrm>
            <a:off x="838200" y="365126"/>
            <a:ext cx="10515600" cy="959822"/>
          </a:xfrm>
        </p:spPr>
        <p:txBody>
          <a:bodyPr/>
          <a:lstStyle/>
          <a:p>
            <a:r>
              <a:rPr lang="en-US" b="1" dirty="0"/>
              <a:t>Steps to Go-Live</a:t>
            </a:r>
          </a:p>
        </p:txBody>
      </p:sp>
      <p:sp>
        <p:nvSpPr>
          <p:cNvPr id="7" name="TextBox 6">
            <a:extLst>
              <a:ext uri="{FF2B5EF4-FFF2-40B4-BE49-F238E27FC236}">
                <a16:creationId xmlns:a16="http://schemas.microsoft.com/office/drawing/2014/main" id="{A64E2450-66D3-49F8-9CBF-A50E096B0C93}"/>
              </a:ext>
            </a:extLst>
          </p:cNvPr>
          <p:cNvSpPr txBox="1"/>
          <p:nvPr/>
        </p:nvSpPr>
        <p:spPr>
          <a:xfrm>
            <a:off x="5351106" y="3002626"/>
            <a:ext cx="6002694" cy="1477328"/>
          </a:xfrm>
          <a:prstGeom prst="rect">
            <a:avLst/>
          </a:prstGeom>
          <a:noFill/>
        </p:spPr>
        <p:txBody>
          <a:bodyPr wrap="square" rtlCol="0">
            <a:spAutoFit/>
          </a:bodyPr>
          <a:lstStyle/>
          <a:p>
            <a:r>
              <a:rPr lang="en-US" dirty="0"/>
              <a:t>July 2025 – November 2025</a:t>
            </a:r>
          </a:p>
          <a:p>
            <a:r>
              <a:rPr lang="en-US" dirty="0"/>
              <a:t>Training will be available in various forms and across several months prior to go live. State Project team members will develop and conduct Florida PALM-specific training and agencies will be responsible for agency-specific training.</a:t>
            </a:r>
          </a:p>
        </p:txBody>
      </p:sp>
      <p:sp>
        <p:nvSpPr>
          <p:cNvPr id="9" name="TextBox 8">
            <a:extLst>
              <a:ext uri="{FF2B5EF4-FFF2-40B4-BE49-F238E27FC236}">
                <a16:creationId xmlns:a16="http://schemas.microsoft.com/office/drawing/2014/main" id="{BEA369AC-6CDC-4E5B-8DD1-A5F38EAF6126}"/>
              </a:ext>
            </a:extLst>
          </p:cNvPr>
          <p:cNvSpPr txBox="1"/>
          <p:nvPr/>
        </p:nvSpPr>
        <p:spPr>
          <a:xfrm>
            <a:off x="5351106" y="4845529"/>
            <a:ext cx="6228184" cy="1477328"/>
          </a:xfrm>
          <a:prstGeom prst="rect">
            <a:avLst/>
          </a:prstGeom>
          <a:noFill/>
        </p:spPr>
        <p:txBody>
          <a:bodyPr wrap="square" rtlCol="0">
            <a:spAutoFit/>
          </a:bodyPr>
          <a:lstStyle/>
          <a:p>
            <a:r>
              <a:rPr lang="en-US" dirty="0"/>
              <a:t>November 2025 – December 2025</a:t>
            </a:r>
          </a:p>
          <a:p>
            <a:r>
              <a:rPr lang="en-US" dirty="0"/>
              <a:t>Deployment is a short time frame right before implementation when all testing and readiness activities have been completed and enterprise partners and agencies ensure they are ready to transition to Florida PALM. </a:t>
            </a:r>
            <a:endParaRPr lang="en-US" dirty="0">
              <a:highlight>
                <a:srgbClr val="FFFF00"/>
              </a:highlight>
            </a:endParaRPr>
          </a:p>
        </p:txBody>
      </p:sp>
      <p:pic>
        <p:nvPicPr>
          <p:cNvPr id="12" name="Content Placeholder 11">
            <a:extLst>
              <a:ext uri="{FF2B5EF4-FFF2-40B4-BE49-F238E27FC236}">
                <a16:creationId xmlns:a16="http://schemas.microsoft.com/office/drawing/2014/main" id="{081E724B-4226-4921-8D50-D0E571447656}"/>
              </a:ext>
            </a:extLst>
          </p:cNvPr>
          <p:cNvPicPr>
            <a:picLocks noGrp="1" noChangeAspect="1"/>
          </p:cNvPicPr>
          <p:nvPr>
            <p:ph idx="1"/>
          </p:nvPr>
        </p:nvPicPr>
        <p:blipFill>
          <a:blip r:embed="rId2"/>
          <a:stretch>
            <a:fillRect/>
          </a:stretch>
        </p:blipFill>
        <p:spPr>
          <a:xfrm>
            <a:off x="940837" y="1273807"/>
            <a:ext cx="10515600" cy="1030223"/>
          </a:xfrm>
          <a:prstGeom prst="rect">
            <a:avLst/>
          </a:prstGeom>
        </p:spPr>
      </p:pic>
      <p:pic>
        <p:nvPicPr>
          <p:cNvPr id="4" name="Picture 3">
            <a:extLst>
              <a:ext uri="{FF2B5EF4-FFF2-40B4-BE49-F238E27FC236}">
                <a16:creationId xmlns:a16="http://schemas.microsoft.com/office/drawing/2014/main" id="{26E9F1D6-FF50-4F81-871C-591F1FB653EA}"/>
              </a:ext>
            </a:extLst>
          </p:cNvPr>
          <p:cNvPicPr>
            <a:picLocks noChangeAspect="1"/>
          </p:cNvPicPr>
          <p:nvPr/>
        </p:nvPicPr>
        <p:blipFill>
          <a:blip r:embed="rId3"/>
          <a:stretch>
            <a:fillRect/>
          </a:stretch>
        </p:blipFill>
        <p:spPr>
          <a:xfrm>
            <a:off x="1583094" y="2895954"/>
            <a:ext cx="3166428" cy="1690672"/>
          </a:xfrm>
          <a:prstGeom prst="rect">
            <a:avLst/>
          </a:prstGeom>
        </p:spPr>
      </p:pic>
      <p:pic>
        <p:nvPicPr>
          <p:cNvPr id="6" name="Picture 5">
            <a:extLst>
              <a:ext uri="{FF2B5EF4-FFF2-40B4-BE49-F238E27FC236}">
                <a16:creationId xmlns:a16="http://schemas.microsoft.com/office/drawing/2014/main" id="{694C8F42-8608-48D7-B344-32980166BF04}"/>
              </a:ext>
            </a:extLst>
          </p:cNvPr>
          <p:cNvPicPr>
            <a:picLocks noChangeAspect="1"/>
          </p:cNvPicPr>
          <p:nvPr/>
        </p:nvPicPr>
        <p:blipFill>
          <a:blip r:embed="rId4"/>
          <a:stretch>
            <a:fillRect/>
          </a:stretch>
        </p:blipFill>
        <p:spPr>
          <a:xfrm>
            <a:off x="1583094" y="4896645"/>
            <a:ext cx="3166428" cy="1531400"/>
          </a:xfrm>
          <a:prstGeom prst="rect">
            <a:avLst/>
          </a:prstGeom>
        </p:spPr>
      </p:pic>
    </p:spTree>
    <p:extLst>
      <p:ext uri="{BB962C8B-B14F-4D97-AF65-F5344CB8AC3E}">
        <p14:creationId xmlns:p14="http://schemas.microsoft.com/office/powerpoint/2010/main" val="352451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p:txBody>
          <a:bodyPr/>
          <a:lstStyle/>
          <a:p>
            <a:r>
              <a:rPr lang="en-US" b="1" dirty="0"/>
              <a:t>End User Activities</a:t>
            </a:r>
            <a:r>
              <a:rPr lang="en-US" dirty="0"/>
              <a:t>	</a:t>
            </a:r>
          </a:p>
        </p:txBody>
      </p:sp>
      <p:sp>
        <p:nvSpPr>
          <p:cNvPr id="3" name="Content Placeholder 2">
            <a:extLst>
              <a:ext uri="{FF2B5EF4-FFF2-40B4-BE49-F238E27FC236}">
                <a16:creationId xmlns:a16="http://schemas.microsoft.com/office/drawing/2014/main" id="{2E449234-DD01-4E2B-86E0-AA60EA95AEDC}"/>
              </a:ext>
            </a:extLst>
          </p:cNvPr>
          <p:cNvSpPr>
            <a:spLocks noGrp="1"/>
          </p:cNvSpPr>
          <p:nvPr>
            <p:ph idx="1"/>
          </p:nvPr>
        </p:nvSpPr>
        <p:spPr>
          <a:xfrm>
            <a:off x="838200" y="1825625"/>
            <a:ext cx="10773508" cy="4667250"/>
          </a:xfrm>
        </p:spPr>
        <p:txBody>
          <a:bodyPr>
            <a:normAutofit/>
          </a:bodyPr>
          <a:lstStyle/>
          <a:p>
            <a:r>
              <a:rPr lang="en-US" dirty="0"/>
              <a:t>Understand the FLAIR data and processes that you use today</a:t>
            </a:r>
          </a:p>
          <a:p>
            <a:r>
              <a:rPr lang="en-US" dirty="0"/>
              <a:t>Participate in various activities</a:t>
            </a:r>
          </a:p>
          <a:p>
            <a:pPr lvl="1"/>
            <a:r>
              <a:rPr lang="en-US" dirty="0"/>
              <a:t>Planned meeting in late October to discuss a Reports Inventory</a:t>
            </a:r>
          </a:p>
          <a:p>
            <a:pPr lvl="1"/>
            <a:r>
              <a:rPr lang="en-US" dirty="0"/>
              <a:t>Planned meeting mid-November to discuss the new Chart of Accounts</a:t>
            </a:r>
          </a:p>
          <a:p>
            <a:pPr lvl="1"/>
            <a:r>
              <a:rPr lang="en-US" dirty="0"/>
              <a:t>Planned (tentatively) meeting(s) in December to engage those users that input data directly into FLAIR</a:t>
            </a:r>
          </a:p>
          <a:p>
            <a:pPr lvl="1"/>
            <a:r>
              <a:rPr lang="en-US" dirty="0"/>
              <a:t>User acceptance testing (date TBD)</a:t>
            </a:r>
          </a:p>
          <a:p>
            <a:pPr lvl="1"/>
            <a:endParaRPr lang="en-US" dirty="0"/>
          </a:p>
          <a:p>
            <a:pPr marL="0" indent="0">
              <a:buNone/>
            </a:pPr>
            <a:r>
              <a:rPr lang="en-US" dirty="0"/>
              <a:t>PALM Website</a:t>
            </a:r>
          </a:p>
          <a:p>
            <a:pPr lvl="1"/>
            <a:r>
              <a:rPr lang="en-US" dirty="0"/>
              <a:t>https://myfloridacfo.com/floridapalm</a:t>
            </a:r>
          </a:p>
        </p:txBody>
      </p:sp>
    </p:spTree>
    <p:extLst>
      <p:ext uri="{BB962C8B-B14F-4D97-AF65-F5344CB8AC3E}">
        <p14:creationId xmlns:p14="http://schemas.microsoft.com/office/powerpoint/2010/main" val="52271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p:txBody>
          <a:bodyPr/>
          <a:lstStyle/>
          <a:p>
            <a:r>
              <a:rPr lang="en-US" b="1" dirty="0"/>
              <a:t>What is Happening?</a:t>
            </a:r>
          </a:p>
        </p:txBody>
      </p:sp>
      <p:sp>
        <p:nvSpPr>
          <p:cNvPr id="3" name="Content Placeholder 2">
            <a:extLst>
              <a:ext uri="{FF2B5EF4-FFF2-40B4-BE49-F238E27FC236}">
                <a16:creationId xmlns:a16="http://schemas.microsoft.com/office/drawing/2014/main" id="{2E449234-DD01-4E2B-86E0-AA60EA95AEDC}"/>
              </a:ext>
            </a:extLst>
          </p:cNvPr>
          <p:cNvSpPr>
            <a:spLocks noGrp="1"/>
          </p:cNvSpPr>
          <p:nvPr>
            <p:ph idx="1"/>
          </p:nvPr>
        </p:nvSpPr>
        <p:spPr>
          <a:xfrm>
            <a:off x="838200" y="1825625"/>
            <a:ext cx="10515600" cy="4667250"/>
          </a:xfrm>
        </p:spPr>
        <p:txBody>
          <a:bodyPr>
            <a:noAutofit/>
          </a:bodyPr>
          <a:lstStyle/>
          <a:p>
            <a:r>
              <a:rPr lang="en-US" sz="3000" dirty="0"/>
              <a:t>The Florida Planning, Accounting, and Ledger Management (PALM) Project is replacing the State of Florida’s current accounting and cash management systems with an integrated, enterprise financial management solution that will allow the State to organize, define, and standardize its financial management processes. </a:t>
            </a:r>
          </a:p>
          <a:p>
            <a:r>
              <a:rPr lang="en-US" sz="3000" dirty="0"/>
              <a:t>The Project Vision is to implement a statewide accounting system that enforces standardization, acts as a scalable foundation to evolve as business needs change, and positions Florida for future innovation as it considers a true enterprise-wide solution.</a:t>
            </a:r>
          </a:p>
        </p:txBody>
      </p:sp>
    </p:spTree>
    <p:extLst>
      <p:ext uri="{BB962C8B-B14F-4D97-AF65-F5344CB8AC3E}">
        <p14:creationId xmlns:p14="http://schemas.microsoft.com/office/powerpoint/2010/main" val="300597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p:txBody>
          <a:bodyPr/>
          <a:lstStyle/>
          <a:p>
            <a:r>
              <a:rPr lang="en-US" b="1" dirty="0"/>
              <a:t>History of the Florida PALM Project</a:t>
            </a:r>
          </a:p>
        </p:txBody>
      </p:sp>
      <p:sp>
        <p:nvSpPr>
          <p:cNvPr id="3" name="Content Placeholder 2">
            <a:extLst>
              <a:ext uri="{FF2B5EF4-FFF2-40B4-BE49-F238E27FC236}">
                <a16:creationId xmlns:a16="http://schemas.microsoft.com/office/drawing/2014/main" id="{2E449234-DD01-4E2B-86E0-AA60EA95AEDC}"/>
              </a:ext>
            </a:extLst>
          </p:cNvPr>
          <p:cNvSpPr>
            <a:spLocks noGrp="1"/>
          </p:cNvSpPr>
          <p:nvPr>
            <p:ph idx="1"/>
          </p:nvPr>
        </p:nvSpPr>
        <p:spPr>
          <a:xfrm>
            <a:off x="838200" y="1555037"/>
            <a:ext cx="10515600" cy="4734566"/>
          </a:xfrm>
        </p:spPr>
        <p:txBody>
          <a:bodyPr>
            <a:normAutofit/>
          </a:bodyPr>
          <a:lstStyle/>
          <a:p>
            <a:r>
              <a:rPr lang="en-US" dirty="0"/>
              <a:t>SAMAS was first implemented in the late 1970’s.  It is over 40 years old and is built on an antiquated programming language (Natural.)</a:t>
            </a:r>
          </a:p>
          <a:p>
            <a:r>
              <a:rPr lang="en-US" dirty="0"/>
              <a:t>In a lead-up to Y2K, SAMAS was minorly altered and renamed FLAIR.</a:t>
            </a:r>
          </a:p>
          <a:p>
            <a:r>
              <a:rPr lang="en-US" dirty="0"/>
              <a:t>In the early 2000’s a project named “ASPIRE” was implemented to replace FLAIR.  There were some major issues with ASPIRE and development ceased in 2007.</a:t>
            </a:r>
          </a:p>
          <a:p>
            <a:r>
              <a:rPr lang="en-US" dirty="0"/>
              <a:t>For the next six years, many studies were completed with a goal of determining how to better deal with the many issues of this aging system.</a:t>
            </a:r>
          </a:p>
        </p:txBody>
      </p:sp>
    </p:spTree>
    <p:extLst>
      <p:ext uri="{BB962C8B-B14F-4D97-AF65-F5344CB8AC3E}">
        <p14:creationId xmlns:p14="http://schemas.microsoft.com/office/powerpoint/2010/main" val="383482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p:txBody>
          <a:bodyPr/>
          <a:lstStyle/>
          <a:p>
            <a:r>
              <a:rPr lang="en-US" b="1" dirty="0"/>
              <a:t>History of the Florida PALM Project</a:t>
            </a:r>
          </a:p>
        </p:txBody>
      </p:sp>
      <p:sp>
        <p:nvSpPr>
          <p:cNvPr id="3" name="Content Placeholder 2">
            <a:extLst>
              <a:ext uri="{FF2B5EF4-FFF2-40B4-BE49-F238E27FC236}">
                <a16:creationId xmlns:a16="http://schemas.microsoft.com/office/drawing/2014/main" id="{2E449234-DD01-4E2B-86E0-AA60EA95AEDC}"/>
              </a:ext>
            </a:extLst>
          </p:cNvPr>
          <p:cNvSpPr>
            <a:spLocks noGrp="1"/>
          </p:cNvSpPr>
          <p:nvPr>
            <p:ph idx="1"/>
          </p:nvPr>
        </p:nvSpPr>
        <p:spPr>
          <a:xfrm>
            <a:off x="838200" y="1825625"/>
            <a:ext cx="10515600" cy="4667250"/>
          </a:xfrm>
        </p:spPr>
        <p:txBody>
          <a:bodyPr>
            <a:normAutofit fontScale="92500" lnSpcReduction="10000"/>
          </a:bodyPr>
          <a:lstStyle/>
          <a:p>
            <a:r>
              <a:rPr lang="en-US" dirty="0"/>
              <a:t>In 2013, the Legislature authorized a study to either recommend enhancing for replacing FLAIR.  The vendor doing the study highlighted 20 major Limitations and Challenges to retaining FLAIR.  The recommendation was to replace FLAIR.</a:t>
            </a:r>
          </a:p>
          <a:p>
            <a:r>
              <a:rPr lang="en-US" dirty="0"/>
              <a:t>In 2014, a Project was created with the goal of modernizing the state’s financial management processes and system.  The project subsequently was named “Florida PALM.”</a:t>
            </a:r>
          </a:p>
          <a:p>
            <a:r>
              <a:rPr lang="en-US" dirty="0"/>
              <a:t> In July 2018, DFS and Accenture executed a contract to design, build, and implement Florida PALM. </a:t>
            </a:r>
          </a:p>
          <a:p>
            <a:r>
              <a:rPr lang="en-US" dirty="0"/>
              <a:t>The first implementation wave went live in July 2021 with cash management functionality. </a:t>
            </a:r>
          </a:p>
          <a:p>
            <a:r>
              <a:rPr lang="en-US" dirty="0"/>
              <a:t>The next major implementation is currently underway. </a:t>
            </a:r>
          </a:p>
        </p:txBody>
      </p:sp>
    </p:spTree>
    <p:extLst>
      <p:ext uri="{BB962C8B-B14F-4D97-AF65-F5344CB8AC3E}">
        <p14:creationId xmlns:p14="http://schemas.microsoft.com/office/powerpoint/2010/main" val="134488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p:txBody>
          <a:bodyPr/>
          <a:lstStyle/>
          <a:p>
            <a:r>
              <a:rPr lang="en-US" b="1" dirty="0"/>
              <a:t>What is happening today</a:t>
            </a:r>
            <a:r>
              <a:rPr lang="en-US" dirty="0"/>
              <a:t>	</a:t>
            </a:r>
          </a:p>
        </p:txBody>
      </p:sp>
      <p:sp>
        <p:nvSpPr>
          <p:cNvPr id="3" name="Content Placeholder 2">
            <a:extLst>
              <a:ext uri="{FF2B5EF4-FFF2-40B4-BE49-F238E27FC236}">
                <a16:creationId xmlns:a16="http://schemas.microsoft.com/office/drawing/2014/main" id="{2E449234-DD01-4E2B-86E0-AA60EA95AEDC}"/>
              </a:ext>
            </a:extLst>
          </p:cNvPr>
          <p:cNvSpPr>
            <a:spLocks noGrp="1"/>
          </p:cNvSpPr>
          <p:nvPr>
            <p:ph idx="1"/>
          </p:nvPr>
        </p:nvSpPr>
        <p:spPr>
          <a:xfrm>
            <a:off x="838200" y="1825625"/>
            <a:ext cx="10515600" cy="4667250"/>
          </a:xfrm>
        </p:spPr>
        <p:txBody>
          <a:bodyPr>
            <a:normAutofit/>
          </a:bodyPr>
          <a:lstStyle/>
          <a:p>
            <a:r>
              <a:rPr lang="en-US" dirty="0"/>
              <a:t>DFS and the vendor signed Amendment #8 on April 26.</a:t>
            </a:r>
          </a:p>
          <a:p>
            <a:r>
              <a:rPr lang="en-US" dirty="0"/>
              <a:t>Since then, all agencies have been engaged in various tasks.</a:t>
            </a:r>
          </a:p>
          <a:p>
            <a:r>
              <a:rPr lang="en-US" dirty="0"/>
              <a:t>For the most part, JAC staff have been performing the functions to complete the tasks; we know that we need to start engaging JRO staff</a:t>
            </a:r>
          </a:p>
          <a:p>
            <a:r>
              <a:rPr lang="en-US" dirty="0"/>
              <a:t>We are developing a website for communication</a:t>
            </a:r>
          </a:p>
          <a:p>
            <a:r>
              <a:rPr lang="en-US" dirty="0"/>
              <a:t>We are documenting what we know TODAY in preparation for the future</a:t>
            </a:r>
          </a:p>
          <a:p>
            <a:r>
              <a:rPr lang="en-US" dirty="0"/>
              <a:t>We are preparing for the estimated 150 Tasks between now and Go-Live</a:t>
            </a:r>
          </a:p>
        </p:txBody>
      </p:sp>
    </p:spTree>
    <p:extLst>
      <p:ext uri="{BB962C8B-B14F-4D97-AF65-F5344CB8AC3E}">
        <p14:creationId xmlns:p14="http://schemas.microsoft.com/office/powerpoint/2010/main" val="14375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p:txBody>
          <a:bodyPr/>
          <a:lstStyle/>
          <a:p>
            <a:r>
              <a:rPr lang="en-US" b="1" dirty="0"/>
              <a:t>What is happening today?</a:t>
            </a:r>
            <a:r>
              <a:rPr lang="en-US" dirty="0"/>
              <a:t>	</a:t>
            </a:r>
          </a:p>
        </p:txBody>
      </p:sp>
      <p:pic>
        <p:nvPicPr>
          <p:cNvPr id="5" name="Content Placeholder 4">
            <a:extLst>
              <a:ext uri="{FF2B5EF4-FFF2-40B4-BE49-F238E27FC236}">
                <a16:creationId xmlns:a16="http://schemas.microsoft.com/office/drawing/2014/main" id="{D802B8CF-06CB-4995-B676-98B6F93EFB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333" y="1825625"/>
            <a:ext cx="8297333" cy="4667250"/>
          </a:xfrm>
        </p:spPr>
      </p:pic>
    </p:spTree>
    <p:extLst>
      <p:ext uri="{BB962C8B-B14F-4D97-AF65-F5344CB8AC3E}">
        <p14:creationId xmlns:p14="http://schemas.microsoft.com/office/powerpoint/2010/main" val="179704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a:xfrm>
            <a:off x="838200" y="365126"/>
            <a:ext cx="10515600" cy="959822"/>
          </a:xfrm>
        </p:spPr>
        <p:txBody>
          <a:bodyPr/>
          <a:lstStyle/>
          <a:p>
            <a:r>
              <a:rPr lang="en-US" b="1" dirty="0"/>
              <a:t>What is happening today?</a:t>
            </a:r>
            <a:r>
              <a:rPr lang="en-US" dirty="0"/>
              <a:t>	</a:t>
            </a:r>
          </a:p>
        </p:txBody>
      </p:sp>
      <p:pic>
        <p:nvPicPr>
          <p:cNvPr id="8" name="Content Placeholder 7">
            <a:extLst>
              <a:ext uri="{FF2B5EF4-FFF2-40B4-BE49-F238E27FC236}">
                <a16:creationId xmlns:a16="http://schemas.microsoft.com/office/drawing/2014/main" id="{0EF21855-F68A-4B5D-9E29-089FCFF458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751" y="1399592"/>
            <a:ext cx="8942211" cy="5029994"/>
          </a:xfrm>
        </p:spPr>
      </p:pic>
    </p:spTree>
    <p:extLst>
      <p:ext uri="{BB962C8B-B14F-4D97-AF65-F5344CB8AC3E}">
        <p14:creationId xmlns:p14="http://schemas.microsoft.com/office/powerpoint/2010/main" val="400683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a:xfrm>
            <a:off x="838200" y="365126"/>
            <a:ext cx="10515600" cy="959822"/>
          </a:xfrm>
        </p:spPr>
        <p:txBody>
          <a:bodyPr/>
          <a:lstStyle/>
          <a:p>
            <a:r>
              <a:rPr lang="en-US" b="1" dirty="0"/>
              <a:t>Steps to Go-Live</a:t>
            </a:r>
          </a:p>
        </p:txBody>
      </p:sp>
      <p:pic>
        <p:nvPicPr>
          <p:cNvPr id="6" name="Picture 5">
            <a:extLst>
              <a:ext uri="{FF2B5EF4-FFF2-40B4-BE49-F238E27FC236}">
                <a16:creationId xmlns:a16="http://schemas.microsoft.com/office/drawing/2014/main" id="{A55C480A-C868-494D-BC06-846B6C4F9F7D}"/>
              </a:ext>
            </a:extLst>
          </p:cNvPr>
          <p:cNvPicPr>
            <a:picLocks noChangeAspect="1"/>
          </p:cNvPicPr>
          <p:nvPr/>
        </p:nvPicPr>
        <p:blipFill>
          <a:blip r:embed="rId2"/>
          <a:stretch>
            <a:fillRect/>
          </a:stretch>
        </p:blipFill>
        <p:spPr>
          <a:xfrm>
            <a:off x="1129213" y="3579055"/>
            <a:ext cx="3750147" cy="1502977"/>
          </a:xfrm>
          <a:prstGeom prst="rect">
            <a:avLst/>
          </a:prstGeom>
        </p:spPr>
      </p:pic>
      <p:sp>
        <p:nvSpPr>
          <p:cNvPr id="7" name="TextBox 6">
            <a:extLst>
              <a:ext uri="{FF2B5EF4-FFF2-40B4-BE49-F238E27FC236}">
                <a16:creationId xmlns:a16="http://schemas.microsoft.com/office/drawing/2014/main" id="{A64E2450-66D3-49F8-9CBF-A50E096B0C93}"/>
              </a:ext>
            </a:extLst>
          </p:cNvPr>
          <p:cNvSpPr txBox="1"/>
          <p:nvPr/>
        </p:nvSpPr>
        <p:spPr>
          <a:xfrm>
            <a:off x="5732106" y="3713584"/>
            <a:ext cx="5257800" cy="1477328"/>
          </a:xfrm>
          <a:prstGeom prst="rect">
            <a:avLst/>
          </a:prstGeom>
          <a:noFill/>
        </p:spPr>
        <p:txBody>
          <a:bodyPr wrap="square" rtlCol="0">
            <a:spAutoFit/>
          </a:bodyPr>
          <a:lstStyle/>
          <a:p>
            <a:r>
              <a:rPr lang="en-US" dirty="0"/>
              <a:t>May 2023 – May 2024</a:t>
            </a:r>
          </a:p>
          <a:p>
            <a:r>
              <a:rPr lang="en-US" dirty="0"/>
              <a:t>Functional and technical designs are updated or created and shared with impacted stakeholders across four segments. All designs will be finalized by May 2024. </a:t>
            </a:r>
          </a:p>
        </p:txBody>
      </p:sp>
      <p:pic>
        <p:nvPicPr>
          <p:cNvPr id="11" name="Content Placeholder 10">
            <a:extLst>
              <a:ext uri="{FF2B5EF4-FFF2-40B4-BE49-F238E27FC236}">
                <a16:creationId xmlns:a16="http://schemas.microsoft.com/office/drawing/2014/main" id="{95096700-D9AE-46A4-B3E5-CEBE54C77B1C}"/>
              </a:ext>
            </a:extLst>
          </p:cNvPr>
          <p:cNvPicPr>
            <a:picLocks noGrp="1" noChangeAspect="1"/>
          </p:cNvPicPr>
          <p:nvPr>
            <p:ph idx="1"/>
          </p:nvPr>
        </p:nvPicPr>
        <p:blipFill>
          <a:blip r:embed="rId3"/>
          <a:stretch>
            <a:fillRect/>
          </a:stretch>
        </p:blipFill>
        <p:spPr>
          <a:xfrm>
            <a:off x="931506" y="1760381"/>
            <a:ext cx="10515600" cy="1029499"/>
          </a:xfrm>
          <a:prstGeom prst="rect">
            <a:avLst/>
          </a:prstGeom>
        </p:spPr>
      </p:pic>
    </p:spTree>
    <p:extLst>
      <p:ext uri="{BB962C8B-B14F-4D97-AF65-F5344CB8AC3E}">
        <p14:creationId xmlns:p14="http://schemas.microsoft.com/office/powerpoint/2010/main" val="127739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9713-E5E8-40E5-90C4-C7E10E129F0C}"/>
              </a:ext>
            </a:extLst>
          </p:cNvPr>
          <p:cNvSpPr>
            <a:spLocks noGrp="1"/>
          </p:cNvSpPr>
          <p:nvPr>
            <p:ph type="title"/>
          </p:nvPr>
        </p:nvSpPr>
        <p:spPr>
          <a:xfrm>
            <a:off x="838200" y="365126"/>
            <a:ext cx="10515600" cy="959822"/>
          </a:xfrm>
        </p:spPr>
        <p:txBody>
          <a:bodyPr/>
          <a:lstStyle/>
          <a:p>
            <a:r>
              <a:rPr lang="en-US" b="1" dirty="0"/>
              <a:t>Steps to Go-Live</a:t>
            </a:r>
          </a:p>
        </p:txBody>
      </p:sp>
      <p:sp>
        <p:nvSpPr>
          <p:cNvPr id="7" name="TextBox 6">
            <a:extLst>
              <a:ext uri="{FF2B5EF4-FFF2-40B4-BE49-F238E27FC236}">
                <a16:creationId xmlns:a16="http://schemas.microsoft.com/office/drawing/2014/main" id="{A64E2450-66D3-49F8-9CBF-A50E096B0C93}"/>
              </a:ext>
            </a:extLst>
          </p:cNvPr>
          <p:cNvSpPr txBox="1"/>
          <p:nvPr/>
        </p:nvSpPr>
        <p:spPr>
          <a:xfrm>
            <a:off x="5351106" y="3002626"/>
            <a:ext cx="5257800" cy="1200329"/>
          </a:xfrm>
          <a:prstGeom prst="rect">
            <a:avLst/>
          </a:prstGeom>
          <a:noFill/>
        </p:spPr>
        <p:txBody>
          <a:bodyPr wrap="square" rtlCol="0">
            <a:spAutoFit/>
          </a:bodyPr>
          <a:lstStyle/>
          <a:p>
            <a:r>
              <a:rPr lang="en-US" dirty="0"/>
              <a:t>January 2024 – December 2024</a:t>
            </a:r>
          </a:p>
          <a:p>
            <a:r>
              <a:rPr lang="en-US" dirty="0"/>
              <a:t>The system will be configured, and reports, interfaces, conversions, extensions, forms, and workflows will be built by the Project team.</a:t>
            </a:r>
          </a:p>
        </p:txBody>
      </p:sp>
      <p:pic>
        <p:nvPicPr>
          <p:cNvPr id="3" name="Picture 2">
            <a:extLst>
              <a:ext uri="{FF2B5EF4-FFF2-40B4-BE49-F238E27FC236}">
                <a16:creationId xmlns:a16="http://schemas.microsoft.com/office/drawing/2014/main" id="{76EEDCBF-20A7-4111-BC04-77316456F912}"/>
              </a:ext>
            </a:extLst>
          </p:cNvPr>
          <p:cNvPicPr>
            <a:picLocks noChangeAspect="1"/>
          </p:cNvPicPr>
          <p:nvPr/>
        </p:nvPicPr>
        <p:blipFill>
          <a:blip r:embed="rId2"/>
          <a:stretch>
            <a:fillRect/>
          </a:stretch>
        </p:blipFill>
        <p:spPr>
          <a:xfrm>
            <a:off x="1758460" y="2951824"/>
            <a:ext cx="2883609" cy="1461556"/>
          </a:xfrm>
          <a:prstGeom prst="rect">
            <a:avLst/>
          </a:prstGeom>
        </p:spPr>
      </p:pic>
      <p:sp>
        <p:nvSpPr>
          <p:cNvPr id="9" name="TextBox 8">
            <a:extLst>
              <a:ext uri="{FF2B5EF4-FFF2-40B4-BE49-F238E27FC236}">
                <a16:creationId xmlns:a16="http://schemas.microsoft.com/office/drawing/2014/main" id="{BEA369AC-6CDC-4E5B-8DD1-A5F38EAF6126}"/>
              </a:ext>
            </a:extLst>
          </p:cNvPr>
          <p:cNvSpPr txBox="1"/>
          <p:nvPr/>
        </p:nvSpPr>
        <p:spPr>
          <a:xfrm>
            <a:off x="5351106" y="4581873"/>
            <a:ext cx="6228184" cy="2031325"/>
          </a:xfrm>
          <a:prstGeom prst="rect">
            <a:avLst/>
          </a:prstGeom>
          <a:noFill/>
        </p:spPr>
        <p:txBody>
          <a:bodyPr wrap="square" rtlCol="0">
            <a:spAutoFit/>
          </a:bodyPr>
          <a:lstStyle/>
          <a:p>
            <a:r>
              <a:rPr lang="en-US" dirty="0"/>
              <a:t>September 2024 – November 2025 </a:t>
            </a:r>
          </a:p>
          <a:p>
            <a:r>
              <a:rPr lang="en-US" dirty="0"/>
              <a:t>Includes several types of testing, including system testing, user acceptance testing, parallel testing, and regression testing, and a cadence to refine the system build where appropriate. Testing will be performed by the Project team, enterprise partners, and agencies. User Acceptance Testing, performed by agencies, will begin in April 2025.  </a:t>
            </a:r>
            <a:endParaRPr lang="en-US" dirty="0">
              <a:highlight>
                <a:srgbClr val="FFFF00"/>
              </a:highlight>
            </a:endParaRPr>
          </a:p>
        </p:txBody>
      </p:sp>
      <p:pic>
        <p:nvPicPr>
          <p:cNvPr id="12" name="Content Placeholder 11">
            <a:extLst>
              <a:ext uri="{FF2B5EF4-FFF2-40B4-BE49-F238E27FC236}">
                <a16:creationId xmlns:a16="http://schemas.microsoft.com/office/drawing/2014/main" id="{081E724B-4226-4921-8D50-D0E571447656}"/>
              </a:ext>
            </a:extLst>
          </p:cNvPr>
          <p:cNvPicPr>
            <a:picLocks noGrp="1" noChangeAspect="1"/>
          </p:cNvPicPr>
          <p:nvPr>
            <p:ph idx="1"/>
          </p:nvPr>
        </p:nvPicPr>
        <p:blipFill>
          <a:blip r:embed="rId3"/>
          <a:stretch>
            <a:fillRect/>
          </a:stretch>
        </p:blipFill>
        <p:spPr>
          <a:xfrm>
            <a:off x="940837" y="1273807"/>
            <a:ext cx="10515600" cy="1030223"/>
          </a:xfrm>
          <a:prstGeom prst="rect">
            <a:avLst/>
          </a:prstGeom>
        </p:spPr>
      </p:pic>
      <p:pic>
        <p:nvPicPr>
          <p:cNvPr id="13" name="Picture 12">
            <a:extLst>
              <a:ext uri="{FF2B5EF4-FFF2-40B4-BE49-F238E27FC236}">
                <a16:creationId xmlns:a16="http://schemas.microsoft.com/office/drawing/2014/main" id="{B1FB85E1-67F5-4C6B-8FB2-C5515747E264}"/>
              </a:ext>
            </a:extLst>
          </p:cNvPr>
          <p:cNvPicPr>
            <a:picLocks noChangeAspect="1"/>
          </p:cNvPicPr>
          <p:nvPr/>
        </p:nvPicPr>
        <p:blipFill>
          <a:blip r:embed="rId4"/>
          <a:stretch>
            <a:fillRect/>
          </a:stretch>
        </p:blipFill>
        <p:spPr>
          <a:xfrm>
            <a:off x="1837777" y="5069081"/>
            <a:ext cx="2700440" cy="1313058"/>
          </a:xfrm>
          <a:prstGeom prst="rect">
            <a:avLst/>
          </a:prstGeom>
        </p:spPr>
      </p:pic>
    </p:spTree>
    <p:extLst>
      <p:ext uri="{BB962C8B-B14F-4D97-AF65-F5344CB8AC3E}">
        <p14:creationId xmlns:p14="http://schemas.microsoft.com/office/powerpoint/2010/main" val="3225225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2957</TotalTime>
  <Words>705</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What is Happening?</vt:lpstr>
      <vt:lpstr>History of the Florida PALM Project</vt:lpstr>
      <vt:lpstr>History of the Florida PALM Project</vt:lpstr>
      <vt:lpstr>What is happening today </vt:lpstr>
      <vt:lpstr>What is happening today? </vt:lpstr>
      <vt:lpstr>What is happening today? </vt:lpstr>
      <vt:lpstr>Steps to Go-Live</vt:lpstr>
      <vt:lpstr>Steps to Go-Live</vt:lpstr>
      <vt:lpstr>Steps to Go-Live</vt:lpstr>
      <vt:lpstr>End User Activities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Gardner, Valerie</dc:creator>
  <cp:lastModifiedBy>Gardner, Valerie</cp:lastModifiedBy>
  <cp:revision>20</cp:revision>
  <dcterms:created xsi:type="dcterms:W3CDTF">2023-09-26T19:13:20Z</dcterms:created>
  <dcterms:modified xsi:type="dcterms:W3CDTF">2024-01-17T14:41:34Z</dcterms:modified>
</cp:coreProperties>
</file>