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817" r:id="rId1"/>
  </p:sldMasterIdLst>
  <p:notesMasterIdLst>
    <p:notesMasterId r:id="rId28"/>
  </p:notesMasterIdLst>
  <p:sldIdLst>
    <p:sldId id="256" r:id="rId2"/>
    <p:sldId id="258" r:id="rId3"/>
    <p:sldId id="260" r:id="rId4"/>
    <p:sldId id="259" r:id="rId5"/>
    <p:sldId id="286" r:id="rId6"/>
    <p:sldId id="284" r:id="rId7"/>
    <p:sldId id="293" r:id="rId8"/>
    <p:sldId id="285" r:id="rId9"/>
    <p:sldId id="277" r:id="rId10"/>
    <p:sldId id="294" r:id="rId11"/>
    <p:sldId id="279" r:id="rId12"/>
    <p:sldId id="280" r:id="rId13"/>
    <p:sldId id="283" r:id="rId14"/>
    <p:sldId id="272" r:id="rId15"/>
    <p:sldId id="261" r:id="rId16"/>
    <p:sldId id="274" r:id="rId17"/>
    <p:sldId id="262" r:id="rId18"/>
    <p:sldId id="264" r:id="rId19"/>
    <p:sldId id="265" r:id="rId20"/>
    <p:sldId id="266" r:id="rId21"/>
    <p:sldId id="287" r:id="rId22"/>
    <p:sldId id="288" r:id="rId23"/>
    <p:sldId id="289" r:id="rId24"/>
    <p:sldId id="290" r:id="rId25"/>
    <p:sldId id="292" r:id="rId26"/>
    <p:sldId id="275" r:id="rId27"/>
  </p:sldIdLst>
  <p:sldSz cx="9144000" cy="6858000" type="screen4x3"/>
  <p:notesSz cx="9296400" cy="7010400"/>
  <p:defaultTextStyle>
    <a:defPPr>
      <a:defRPr lang="en-US"/>
    </a:defPPr>
    <a:lvl1pPr algn="l" rtl="0" fontAlgn="base">
      <a:spcBef>
        <a:spcPct val="0"/>
      </a:spcBef>
      <a:spcAft>
        <a:spcPct val="0"/>
      </a:spcAft>
      <a:defRPr sz="2800" kern="1200">
        <a:solidFill>
          <a:schemeClr val="tx1"/>
        </a:solidFill>
        <a:latin typeface="Arial" charset="0"/>
        <a:ea typeface="+mn-ea"/>
        <a:cs typeface="Arial" charset="0"/>
      </a:defRPr>
    </a:lvl1pPr>
    <a:lvl2pPr marL="457200" algn="l" rtl="0" fontAlgn="base">
      <a:spcBef>
        <a:spcPct val="0"/>
      </a:spcBef>
      <a:spcAft>
        <a:spcPct val="0"/>
      </a:spcAft>
      <a:defRPr sz="2800" kern="1200">
        <a:solidFill>
          <a:schemeClr val="tx1"/>
        </a:solidFill>
        <a:latin typeface="Arial" charset="0"/>
        <a:ea typeface="+mn-ea"/>
        <a:cs typeface="Arial" charset="0"/>
      </a:defRPr>
    </a:lvl2pPr>
    <a:lvl3pPr marL="914400" algn="l" rtl="0" fontAlgn="base">
      <a:spcBef>
        <a:spcPct val="0"/>
      </a:spcBef>
      <a:spcAft>
        <a:spcPct val="0"/>
      </a:spcAft>
      <a:defRPr sz="2800" kern="1200">
        <a:solidFill>
          <a:schemeClr val="tx1"/>
        </a:solidFill>
        <a:latin typeface="Arial" charset="0"/>
        <a:ea typeface="+mn-ea"/>
        <a:cs typeface="Arial" charset="0"/>
      </a:defRPr>
    </a:lvl3pPr>
    <a:lvl4pPr marL="1371600" algn="l" rtl="0" fontAlgn="base">
      <a:spcBef>
        <a:spcPct val="0"/>
      </a:spcBef>
      <a:spcAft>
        <a:spcPct val="0"/>
      </a:spcAft>
      <a:defRPr sz="2800" kern="1200">
        <a:solidFill>
          <a:schemeClr val="tx1"/>
        </a:solidFill>
        <a:latin typeface="Arial" charset="0"/>
        <a:ea typeface="+mn-ea"/>
        <a:cs typeface="Arial" charset="0"/>
      </a:defRPr>
    </a:lvl4pPr>
    <a:lvl5pPr marL="1828800" algn="l" rtl="0" fontAlgn="base">
      <a:spcBef>
        <a:spcPct val="0"/>
      </a:spcBef>
      <a:spcAft>
        <a:spcPct val="0"/>
      </a:spcAft>
      <a:defRPr sz="2800" kern="1200">
        <a:solidFill>
          <a:schemeClr val="tx1"/>
        </a:solidFill>
        <a:latin typeface="Arial" charset="0"/>
        <a:ea typeface="+mn-ea"/>
        <a:cs typeface="Arial" charset="0"/>
      </a:defRPr>
    </a:lvl5pPr>
    <a:lvl6pPr marL="2286000" algn="l" defTabSz="914400" rtl="0" eaLnBrk="1" latinLnBrk="0" hangingPunct="1">
      <a:defRPr sz="2800" kern="1200">
        <a:solidFill>
          <a:schemeClr val="tx1"/>
        </a:solidFill>
        <a:latin typeface="Arial" charset="0"/>
        <a:ea typeface="+mn-ea"/>
        <a:cs typeface="Arial" charset="0"/>
      </a:defRPr>
    </a:lvl6pPr>
    <a:lvl7pPr marL="2743200" algn="l" defTabSz="914400" rtl="0" eaLnBrk="1" latinLnBrk="0" hangingPunct="1">
      <a:defRPr sz="2800" kern="1200">
        <a:solidFill>
          <a:schemeClr val="tx1"/>
        </a:solidFill>
        <a:latin typeface="Arial" charset="0"/>
        <a:ea typeface="+mn-ea"/>
        <a:cs typeface="Arial" charset="0"/>
      </a:defRPr>
    </a:lvl7pPr>
    <a:lvl8pPr marL="3200400" algn="l" defTabSz="914400" rtl="0" eaLnBrk="1" latinLnBrk="0" hangingPunct="1">
      <a:defRPr sz="2800" kern="1200">
        <a:solidFill>
          <a:schemeClr val="tx1"/>
        </a:solidFill>
        <a:latin typeface="Arial" charset="0"/>
        <a:ea typeface="+mn-ea"/>
        <a:cs typeface="Arial" charset="0"/>
      </a:defRPr>
    </a:lvl8pPr>
    <a:lvl9pPr marL="3657600" algn="l" defTabSz="914400" rtl="0" eaLnBrk="1" latinLnBrk="0" hangingPunct="1">
      <a:defRPr sz="28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319" autoAdjust="0"/>
  </p:normalViewPr>
  <p:slideViewPr>
    <p:cSldViewPr>
      <p:cViewPr varScale="1">
        <p:scale>
          <a:sx n="76" d="100"/>
          <a:sy n="76" d="100"/>
        </p:scale>
        <p:origin x="2634"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65738" y="0"/>
            <a:ext cx="4029075" cy="350838"/>
          </a:xfrm>
          <a:prstGeom prst="rect">
            <a:avLst/>
          </a:prstGeom>
        </p:spPr>
        <p:txBody>
          <a:bodyPr vert="horz" lIns="91440" tIns="45720" rIns="91440" bIns="45720" rtlCol="0"/>
          <a:lstStyle>
            <a:lvl1pPr algn="r">
              <a:defRPr sz="1200"/>
            </a:lvl1pPr>
          </a:lstStyle>
          <a:p>
            <a:fld id="{61C09A2C-AED6-406E-BE03-4942F5EC42ED}" type="datetimeFigureOut">
              <a:rPr lang="en-US" smtClean="0"/>
              <a:t>2/22/2021</a:t>
            </a:fld>
            <a:endParaRPr lang="en-US"/>
          </a:p>
        </p:txBody>
      </p:sp>
      <p:sp>
        <p:nvSpPr>
          <p:cNvPr id="4" name="Slide Image Placeholder 3"/>
          <p:cNvSpPr>
            <a:spLocks noGrp="1" noRot="1" noChangeAspect="1"/>
          </p:cNvSpPr>
          <p:nvPr>
            <p:ph type="sldImg" idx="2"/>
          </p:nvPr>
        </p:nvSpPr>
        <p:spPr>
          <a:xfrm>
            <a:off x="3071813" y="876300"/>
            <a:ext cx="3152775" cy="23653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30275" y="3373438"/>
            <a:ext cx="7435850" cy="276066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9563"/>
            <a:ext cx="4029075" cy="3508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65738" y="6659563"/>
            <a:ext cx="4029075" cy="350837"/>
          </a:xfrm>
          <a:prstGeom prst="rect">
            <a:avLst/>
          </a:prstGeom>
        </p:spPr>
        <p:txBody>
          <a:bodyPr vert="horz" lIns="91440" tIns="45720" rIns="91440" bIns="45720" rtlCol="0" anchor="b"/>
          <a:lstStyle>
            <a:lvl1pPr algn="r">
              <a:defRPr sz="1200"/>
            </a:lvl1pPr>
          </a:lstStyle>
          <a:p>
            <a:fld id="{355B2491-BC3C-423B-B841-BA0A3364FC80}" type="slidenum">
              <a:rPr lang="en-US" smtClean="0"/>
              <a:t>‹#›</a:t>
            </a:fld>
            <a:endParaRPr lang="en-US"/>
          </a:p>
        </p:txBody>
      </p:sp>
    </p:spTree>
    <p:extLst>
      <p:ext uri="{BB962C8B-B14F-4D97-AF65-F5344CB8AC3E}">
        <p14:creationId xmlns:p14="http://schemas.microsoft.com/office/powerpoint/2010/main" val="1851588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5B2491-BC3C-423B-B841-BA0A3364FC80}" type="slidenum">
              <a:rPr lang="en-US" smtClean="0"/>
              <a:t>2</a:t>
            </a:fld>
            <a:endParaRPr lang="en-US"/>
          </a:p>
        </p:txBody>
      </p:sp>
    </p:spTree>
    <p:extLst>
      <p:ext uri="{BB962C8B-B14F-4D97-AF65-F5344CB8AC3E}">
        <p14:creationId xmlns:p14="http://schemas.microsoft.com/office/powerpoint/2010/main" val="1121946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5B2491-BC3C-423B-B841-BA0A3364FC80}" type="slidenum">
              <a:rPr lang="en-US" smtClean="0"/>
              <a:t>13</a:t>
            </a:fld>
            <a:endParaRPr lang="en-US"/>
          </a:p>
        </p:txBody>
      </p:sp>
    </p:spTree>
    <p:extLst>
      <p:ext uri="{BB962C8B-B14F-4D97-AF65-F5344CB8AC3E}">
        <p14:creationId xmlns:p14="http://schemas.microsoft.com/office/powerpoint/2010/main" val="3176067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5B2491-BC3C-423B-B841-BA0A3364FC80}" type="slidenum">
              <a:rPr lang="en-US" smtClean="0"/>
              <a:t>15</a:t>
            </a:fld>
            <a:endParaRPr lang="en-US"/>
          </a:p>
        </p:txBody>
      </p:sp>
    </p:spTree>
    <p:extLst>
      <p:ext uri="{BB962C8B-B14F-4D97-AF65-F5344CB8AC3E}">
        <p14:creationId xmlns:p14="http://schemas.microsoft.com/office/powerpoint/2010/main" val="362595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FDF2D9A4-4E13-4D33-85F7-D8E655B7A392}" type="slidenum">
              <a:rPr lang="en-US" smtClean="0"/>
              <a:pPr/>
              <a:t>16</a:t>
            </a:fld>
            <a:endParaRPr lang="en-US" dirty="0"/>
          </a:p>
        </p:txBody>
      </p:sp>
    </p:spTree>
    <p:extLst>
      <p:ext uri="{BB962C8B-B14F-4D97-AF65-F5344CB8AC3E}">
        <p14:creationId xmlns:p14="http://schemas.microsoft.com/office/powerpoint/2010/main" val="2846787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F2D9A4-4E13-4D33-85F7-D8E655B7A392}" type="slidenum">
              <a:rPr lang="en-US" smtClean="0"/>
              <a:pPr/>
              <a:t>17</a:t>
            </a:fld>
            <a:endParaRPr lang="en-US" dirty="0"/>
          </a:p>
        </p:txBody>
      </p:sp>
    </p:spTree>
    <p:extLst>
      <p:ext uri="{BB962C8B-B14F-4D97-AF65-F5344CB8AC3E}">
        <p14:creationId xmlns:p14="http://schemas.microsoft.com/office/powerpoint/2010/main" val="2738811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F2D9A4-4E13-4D33-85F7-D8E655B7A392}" type="slidenum">
              <a:rPr lang="en-US" smtClean="0"/>
              <a:pPr/>
              <a:t>18</a:t>
            </a:fld>
            <a:endParaRPr lang="en-US" dirty="0"/>
          </a:p>
        </p:txBody>
      </p:sp>
    </p:spTree>
    <p:extLst>
      <p:ext uri="{BB962C8B-B14F-4D97-AF65-F5344CB8AC3E}">
        <p14:creationId xmlns:p14="http://schemas.microsoft.com/office/powerpoint/2010/main" val="4022540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DF2D9A4-4E13-4D33-85F7-D8E655B7A392}" type="slidenum">
              <a:rPr lang="en-US" smtClean="0"/>
              <a:pPr/>
              <a:t>19</a:t>
            </a:fld>
            <a:endParaRPr lang="en-US" dirty="0"/>
          </a:p>
        </p:txBody>
      </p:sp>
    </p:spTree>
    <p:extLst>
      <p:ext uri="{BB962C8B-B14F-4D97-AF65-F5344CB8AC3E}">
        <p14:creationId xmlns:p14="http://schemas.microsoft.com/office/powerpoint/2010/main" val="947924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5B2491-BC3C-423B-B841-BA0A3364FC80}" type="slidenum">
              <a:rPr lang="en-US" smtClean="0"/>
              <a:t>20</a:t>
            </a:fld>
            <a:endParaRPr lang="en-US"/>
          </a:p>
        </p:txBody>
      </p:sp>
    </p:spTree>
    <p:extLst>
      <p:ext uri="{BB962C8B-B14F-4D97-AF65-F5344CB8AC3E}">
        <p14:creationId xmlns:p14="http://schemas.microsoft.com/office/powerpoint/2010/main" val="3105701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5B2491-BC3C-423B-B841-BA0A3364FC80}" type="slidenum">
              <a:rPr lang="en-US" smtClean="0"/>
              <a:t>22</a:t>
            </a:fld>
            <a:endParaRPr lang="en-US"/>
          </a:p>
        </p:txBody>
      </p:sp>
    </p:spTree>
    <p:extLst>
      <p:ext uri="{BB962C8B-B14F-4D97-AF65-F5344CB8AC3E}">
        <p14:creationId xmlns:p14="http://schemas.microsoft.com/office/powerpoint/2010/main" val="2722105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5B2491-BC3C-423B-B841-BA0A3364FC80}" type="slidenum">
              <a:rPr lang="en-US" smtClean="0"/>
              <a:t>23</a:t>
            </a:fld>
            <a:endParaRPr lang="en-US"/>
          </a:p>
        </p:txBody>
      </p:sp>
    </p:spTree>
    <p:extLst>
      <p:ext uri="{BB962C8B-B14F-4D97-AF65-F5344CB8AC3E}">
        <p14:creationId xmlns:p14="http://schemas.microsoft.com/office/powerpoint/2010/main" val="1296492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5B2491-BC3C-423B-B841-BA0A3364FC80}" type="slidenum">
              <a:rPr lang="en-US" smtClean="0"/>
              <a:t>24</a:t>
            </a:fld>
            <a:endParaRPr lang="en-US"/>
          </a:p>
        </p:txBody>
      </p:sp>
    </p:spTree>
    <p:extLst>
      <p:ext uri="{BB962C8B-B14F-4D97-AF65-F5344CB8AC3E}">
        <p14:creationId xmlns:p14="http://schemas.microsoft.com/office/powerpoint/2010/main" val="10685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5B2491-BC3C-423B-B841-BA0A3364FC80}" type="slidenum">
              <a:rPr lang="en-US" smtClean="0"/>
              <a:t>3</a:t>
            </a:fld>
            <a:endParaRPr lang="en-US"/>
          </a:p>
        </p:txBody>
      </p:sp>
    </p:spTree>
    <p:extLst>
      <p:ext uri="{BB962C8B-B14F-4D97-AF65-F5344CB8AC3E}">
        <p14:creationId xmlns:p14="http://schemas.microsoft.com/office/powerpoint/2010/main" val="642300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5B2491-BC3C-423B-B841-BA0A3364FC80}" type="slidenum">
              <a:rPr lang="en-US" smtClean="0"/>
              <a:t>25</a:t>
            </a:fld>
            <a:endParaRPr lang="en-US"/>
          </a:p>
        </p:txBody>
      </p:sp>
    </p:spTree>
    <p:extLst>
      <p:ext uri="{BB962C8B-B14F-4D97-AF65-F5344CB8AC3E}">
        <p14:creationId xmlns:p14="http://schemas.microsoft.com/office/powerpoint/2010/main" val="2049236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9A61A36D-6063-4BA3-9156-D6FD77DDD48E}" type="slidenum">
              <a:rPr lang="en-US" smtClean="0"/>
              <a:pPr>
                <a:defRPr/>
              </a:pPr>
              <a:t>26</a:t>
            </a:fld>
            <a:endParaRPr lang="en-US" dirty="0"/>
          </a:p>
        </p:txBody>
      </p:sp>
    </p:spTree>
    <p:extLst>
      <p:ext uri="{BB962C8B-B14F-4D97-AF65-F5344CB8AC3E}">
        <p14:creationId xmlns:p14="http://schemas.microsoft.com/office/powerpoint/2010/main" val="3923630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5B2491-BC3C-423B-B841-BA0A3364FC80}" type="slidenum">
              <a:rPr lang="en-US" smtClean="0"/>
              <a:t>4</a:t>
            </a:fld>
            <a:endParaRPr lang="en-US"/>
          </a:p>
        </p:txBody>
      </p:sp>
    </p:spTree>
    <p:extLst>
      <p:ext uri="{BB962C8B-B14F-4D97-AF65-F5344CB8AC3E}">
        <p14:creationId xmlns:p14="http://schemas.microsoft.com/office/powerpoint/2010/main" val="1942502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55B2491-BC3C-423B-B841-BA0A3364FC80}" type="slidenum">
              <a:rPr lang="en-US" smtClean="0"/>
              <a:t>5</a:t>
            </a:fld>
            <a:endParaRPr lang="en-US"/>
          </a:p>
        </p:txBody>
      </p:sp>
    </p:spTree>
    <p:extLst>
      <p:ext uri="{BB962C8B-B14F-4D97-AF65-F5344CB8AC3E}">
        <p14:creationId xmlns:p14="http://schemas.microsoft.com/office/powerpoint/2010/main" val="4285317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55B2491-BC3C-423B-B841-BA0A3364FC80}" type="slidenum">
              <a:rPr lang="en-US" smtClean="0"/>
              <a:t>6</a:t>
            </a:fld>
            <a:endParaRPr lang="en-US"/>
          </a:p>
        </p:txBody>
      </p:sp>
    </p:spTree>
    <p:extLst>
      <p:ext uri="{BB962C8B-B14F-4D97-AF65-F5344CB8AC3E}">
        <p14:creationId xmlns:p14="http://schemas.microsoft.com/office/powerpoint/2010/main" val="374927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55B2491-BC3C-423B-B841-BA0A3364FC80}" type="slidenum">
              <a:rPr lang="en-US" smtClean="0"/>
              <a:t>7</a:t>
            </a:fld>
            <a:endParaRPr lang="en-US"/>
          </a:p>
        </p:txBody>
      </p:sp>
    </p:spTree>
    <p:extLst>
      <p:ext uri="{BB962C8B-B14F-4D97-AF65-F5344CB8AC3E}">
        <p14:creationId xmlns:p14="http://schemas.microsoft.com/office/powerpoint/2010/main" val="1136302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55B2491-BC3C-423B-B841-BA0A3364FC80}" type="slidenum">
              <a:rPr lang="en-US" smtClean="0"/>
              <a:t>9</a:t>
            </a:fld>
            <a:endParaRPr lang="en-US"/>
          </a:p>
        </p:txBody>
      </p:sp>
    </p:spTree>
    <p:extLst>
      <p:ext uri="{BB962C8B-B14F-4D97-AF65-F5344CB8AC3E}">
        <p14:creationId xmlns:p14="http://schemas.microsoft.com/office/powerpoint/2010/main" val="3455163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5B2491-BC3C-423B-B841-BA0A3364FC80}" type="slidenum">
              <a:rPr lang="en-US" smtClean="0"/>
              <a:t>11</a:t>
            </a:fld>
            <a:endParaRPr lang="en-US"/>
          </a:p>
        </p:txBody>
      </p:sp>
    </p:spTree>
    <p:extLst>
      <p:ext uri="{BB962C8B-B14F-4D97-AF65-F5344CB8AC3E}">
        <p14:creationId xmlns:p14="http://schemas.microsoft.com/office/powerpoint/2010/main" val="3240894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5B2491-BC3C-423B-B841-BA0A3364FC80}" type="slidenum">
              <a:rPr lang="en-US" smtClean="0"/>
              <a:t>12</a:t>
            </a:fld>
            <a:endParaRPr lang="en-US"/>
          </a:p>
        </p:txBody>
      </p:sp>
    </p:spTree>
    <p:extLst>
      <p:ext uri="{BB962C8B-B14F-4D97-AF65-F5344CB8AC3E}">
        <p14:creationId xmlns:p14="http://schemas.microsoft.com/office/powerpoint/2010/main" val="1832077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Freeform 6"/>
          <p:cNvSpPr>
            <a:spLocks noChangeArrowheads="1"/>
          </p:cNvSpPr>
          <p:nvPr/>
        </p:nvSpPr>
        <p:spPr bwMode="auto">
          <a:xfrm>
            <a:off x="609600" y="16764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US" sz="1800"/>
          </a:p>
        </p:txBody>
      </p:sp>
      <p:sp>
        <p:nvSpPr>
          <p:cNvPr id="6" name="Line 7"/>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defRPr/>
            </a:pPr>
            <a:endParaRPr lang="en-US" sz="1800"/>
          </a:p>
        </p:txBody>
      </p:sp>
      <p:sp>
        <p:nvSpPr>
          <p:cNvPr id="2" name="Title 1"/>
          <p:cNvSpPr>
            <a:spLocks noGrp="1"/>
          </p:cNvSpPr>
          <p:nvPr>
            <p:ph type="ctrTitle"/>
          </p:nvPr>
        </p:nvSpPr>
        <p:spPr>
          <a:xfrm>
            <a:off x="685800" y="2057401"/>
            <a:ext cx="7772400" cy="1543050"/>
          </a:xfrm>
        </p:spPr>
        <p:txBody>
          <a:bodyPr/>
          <a:lstStyle>
            <a:lvl1pPr algn="l">
              <a:defRPr b="1"/>
            </a:lvl1pPr>
          </a:lstStyle>
          <a:p>
            <a:r>
              <a:rPr lang="en-US" smtClean="0"/>
              <a:t>Click to edit Master title style</a:t>
            </a:r>
            <a:endParaRPr lang="en-US" dirty="0"/>
          </a:p>
        </p:txBody>
      </p:sp>
      <p:sp>
        <p:nvSpPr>
          <p:cNvPr id="3" name="Subtitle 2"/>
          <p:cNvSpPr>
            <a:spLocks noGrp="1"/>
          </p:cNvSpPr>
          <p:nvPr>
            <p:ph type="subTitle" idx="1"/>
          </p:nvPr>
        </p:nvSpPr>
        <p:spPr>
          <a:xfrm>
            <a:off x="1371600" y="3962400"/>
            <a:ext cx="64008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AD7F5FDA-FCF4-4B81-AE13-413683EEE468}" type="datetime1">
              <a:rPr lang="en-US" smtClean="0"/>
              <a:pPr>
                <a:defRPr/>
              </a:pPr>
              <a:t>2/22/2021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F17F6CD-C168-42C0-AD34-8432ED0DA244}" type="slidenum">
              <a:rPr lang="en-US" altLang="en-US"/>
              <a:pPr>
                <a:defRPr/>
              </a:pPr>
              <a:t>‹#›</a:t>
            </a:fld>
            <a:endParaRPr lang="en-US" alt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6317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600200"/>
            <a:ext cx="7772400" cy="4525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55A9A33-2BF8-434B-8DE0-7522A57BD564}" type="datetime1">
              <a:rPr lang="en-US" smtClean="0"/>
              <a:pPr>
                <a:defRPr/>
              </a:pPr>
              <a:t>2/22/2021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543DB2-FD58-4287-9B7A-7128C229120F}" type="slidenum">
              <a:rPr lang="en-US" altLang="en-US"/>
              <a:pPr>
                <a:defRPr/>
              </a:pPr>
              <a:t>‹#›</a:t>
            </a:fld>
            <a:endParaRPr lang="en-US"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E170801-21AE-4CAF-9D1F-5EF5D62047E1}" type="datetime1">
              <a:rPr lang="en-US" smtClean="0"/>
              <a:pPr>
                <a:defRPr/>
              </a:pPr>
              <a:t>2/22/2021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531292-28AE-461F-BD08-40FA1FC83E2D}" type="slidenum">
              <a:rPr lang="en-US" altLang="en-US"/>
              <a:pPr>
                <a:defRPr/>
              </a:pPr>
              <a:t>‹#›</a:t>
            </a:fld>
            <a:endParaRPr lang="en-US"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066800" y="277813"/>
            <a:ext cx="7620000" cy="1143000"/>
          </a:xfrm>
        </p:spPr>
        <p:txBody>
          <a:bodyPr/>
          <a:lstStyle/>
          <a:p>
            <a:r>
              <a:rPr lang="en-US" smtClean="0"/>
              <a:t>Click to edit Master title style</a:t>
            </a:r>
            <a:endParaRPr lang="en-US" dirty="0"/>
          </a:p>
        </p:txBody>
      </p:sp>
      <p:sp>
        <p:nvSpPr>
          <p:cNvPr id="3" name="Text Placeholder 2"/>
          <p:cNvSpPr>
            <a:spLocks noGrp="1"/>
          </p:cNvSpPr>
          <p:nvPr>
            <p:ph type="body" sz="half" idx="1"/>
          </p:nvPr>
        </p:nvSpPr>
        <p:spPr>
          <a:xfrm>
            <a:off x="1143000" y="1600202"/>
            <a:ext cx="38100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81600" y="1600202"/>
            <a:ext cx="3505200" cy="4530725"/>
          </a:xfrm>
        </p:spPr>
        <p:txBody>
          <a:bodyPr/>
          <a:lstStyle/>
          <a:p>
            <a:pPr lvl="0"/>
            <a:r>
              <a:rPr lang="en-US" noProof="0" dirty="0" smtClean="0"/>
              <a:t>Click icon to add clip art</a:t>
            </a:r>
            <a:endParaRPr lang="en-US" noProof="0" dirty="0"/>
          </a:p>
        </p:txBody>
      </p:sp>
      <p:sp>
        <p:nvSpPr>
          <p:cNvPr id="5" name="Date Placeholder 4"/>
          <p:cNvSpPr>
            <a:spLocks noGrp="1"/>
          </p:cNvSpPr>
          <p:nvPr>
            <p:ph type="dt" sz="half" idx="10"/>
          </p:nvPr>
        </p:nvSpPr>
        <p:spPr>
          <a:xfrm>
            <a:off x="457200" y="6278563"/>
            <a:ext cx="2133600" cy="457200"/>
          </a:xfrm>
        </p:spPr>
        <p:txBody>
          <a:bodyPr/>
          <a:lstStyle>
            <a:lvl1pPr>
              <a:defRPr/>
            </a:lvl1pPr>
          </a:lstStyle>
          <a:p>
            <a:pPr>
              <a:defRPr/>
            </a:pPr>
            <a:r>
              <a:rPr lang="en-US" smtClean="0"/>
              <a:t>Rev. 10/2015</a:t>
            </a:r>
            <a:endParaRPr lang="en-US" dirty="0"/>
          </a:p>
        </p:txBody>
      </p:sp>
      <p:sp>
        <p:nvSpPr>
          <p:cNvPr id="6" name="Footer Placeholder 5"/>
          <p:cNvSpPr>
            <a:spLocks noGrp="1"/>
          </p:cNvSpPr>
          <p:nvPr>
            <p:ph type="ftr" sz="quarter" idx="11"/>
          </p:nvPr>
        </p:nvSpPr>
        <p:spPr>
          <a:xfrm>
            <a:off x="3124200" y="6278563"/>
            <a:ext cx="2895600" cy="457200"/>
          </a:xfrm>
        </p:spPr>
        <p:txBody>
          <a:bodyPr/>
          <a:lstStyle>
            <a:lvl1pPr>
              <a:defRPr/>
            </a:lvl1pPr>
          </a:lstStyle>
          <a:p>
            <a:pPr>
              <a:defRPr/>
            </a:pPr>
            <a:r>
              <a:rPr lang="en-US" smtClean="0"/>
              <a:t>May 4, 2020</a:t>
            </a:r>
            <a:endParaRPr lang="en-US" dirty="0"/>
          </a:p>
        </p:txBody>
      </p:sp>
      <p:sp>
        <p:nvSpPr>
          <p:cNvPr id="7" name="Slide Number Placeholder 6"/>
          <p:cNvSpPr>
            <a:spLocks noGrp="1"/>
          </p:cNvSpPr>
          <p:nvPr>
            <p:ph type="sldNum" sz="quarter" idx="12"/>
          </p:nvPr>
        </p:nvSpPr>
        <p:spPr>
          <a:xfrm>
            <a:off x="6553200" y="6278563"/>
            <a:ext cx="2133600" cy="457200"/>
          </a:xfrm>
        </p:spPr>
        <p:txBody>
          <a:bodyPr/>
          <a:lstStyle>
            <a:lvl1pPr>
              <a:defRPr/>
            </a:lvl1pPr>
          </a:lstStyle>
          <a:p>
            <a:pPr>
              <a:defRPr/>
            </a:pPr>
            <a:fld id="{DC2DE914-00BB-41A9-BD7A-99962FC8FAA2}" type="slidenum">
              <a:rPr lang="en-US"/>
              <a:pPr>
                <a:defRPr/>
              </a:pPr>
              <a:t>‹#›</a:t>
            </a:fld>
            <a:endParaRPr lang="en-US" dirty="0"/>
          </a:p>
        </p:txBody>
      </p:sp>
    </p:spTree>
    <p:extLst>
      <p:ext uri="{BB962C8B-B14F-4D97-AF65-F5344CB8AC3E}">
        <p14:creationId xmlns:p14="http://schemas.microsoft.com/office/powerpoint/2010/main" val="4132043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76962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600200"/>
            <a:ext cx="76962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990600" y="6356350"/>
            <a:ext cx="1600200" cy="365125"/>
          </a:xfrm>
        </p:spPr>
        <p:txBody>
          <a:bodyPr/>
          <a:lstStyle>
            <a:lvl1pPr>
              <a:defRPr/>
            </a:lvl1pPr>
          </a:lstStyle>
          <a:p>
            <a:pPr>
              <a:defRPr/>
            </a:pPr>
            <a:fld id="{7C6EF8C6-ED4D-4845-A98B-BDC47D771C06}" type="datetime1">
              <a:rPr lang="en-US" smtClean="0"/>
              <a:pPr>
                <a:defRPr/>
              </a:pPr>
              <a:t>2/22/2021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B98381-1AA4-463F-B3FF-2607979862FE}" type="slidenum">
              <a:rPr lang="en-US" altLang="en-US"/>
              <a:pPr>
                <a:defRPr/>
              </a:pPr>
              <a:t>‹#›</a:t>
            </a:fld>
            <a:endParaRPr lang="en-US"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97224BD-B426-404B-AFC2-80274C5914FF}" type="datetime1">
              <a:rPr lang="en-US" smtClean="0"/>
              <a:pPr>
                <a:defRPr/>
              </a:pPr>
              <a:t>2/22/2021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39D4AA-0578-4BBE-A0FF-ABEEAFF1DDB1}" type="slidenum">
              <a:rPr lang="en-US" altLang="en-US"/>
              <a:pPr>
                <a:defRPr/>
              </a:pPr>
              <a:t>‹#›</a:t>
            </a:fld>
            <a:endParaRPr lang="en-US"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399"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A5D26A5-F06F-474C-A683-13C189920282}" type="datetime1">
              <a:rPr lang="en-US" smtClean="0"/>
              <a:pPr>
                <a:defRPr/>
              </a:pPr>
              <a:t>2/22/2021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9CF5B9D-CD64-44B7-B628-19DF553D56E0}" type="slidenum">
              <a:rPr lang="en-US" altLang="en-US"/>
              <a:pPr>
                <a:defRPr/>
              </a:pPr>
              <a:t>‹#›</a:t>
            </a:fld>
            <a:endParaRPr lang="en-US"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399"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1535113"/>
            <a:ext cx="3810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4400"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6800" y="1535113"/>
            <a:ext cx="38100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6800" y="2174875"/>
            <a:ext cx="3810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CB73A35-A4CF-4DAD-BD19-D4E7845EBAD1}" type="datetime1">
              <a:rPr lang="en-US" smtClean="0"/>
              <a:pPr>
                <a:defRPr/>
              </a:pPr>
              <a:t>2/22/2021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05A802F-17E8-477D-9FDC-63EAF596F5E6}" type="slidenum">
              <a:rPr lang="en-US" altLang="en-US"/>
              <a:pPr>
                <a:defRPr/>
              </a:pPr>
              <a:t>‹#›</a:t>
            </a:fld>
            <a:endParaRPr lang="en-US"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11D22A5-05CF-43DB-90CB-4AD49D64FB5E}" type="datetime1">
              <a:rPr lang="en-US" smtClean="0"/>
              <a:pPr>
                <a:defRPr/>
              </a:pPr>
              <a:t>2/22/2021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03B3D10-C4AD-4999-A4F3-2456BA54A9EC}" type="slidenum">
              <a:rPr lang="en-US" altLang="en-US"/>
              <a:pPr>
                <a:defRPr/>
              </a:pPr>
              <a:t>‹#›</a:t>
            </a:fld>
            <a:endParaRPr lang="en-US"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FBC79C6-5CC1-4342-8D1D-B0931B7743B2}" type="datetime1">
              <a:rPr lang="en-US" smtClean="0"/>
              <a:pPr>
                <a:defRPr/>
              </a:pPr>
              <a:t>2/22/2021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CF593BE-21C1-4AE8-97D3-28A12250F3C8}" type="slidenum">
              <a:rPr lang="en-US" altLang="en-US"/>
              <a:pPr>
                <a:defRPr/>
              </a:pPr>
              <a:t>‹#›</a:t>
            </a:fld>
            <a:endParaRPr lang="en-US"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25511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0" y="1435100"/>
            <a:ext cx="25511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E9B34D3-F666-4D51-B4F4-45B7DA779298}" type="datetime1">
              <a:rPr lang="en-US" smtClean="0"/>
              <a:pPr>
                <a:defRPr/>
              </a:pPr>
              <a:t>2/22/2021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A0EBE89-AA16-4037-B2EC-89174E4929D3}" type="slidenum">
              <a:rPr lang="en-US" altLang="en-US"/>
              <a:pPr>
                <a:defRPr/>
              </a:pPr>
              <a:t>‹#›</a:t>
            </a:fld>
            <a:endParaRPr lang="en-US"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53B1268-1A62-4476-8854-5DF8FF2CA9C3}" type="datetime1">
              <a:rPr lang="en-US" smtClean="0"/>
              <a:pPr>
                <a:defRPr/>
              </a:pPr>
              <a:t>2/22/2021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5A9935-F2C5-4A84-908F-BFC538AD4FFC}" type="slidenum">
              <a:rPr lang="en-US" altLang="en-US"/>
              <a:pPr>
                <a:defRPr/>
              </a:pPr>
              <a:t>‹#›</a:t>
            </a:fld>
            <a:endParaRPr lang="en-US"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02" name="Line 6"/>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defRPr/>
            </a:pPr>
            <a:endParaRPr lang="en-US" sz="1800"/>
          </a:p>
        </p:txBody>
      </p:sp>
      <p:pic>
        <p:nvPicPr>
          <p:cNvPr id="1027" name="Picture 10" descr="scale.jpg"/>
          <p:cNvPicPr>
            <a:picLocks noChangeAspect="1"/>
          </p:cNvPicPr>
          <p:nvPr/>
        </p:nvPicPr>
        <p:blipFill>
          <a:blip r:embed="rId14" cstate="print"/>
          <a:srcRect/>
          <a:stretch>
            <a:fillRect/>
          </a:stretch>
        </p:blipFill>
        <p:spPr bwMode="auto">
          <a:xfrm>
            <a:off x="5562600" y="0"/>
            <a:ext cx="3581400" cy="3189288"/>
          </a:xfrm>
          <a:prstGeom prst="rect">
            <a:avLst/>
          </a:prstGeom>
          <a:noFill/>
          <a:ln w="9525">
            <a:noFill/>
            <a:miter lim="800000"/>
            <a:headEnd/>
            <a:tailEnd/>
          </a:ln>
        </p:spPr>
      </p:pic>
      <p:sp>
        <p:nvSpPr>
          <p:cNvPr id="8" name="Rectangle 7"/>
          <p:cNvSpPr/>
          <p:nvPr/>
        </p:nvSpPr>
        <p:spPr>
          <a:xfrm>
            <a:off x="855663" y="1406525"/>
            <a:ext cx="7848600" cy="19050"/>
          </a:xfrm>
          <a:prstGeom prst="rect">
            <a:avLst/>
          </a:prstGeom>
          <a:solidFill>
            <a:srgbClr val="00206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9" name="Title Placeholder 1"/>
          <p:cNvSpPr>
            <a:spLocks noGrp="1"/>
          </p:cNvSpPr>
          <p:nvPr>
            <p:ph type="title"/>
          </p:nvPr>
        </p:nvSpPr>
        <p:spPr bwMode="auto">
          <a:xfrm>
            <a:off x="914400" y="274638"/>
            <a:ext cx="7772400" cy="10969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0" name="Text Placeholder 2"/>
          <p:cNvSpPr>
            <a:spLocks noGrp="1"/>
          </p:cNvSpPr>
          <p:nvPr>
            <p:ph type="body" idx="1"/>
          </p:nvPr>
        </p:nvSpPr>
        <p:spPr bwMode="auto">
          <a:xfrm>
            <a:off x="914400" y="1600200"/>
            <a:ext cx="7772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914400" y="6356350"/>
            <a:ext cx="1676400" cy="365125"/>
          </a:xfrm>
          <a:prstGeom prst="rect">
            <a:avLst/>
          </a:prstGeom>
        </p:spPr>
        <p:txBody>
          <a:bodyPr vert="horz" lIns="91440" tIns="45720" rIns="91440" bIns="45720" rtlCol="0" anchor="ctr"/>
          <a:lstStyle>
            <a:lvl1pPr algn="l">
              <a:defRPr sz="1200">
                <a:solidFill>
                  <a:schemeClr val="tx1">
                    <a:tint val="75000"/>
                  </a:schemeClr>
                </a:solidFill>
                <a:cs typeface="+mn-cs"/>
              </a:defRPr>
            </a:lvl1pPr>
          </a:lstStyle>
          <a:p>
            <a:pPr>
              <a:defRPr/>
            </a:pPr>
            <a:fld id="{F4E85C18-6BB7-4175-BE6C-7A4741C2FD74}" type="datetime1">
              <a:rPr lang="en-US" smtClean="0"/>
              <a:pPr>
                <a:defRPr/>
              </a:pPr>
              <a:t>2/22/2021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cs typeface="+mn-cs"/>
              </a:defRPr>
            </a:lvl1pPr>
          </a:lstStyle>
          <a:p>
            <a:pPr>
              <a:defRPr/>
            </a:pPr>
            <a:fld id="{8287F925-5F70-4DA3-9F0D-CCBE1D455F8F}" type="slidenum">
              <a:rPr lang="en-US" altLang="en-US"/>
              <a:pPr>
                <a:defRPr/>
              </a:pPr>
              <a:t>‹#›</a:t>
            </a:fld>
            <a:endParaRPr lang="en-US" altLang="en-US" dirty="0"/>
          </a:p>
        </p:txBody>
      </p:sp>
      <p:pic>
        <p:nvPicPr>
          <p:cNvPr id="1034" name="Picture 11" descr="presentation-sidebar.jpg"/>
          <p:cNvPicPr>
            <a:picLocks noChangeAspect="1"/>
          </p:cNvPicPr>
          <p:nvPr/>
        </p:nvPicPr>
        <p:blipFill>
          <a:blip r:embed="rId15" cstate="print"/>
          <a:srcRect/>
          <a:stretch>
            <a:fillRect/>
          </a:stretch>
        </p:blipFill>
        <p:spPr bwMode="auto">
          <a:xfrm>
            <a:off x="0" y="0"/>
            <a:ext cx="879475" cy="6858000"/>
          </a:xfrm>
          <a:prstGeom prst="rect">
            <a:avLst/>
          </a:prstGeom>
          <a:noFill/>
          <a:ln w="9525">
            <a:noFill/>
            <a:miter lim="800000"/>
            <a:headEnd/>
            <a:tailEnd/>
          </a:ln>
        </p:spPr>
      </p:pic>
      <p:sp>
        <p:nvSpPr>
          <p:cNvPr id="13" name="Rectangle 12"/>
          <p:cNvSpPr/>
          <p:nvPr/>
        </p:nvSpPr>
        <p:spPr>
          <a:xfrm>
            <a:off x="914400" y="228600"/>
            <a:ext cx="7848600" cy="46038"/>
          </a:xfrm>
          <a:prstGeom prst="rect">
            <a:avLst/>
          </a:prstGeom>
          <a:solidFill>
            <a:srgbClr val="00206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a:xfrm rot="5400000">
            <a:off x="632619" y="521494"/>
            <a:ext cx="609600" cy="46038"/>
          </a:xfrm>
          <a:prstGeom prst="rect">
            <a:avLst/>
          </a:prstGeom>
          <a:solidFill>
            <a:srgbClr val="00206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rot="5400000">
            <a:off x="8393907" y="1113631"/>
            <a:ext cx="609600" cy="17463"/>
          </a:xfrm>
          <a:prstGeom prst="rect">
            <a:avLst/>
          </a:prstGeom>
          <a:solidFill>
            <a:srgbClr val="002060"/>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 bg1="lt1" tx1="dk1" bg2="lt2" tx2="dk2" accent1="accent1" accent2="accent2" accent3="accent3" accent4="accent4" accent5="accent5" accent6="accent6" hlink="hlink" folHlink="folHlink"/>
  <p:sldLayoutIdLst>
    <p:sldLayoutId id="2147483919" r:id="rId1"/>
    <p:sldLayoutId id="2147483920"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21" r:id="rId12"/>
  </p:sldLayoutIdLst>
  <p:hf hdr="0" ftr="0" dt="0"/>
  <p:txStyles>
    <p:titleStyle>
      <a:lvl1pPr algn="l" rtl="0" eaLnBrk="1" fontAlgn="base" hangingPunct="1">
        <a:spcBef>
          <a:spcPct val="0"/>
        </a:spcBef>
        <a:spcAft>
          <a:spcPct val="0"/>
        </a:spcAft>
        <a:defRPr sz="4400" b="1" kern="1200">
          <a:solidFill>
            <a:schemeClr val="tx1"/>
          </a:solidFill>
          <a:latin typeface="+mj-lt"/>
          <a:ea typeface="+mj-ea"/>
          <a:cs typeface="+mj-cs"/>
        </a:defRPr>
      </a:lvl1pPr>
      <a:lvl2pPr algn="l" rtl="0" eaLnBrk="1" fontAlgn="base" hangingPunct="1">
        <a:spcBef>
          <a:spcPct val="0"/>
        </a:spcBef>
        <a:spcAft>
          <a:spcPct val="0"/>
        </a:spcAft>
        <a:defRPr sz="4400" b="1">
          <a:solidFill>
            <a:schemeClr val="tx1"/>
          </a:solidFill>
          <a:latin typeface="Calibri" pitchFamily="34" charset="0"/>
        </a:defRPr>
      </a:lvl2pPr>
      <a:lvl3pPr algn="l" rtl="0" eaLnBrk="1" fontAlgn="base" hangingPunct="1">
        <a:spcBef>
          <a:spcPct val="0"/>
        </a:spcBef>
        <a:spcAft>
          <a:spcPct val="0"/>
        </a:spcAft>
        <a:defRPr sz="4400" b="1">
          <a:solidFill>
            <a:schemeClr val="tx1"/>
          </a:solidFill>
          <a:latin typeface="Calibri" pitchFamily="34" charset="0"/>
        </a:defRPr>
      </a:lvl3pPr>
      <a:lvl4pPr algn="l" rtl="0" eaLnBrk="1" fontAlgn="base" hangingPunct="1">
        <a:spcBef>
          <a:spcPct val="0"/>
        </a:spcBef>
        <a:spcAft>
          <a:spcPct val="0"/>
        </a:spcAft>
        <a:defRPr sz="4400" b="1">
          <a:solidFill>
            <a:schemeClr val="tx1"/>
          </a:solidFill>
          <a:latin typeface="Calibri" pitchFamily="34" charset="0"/>
        </a:defRPr>
      </a:lvl4pPr>
      <a:lvl5pPr algn="l" rtl="0" eaLnBrk="1" fontAlgn="base" hangingPunct="1">
        <a:spcBef>
          <a:spcPct val="0"/>
        </a:spcBef>
        <a:spcAft>
          <a:spcPct val="0"/>
        </a:spcAft>
        <a:defRPr sz="4400" b="1">
          <a:solidFill>
            <a:schemeClr val="tx1"/>
          </a:solidFill>
          <a:latin typeface="Calibri" pitchFamily="34" charset="0"/>
        </a:defRPr>
      </a:lvl5pPr>
      <a:lvl6pPr marL="457200" algn="l" rtl="0" eaLnBrk="1" fontAlgn="base" hangingPunct="1">
        <a:spcBef>
          <a:spcPct val="0"/>
        </a:spcBef>
        <a:spcAft>
          <a:spcPct val="0"/>
        </a:spcAft>
        <a:defRPr sz="4400" b="1">
          <a:solidFill>
            <a:schemeClr val="tx1"/>
          </a:solidFill>
          <a:latin typeface="Calibri" pitchFamily="34" charset="0"/>
        </a:defRPr>
      </a:lvl6pPr>
      <a:lvl7pPr marL="914400" algn="l" rtl="0" eaLnBrk="1" fontAlgn="base" hangingPunct="1">
        <a:spcBef>
          <a:spcPct val="0"/>
        </a:spcBef>
        <a:spcAft>
          <a:spcPct val="0"/>
        </a:spcAft>
        <a:defRPr sz="4400" b="1">
          <a:solidFill>
            <a:schemeClr val="tx1"/>
          </a:solidFill>
          <a:latin typeface="Calibri" pitchFamily="34" charset="0"/>
        </a:defRPr>
      </a:lvl7pPr>
      <a:lvl8pPr marL="1371600" algn="l" rtl="0" eaLnBrk="1" fontAlgn="base" hangingPunct="1">
        <a:spcBef>
          <a:spcPct val="0"/>
        </a:spcBef>
        <a:spcAft>
          <a:spcPct val="0"/>
        </a:spcAft>
        <a:defRPr sz="4400" b="1">
          <a:solidFill>
            <a:schemeClr val="tx1"/>
          </a:solidFill>
          <a:latin typeface="Calibri" pitchFamily="34" charset="0"/>
        </a:defRPr>
      </a:lvl8pPr>
      <a:lvl9pPr marL="1828800" algn="l" rtl="0" eaLnBrk="1" fontAlgn="base" hangingPunct="1">
        <a:spcBef>
          <a:spcPct val="0"/>
        </a:spcBef>
        <a:spcAft>
          <a:spcPct val="0"/>
        </a:spcAft>
        <a:defRPr sz="4400" b="1">
          <a:solidFill>
            <a:schemeClr val="tx1"/>
          </a:solidFill>
          <a:latin typeface="Calibri" pitchFamily="34" charset="0"/>
        </a:defRPr>
      </a:lvl9pPr>
    </p:titleStyle>
    <p:bodyStyle>
      <a:lvl1pPr marL="342900" indent="-342900" algn="l" rtl="0" eaLnBrk="1" fontAlgn="base" hangingPunct="1">
        <a:spcBef>
          <a:spcPct val="20000"/>
        </a:spcBef>
        <a:spcAft>
          <a:spcPct val="0"/>
        </a:spcAft>
        <a:buClr>
          <a:srgbClr val="002060"/>
        </a:buClr>
        <a:buFont typeface="Wingdings" pitchFamily="2" charset="2"/>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lr>
          <a:srgbClr val="002060"/>
        </a:buClr>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lr>
          <a:srgbClr val="002060"/>
        </a:buClr>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rgbClr val="002060"/>
        </a:buClr>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002060"/>
        </a:buClr>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hyperlink" Target="https://www.justiceadmin.org/HR/HRForms/2023_Market_Place_Exchange_Notice.pdf"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hyperlink" Target="https://www.mybenefits.myflorida.com/content/download/150499/1002436/New_QSC_Matrix_2020.pdf" TargetMode="External"/><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hyperlink" Target="http://www.mybenefits.myflorida.com/health/dependent_eligibility_verification" TargetMode="External"/><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hyperlink" Target="http://www.justiceadmin.org/" TargetMode="External"/><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image" Target="../media/image13.jpe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s://peoplefirst.myflorida.com/peoplefirst" TargetMode="External"/><Relationship Id="rId5" Type="http://schemas.openxmlformats.org/officeDocument/2006/relationships/hyperlink" Target="mailto:benefits@justiceadmin.org" TargetMode="External"/><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hyperlink" Target="http://mybenefits.myflorida.com/" TargetMode="External"/><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hyperlink" Target="https://peoplefirst.myflorida.com/peoplefirst" TargetMode="Externa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hyperlink" Target="http://www.mybenefits.myflorida.com/" TargetMode="External"/><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jpeg"/><Relationship Id="rId5" Type="http://schemas.openxmlformats.org/officeDocument/2006/relationships/hyperlink" Target="https://www.mybenefits.myflorida.com/health/eligibility_and_enrollment/dependents" TargetMode="Externa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hyperlink" Target="https://www.mybenefits.myflorida.com/content/download/150361/1001893/Premium_Rate_Table_Effective_December_2020_for_January_2021_Coverage_08-18-2020.pdf" TargetMode="External"/><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sz="7200" dirty="0"/>
              <a:t>Benefits</a:t>
            </a:r>
            <a:endParaRPr lang="en-US" dirty="0"/>
          </a:p>
        </p:txBody>
      </p:sp>
      <p:sp>
        <p:nvSpPr>
          <p:cNvPr id="3" name="Subtitle 2"/>
          <p:cNvSpPr>
            <a:spLocks noGrp="1"/>
          </p:cNvSpPr>
          <p:nvPr>
            <p:ph type="subTitle" idx="1"/>
          </p:nvPr>
        </p:nvSpPr>
        <p:spPr/>
        <p:txBody>
          <a:bodyPr/>
          <a:lstStyle/>
          <a:p>
            <a:pPr algn="r"/>
            <a:r>
              <a:rPr lang="en-US" dirty="0" smtClean="0"/>
              <a:t>Kelsey Leckinger</a:t>
            </a:r>
          </a:p>
          <a:p>
            <a:pPr algn="r"/>
            <a:r>
              <a:rPr lang="en-US" dirty="0" smtClean="0"/>
              <a:t>Human Resources Coordinator</a:t>
            </a:r>
            <a:endParaRPr lang="en-US" dirty="0"/>
          </a:p>
        </p:txBody>
      </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45556" y="59436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81"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Marketplace Exchange Notice </a:t>
            </a:r>
          </a:p>
        </p:txBody>
      </p:sp>
      <p:sp>
        <p:nvSpPr>
          <p:cNvPr id="3" name="Content Placeholder 2"/>
          <p:cNvSpPr>
            <a:spLocks noGrp="1"/>
          </p:cNvSpPr>
          <p:nvPr>
            <p:ph idx="1"/>
          </p:nvPr>
        </p:nvSpPr>
        <p:spPr/>
        <p:txBody>
          <a:bodyPr/>
          <a:lstStyle/>
          <a:p>
            <a:pPr marL="0" indent="0">
              <a:buNone/>
            </a:pPr>
            <a:r>
              <a:rPr lang="en-US" dirty="0"/>
              <a:t>Employers are required to provide a health insurance marketplace exchange notice to all newly hired employees.</a:t>
            </a:r>
          </a:p>
          <a:p>
            <a:pPr lvl="1"/>
            <a:r>
              <a:rPr lang="en-US" dirty="0">
                <a:hlinkClick r:id="rId4"/>
              </a:rPr>
              <a:t>2023 Marketplace Exchange Notice </a:t>
            </a:r>
            <a:endParaRPr lang="en-US" dirty="0"/>
          </a:p>
          <a:p>
            <a:endParaRPr lang="en-US" dirty="0"/>
          </a:p>
        </p:txBody>
      </p:sp>
      <p:sp>
        <p:nvSpPr>
          <p:cNvPr id="4" name="Slide Number Placeholder 3"/>
          <p:cNvSpPr>
            <a:spLocks noGrp="1"/>
          </p:cNvSpPr>
          <p:nvPr>
            <p:ph type="sldNum" sz="quarter" idx="12"/>
          </p:nvPr>
        </p:nvSpPr>
        <p:spPr/>
        <p:txBody>
          <a:bodyPr/>
          <a:lstStyle/>
          <a:p>
            <a:pPr>
              <a:defRPr/>
            </a:pPr>
            <a:fld id="{4FB98381-1AA4-463F-B3FF-2607979862FE}" type="slidenum">
              <a:rPr lang="en-US" altLang="en-US" smtClean="0"/>
              <a:pPr>
                <a:defRPr/>
              </a:pPr>
              <a:t>10</a:t>
            </a:fld>
            <a:endParaRPr lang="en-US" alt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5631657"/>
            <a:ext cx="609600" cy="609600"/>
          </a:xfrm>
          <a:prstGeom prst="rect">
            <a:avLst/>
          </a:prstGeom>
        </p:spPr>
      </p:pic>
    </p:spTree>
    <p:extLst>
      <p:ext uri="{BB962C8B-B14F-4D97-AF65-F5344CB8AC3E}">
        <p14:creationId xmlns:p14="http://schemas.microsoft.com/office/powerpoint/2010/main" val="28308333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7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Enrollment</a:t>
            </a:r>
            <a:endParaRPr lang="en-US" dirty="0"/>
          </a:p>
        </p:txBody>
      </p:sp>
      <p:sp>
        <p:nvSpPr>
          <p:cNvPr id="3" name="Content Placeholder 2"/>
          <p:cNvSpPr>
            <a:spLocks noGrp="1"/>
          </p:cNvSpPr>
          <p:nvPr>
            <p:ph idx="1"/>
          </p:nvPr>
        </p:nvSpPr>
        <p:spPr/>
        <p:txBody>
          <a:bodyPr/>
          <a:lstStyle/>
          <a:p>
            <a:r>
              <a:rPr lang="en-US" sz="2800" dirty="0"/>
              <a:t>Held </a:t>
            </a:r>
            <a:r>
              <a:rPr lang="en-US" sz="2800" dirty="0" smtClean="0"/>
              <a:t>annually in </a:t>
            </a:r>
            <a:r>
              <a:rPr lang="en-US" sz="2800" dirty="0"/>
              <a:t>the </a:t>
            </a:r>
            <a:r>
              <a:rPr lang="en-US" sz="2800" dirty="0" smtClean="0"/>
              <a:t>fall.</a:t>
            </a:r>
            <a:endParaRPr lang="en-US" sz="2800" dirty="0"/>
          </a:p>
          <a:p>
            <a:r>
              <a:rPr lang="en-US" sz="2800" dirty="0" smtClean="0"/>
              <a:t>Open </a:t>
            </a:r>
            <a:r>
              <a:rPr lang="en-US" sz="2800" dirty="0"/>
              <a:t>Enrollment gives you the opportunity to review available benefit plan options and make any changes you want for the next plan </a:t>
            </a:r>
            <a:r>
              <a:rPr lang="en-US" sz="2800" dirty="0" smtClean="0"/>
              <a:t>year.</a:t>
            </a:r>
          </a:p>
          <a:p>
            <a:r>
              <a:rPr lang="en-US" sz="2800" dirty="0" smtClean="0"/>
              <a:t>All elections will start January 1</a:t>
            </a:r>
            <a:r>
              <a:rPr lang="en-US" sz="2800" baseline="30000" dirty="0" smtClean="0"/>
              <a:t>st</a:t>
            </a:r>
            <a:r>
              <a:rPr lang="en-US" sz="2800" dirty="0" smtClean="0"/>
              <a:t> </a:t>
            </a:r>
            <a:r>
              <a:rPr lang="en-US" sz="2800" dirty="0"/>
              <a:t>and </a:t>
            </a:r>
            <a:r>
              <a:rPr lang="en-US" sz="2800" dirty="0" smtClean="0"/>
              <a:t>go </a:t>
            </a:r>
            <a:r>
              <a:rPr lang="en-US" sz="2800" dirty="0"/>
              <a:t>through </a:t>
            </a:r>
            <a:r>
              <a:rPr lang="en-US" sz="2800" dirty="0" smtClean="0"/>
              <a:t>December 31</a:t>
            </a:r>
            <a:r>
              <a:rPr lang="en-US" sz="2800" baseline="30000" dirty="0" smtClean="0"/>
              <a:t>st</a:t>
            </a:r>
            <a:r>
              <a:rPr lang="en-US" sz="2800" dirty="0" smtClean="0"/>
              <a:t>. </a:t>
            </a:r>
          </a:p>
          <a:p>
            <a:r>
              <a:rPr lang="en-US" sz="2800" dirty="0" smtClean="0"/>
              <a:t>Any </a:t>
            </a:r>
            <a:r>
              <a:rPr lang="en-US" sz="2800" dirty="0"/>
              <a:t>changes you make remain in effect for the entire calendar </a:t>
            </a:r>
            <a:r>
              <a:rPr lang="en-US" sz="2800" dirty="0" smtClean="0"/>
              <a:t>year, </a:t>
            </a:r>
            <a:r>
              <a:rPr lang="en-US" sz="2800" dirty="0"/>
              <a:t>unless you make changes because of a QSC event. </a:t>
            </a:r>
          </a:p>
        </p:txBody>
      </p:sp>
      <p:sp>
        <p:nvSpPr>
          <p:cNvPr id="4" name="Slide Number Placeholder 3"/>
          <p:cNvSpPr>
            <a:spLocks noGrp="1"/>
          </p:cNvSpPr>
          <p:nvPr>
            <p:ph type="sldNum" sz="quarter" idx="12"/>
          </p:nvPr>
        </p:nvSpPr>
        <p:spPr/>
        <p:txBody>
          <a:bodyPr/>
          <a:lstStyle/>
          <a:p>
            <a:pPr>
              <a:defRPr/>
            </a:pPr>
            <a:fld id="{4FB98381-1AA4-463F-B3FF-2607979862FE}" type="slidenum">
              <a:rPr lang="en-US" altLang="en-US" smtClean="0"/>
              <a:pPr>
                <a:defRPr/>
              </a:pPr>
              <a:t>11</a:t>
            </a:fld>
            <a:endParaRPr lang="en-US" altLang="en-US" dirty="0"/>
          </a:p>
        </p:txBody>
      </p:sp>
      <p:pic>
        <p:nvPicPr>
          <p:cNvPr id="3076" name="Picture 4" descr="Everything You Need to Know About Open Enroll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8443" y="457200"/>
            <a:ext cx="3300069" cy="1554162"/>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5516563"/>
            <a:ext cx="609600" cy="609600"/>
          </a:xfrm>
          <a:prstGeom prst="rect">
            <a:avLst/>
          </a:prstGeom>
        </p:spPr>
      </p:pic>
    </p:spTree>
    <p:extLst>
      <p:ext uri="{BB962C8B-B14F-4D97-AF65-F5344CB8AC3E}">
        <p14:creationId xmlns:p14="http://schemas.microsoft.com/office/powerpoint/2010/main" val="37297147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0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Qualifying Status Change (QSC) Event</a:t>
            </a:r>
          </a:p>
        </p:txBody>
      </p:sp>
      <p:sp>
        <p:nvSpPr>
          <p:cNvPr id="3" name="Content Placeholder 2"/>
          <p:cNvSpPr>
            <a:spLocks noGrp="1"/>
          </p:cNvSpPr>
          <p:nvPr>
            <p:ph idx="1"/>
          </p:nvPr>
        </p:nvSpPr>
        <p:spPr/>
        <p:txBody>
          <a:bodyPr/>
          <a:lstStyle/>
          <a:p>
            <a:r>
              <a:rPr lang="en-US" sz="2800" dirty="0" smtClean="0"/>
              <a:t>A QSC event is an </a:t>
            </a:r>
            <a:r>
              <a:rPr lang="en-US" sz="2800" dirty="0"/>
              <a:t>event that results in a gain or loss of eligibility for </a:t>
            </a:r>
            <a:r>
              <a:rPr lang="en-US" sz="2800" dirty="0" smtClean="0"/>
              <a:t>coverage. (e.g., birth, marriage, death)</a:t>
            </a:r>
          </a:p>
          <a:p>
            <a:r>
              <a:rPr lang="en-US" sz="2800" dirty="0" smtClean="0">
                <a:hlinkClick r:id="rId5"/>
              </a:rPr>
              <a:t>QSC Matrix</a:t>
            </a:r>
            <a:endParaRPr lang="en-US" sz="2800" dirty="0"/>
          </a:p>
          <a:p>
            <a:r>
              <a:rPr lang="en-US" sz="2800" dirty="0" smtClean="0"/>
              <a:t>Documentation </a:t>
            </a:r>
            <a:r>
              <a:rPr lang="en-US" sz="2800" dirty="0"/>
              <a:t>of certain events is required</a:t>
            </a:r>
            <a:r>
              <a:rPr lang="en-US" sz="2800" dirty="0" smtClean="0"/>
              <a:t>.</a:t>
            </a:r>
          </a:p>
          <a:p>
            <a:r>
              <a:rPr lang="en-US" sz="2800" dirty="0"/>
              <a:t>Y</a:t>
            </a:r>
            <a:r>
              <a:rPr lang="en-US" sz="2800" dirty="0" smtClean="0"/>
              <a:t>ou </a:t>
            </a:r>
            <a:r>
              <a:rPr lang="en-US" sz="2800" dirty="0"/>
              <a:t>have 60 days (unless otherwise noted) from the date of the event to make changes to your benefits. </a:t>
            </a:r>
          </a:p>
          <a:p>
            <a:endParaRPr lang="en-US" dirty="0"/>
          </a:p>
        </p:txBody>
      </p:sp>
      <p:sp>
        <p:nvSpPr>
          <p:cNvPr id="4" name="Slide Number Placeholder 3"/>
          <p:cNvSpPr>
            <a:spLocks noGrp="1"/>
          </p:cNvSpPr>
          <p:nvPr>
            <p:ph type="sldNum" sz="quarter" idx="12"/>
          </p:nvPr>
        </p:nvSpPr>
        <p:spPr/>
        <p:txBody>
          <a:bodyPr/>
          <a:lstStyle/>
          <a:p>
            <a:pPr>
              <a:defRPr/>
            </a:pPr>
            <a:fld id="{4FB98381-1AA4-463F-B3FF-2607979862FE}" type="slidenum">
              <a:rPr lang="en-US" altLang="en-US" smtClean="0"/>
              <a:pPr>
                <a:defRPr/>
              </a:pPr>
              <a:t>12</a:t>
            </a:fld>
            <a:endParaRPr lang="en-US" alt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5516563"/>
            <a:ext cx="609600" cy="609600"/>
          </a:xfrm>
          <a:prstGeom prst="rect">
            <a:avLst/>
          </a:prstGeom>
        </p:spPr>
      </p:pic>
    </p:spTree>
    <p:extLst>
      <p:ext uri="{BB962C8B-B14F-4D97-AF65-F5344CB8AC3E}">
        <p14:creationId xmlns:p14="http://schemas.microsoft.com/office/powerpoint/2010/main" val="26645126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5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Dependent </a:t>
            </a:r>
            <a:r>
              <a:rPr lang="en-US" dirty="0"/>
              <a:t>Eligibility </a:t>
            </a:r>
            <a:r>
              <a:rPr lang="en-US" dirty="0" smtClean="0"/>
              <a:t>Verification Process</a:t>
            </a:r>
            <a:endParaRPr lang="en-US" dirty="0"/>
          </a:p>
        </p:txBody>
      </p:sp>
      <p:sp>
        <p:nvSpPr>
          <p:cNvPr id="3" name="Content Placeholder 2"/>
          <p:cNvSpPr>
            <a:spLocks noGrp="1"/>
          </p:cNvSpPr>
          <p:nvPr>
            <p:ph idx="1"/>
          </p:nvPr>
        </p:nvSpPr>
        <p:spPr>
          <a:xfrm>
            <a:off x="838200" y="1524000"/>
            <a:ext cx="7620000" cy="4394201"/>
          </a:xfrm>
        </p:spPr>
        <p:txBody>
          <a:bodyPr/>
          <a:lstStyle/>
          <a:p>
            <a:r>
              <a:rPr lang="en-US" sz="2400" dirty="0"/>
              <a:t>All enrollees who add new dependents during </a:t>
            </a:r>
            <a:r>
              <a:rPr lang="en-US" sz="2400" dirty="0" smtClean="0"/>
              <a:t>QSC </a:t>
            </a:r>
            <a:r>
              <a:rPr lang="en-US" sz="2400" dirty="0"/>
              <a:t>events will receive the documentation request. </a:t>
            </a:r>
            <a:endParaRPr lang="en-US" sz="2400" dirty="0" smtClean="0"/>
          </a:p>
          <a:p>
            <a:r>
              <a:rPr lang="en-US" sz="2400" dirty="0"/>
              <a:t>If you fail to send sufficient documents in a timely manner, or if you submit documents that do not prove dependent eligibility, </a:t>
            </a:r>
            <a:r>
              <a:rPr lang="en-US" sz="2400" dirty="0" smtClean="0"/>
              <a:t>People First </a:t>
            </a:r>
            <a:r>
              <a:rPr lang="en-US" sz="2400" dirty="0"/>
              <a:t>will terminate dependent coverage prospectively (i.e., the first day of the month following ineligibility determination</a:t>
            </a:r>
            <a:r>
              <a:rPr lang="en-US" sz="2400" dirty="0" smtClean="0"/>
              <a:t>).</a:t>
            </a:r>
          </a:p>
          <a:p>
            <a:r>
              <a:rPr lang="en-US" sz="2400" dirty="0"/>
              <a:t>For a full list of eligible dependents and what documents need to be submitted to prove dependent eligibility please visit </a:t>
            </a:r>
            <a:r>
              <a:rPr lang="en-US" sz="1800" dirty="0" smtClean="0">
                <a:hlinkClick r:id="rId5"/>
              </a:rPr>
              <a:t>www.mybenefits.myflorida.com/health/dependent_eligibility_verification</a:t>
            </a:r>
            <a:r>
              <a:rPr lang="en-US" sz="1800" dirty="0" smtClean="0"/>
              <a:t> </a:t>
            </a:r>
            <a:endParaRPr lang="en-US" sz="1800" dirty="0"/>
          </a:p>
          <a:p>
            <a:endParaRPr lang="en-US" sz="2800" dirty="0"/>
          </a:p>
        </p:txBody>
      </p:sp>
      <p:sp>
        <p:nvSpPr>
          <p:cNvPr id="4" name="Slide Number Placeholder 3"/>
          <p:cNvSpPr>
            <a:spLocks noGrp="1"/>
          </p:cNvSpPr>
          <p:nvPr>
            <p:ph type="sldNum" sz="quarter" idx="12"/>
          </p:nvPr>
        </p:nvSpPr>
        <p:spPr/>
        <p:txBody>
          <a:bodyPr/>
          <a:lstStyle/>
          <a:p>
            <a:pPr>
              <a:defRPr/>
            </a:pPr>
            <a:fld id="{4FB98381-1AA4-463F-B3FF-2607979862FE}" type="slidenum">
              <a:rPr lang="en-US" altLang="en-US" smtClean="0"/>
              <a:pPr>
                <a:defRPr/>
              </a:pPr>
              <a:t>13</a:t>
            </a:fld>
            <a:endParaRPr lang="en-US" alt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5527676"/>
            <a:ext cx="609600" cy="609600"/>
          </a:xfrm>
          <a:prstGeom prst="rect">
            <a:avLst/>
          </a:prstGeom>
        </p:spPr>
      </p:pic>
    </p:spTree>
    <p:extLst>
      <p:ext uri="{BB962C8B-B14F-4D97-AF65-F5344CB8AC3E}">
        <p14:creationId xmlns:p14="http://schemas.microsoft.com/office/powerpoint/2010/main" val="35837069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47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Leave Without Pay (LWOP)</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005443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Leave Without </a:t>
            </a:r>
            <a:r>
              <a:rPr lang="en-US" dirty="0" smtClean="0"/>
              <a:t>Pay (LWOP)</a:t>
            </a:r>
            <a:endParaRPr lang="en-US" dirty="0"/>
          </a:p>
        </p:txBody>
      </p:sp>
      <p:sp>
        <p:nvSpPr>
          <p:cNvPr id="3" name="Content Placeholder 2"/>
          <p:cNvSpPr>
            <a:spLocks noGrp="1"/>
          </p:cNvSpPr>
          <p:nvPr>
            <p:ph idx="1"/>
          </p:nvPr>
        </p:nvSpPr>
        <p:spPr/>
        <p:txBody>
          <a:bodyPr/>
          <a:lstStyle/>
          <a:p>
            <a:r>
              <a:rPr lang="en-US" sz="1800" dirty="0" smtClean="0"/>
              <a:t>Types of LWOP:</a:t>
            </a:r>
          </a:p>
          <a:p>
            <a:pPr lvl="1"/>
            <a:r>
              <a:rPr lang="en-US" sz="1800" dirty="0"/>
              <a:t>Family Medical Leave Act (FMLA</a:t>
            </a:r>
            <a:r>
              <a:rPr lang="en-US" sz="1800" dirty="0" smtClean="0"/>
              <a:t>)</a:t>
            </a:r>
          </a:p>
          <a:p>
            <a:pPr lvl="1"/>
            <a:r>
              <a:rPr lang="en-US" sz="1800" dirty="0" smtClean="0"/>
              <a:t>Military Leave</a:t>
            </a:r>
          </a:p>
          <a:p>
            <a:pPr lvl="1"/>
            <a:r>
              <a:rPr lang="en-US" sz="1800" dirty="0"/>
              <a:t>Authorized Leave/Suspension</a:t>
            </a:r>
          </a:p>
          <a:p>
            <a:r>
              <a:rPr lang="en-US" sz="1800" dirty="0" smtClean="0"/>
              <a:t>When </a:t>
            </a:r>
            <a:r>
              <a:rPr lang="en-US" sz="1800" dirty="0"/>
              <a:t>employees are on LWOP and not receiving a </a:t>
            </a:r>
            <a:r>
              <a:rPr lang="en-US" sz="1800" dirty="0" smtClean="0"/>
              <a:t>paycheck, </a:t>
            </a:r>
            <a:r>
              <a:rPr lang="en-US" sz="1800" dirty="0"/>
              <a:t>the state premiums must be manually paid through a voucher processed at JAC</a:t>
            </a:r>
            <a:r>
              <a:rPr lang="en-US" sz="1800" dirty="0" smtClean="0"/>
              <a:t>. This includes health, life, and disability if applicable.</a:t>
            </a:r>
          </a:p>
          <a:p>
            <a:r>
              <a:rPr lang="en-US" sz="1800" dirty="0"/>
              <a:t>Due to guidelines in the Affordable Care Act any employee on leave is entitled to affordable insurance. This means the employee will only be responsible for their portion of the health insurance premium when on any type of leave</a:t>
            </a:r>
            <a:r>
              <a:rPr lang="en-US" sz="1800" dirty="0" smtClean="0"/>
              <a:t>.</a:t>
            </a:r>
          </a:p>
          <a:p>
            <a:r>
              <a:rPr lang="en-US" sz="1800" dirty="0" smtClean="0"/>
              <a:t>Employees are also responsible for paying for any supplemental insurance plans.</a:t>
            </a:r>
          </a:p>
          <a:p>
            <a:endParaRPr lang="en-US" sz="1800" b="1" dirty="0"/>
          </a:p>
          <a:p>
            <a:endParaRPr lang="en-US" sz="1800" dirty="0"/>
          </a:p>
        </p:txBody>
      </p:sp>
      <p:sp>
        <p:nvSpPr>
          <p:cNvPr id="4" name="Slide Number Placeholder 3"/>
          <p:cNvSpPr>
            <a:spLocks noGrp="1"/>
          </p:cNvSpPr>
          <p:nvPr>
            <p:ph type="sldNum" sz="quarter" idx="12"/>
          </p:nvPr>
        </p:nvSpPr>
        <p:spPr/>
        <p:txBody>
          <a:bodyPr/>
          <a:lstStyle/>
          <a:p>
            <a:pPr>
              <a:defRPr/>
            </a:pPr>
            <a:fld id="{4FB98381-1AA4-463F-B3FF-2607979862FE}" type="slidenum">
              <a:rPr lang="en-US" altLang="en-US" smtClean="0"/>
              <a:pPr>
                <a:defRPr/>
              </a:pPr>
              <a:t>15</a:t>
            </a:fld>
            <a:endParaRPr lang="en-US" alt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5535389"/>
            <a:ext cx="609600" cy="609600"/>
          </a:xfrm>
          <a:prstGeom prst="rect">
            <a:avLst/>
          </a:prstGeom>
        </p:spPr>
      </p:pic>
    </p:spTree>
    <p:extLst>
      <p:ext uri="{BB962C8B-B14F-4D97-AF65-F5344CB8AC3E}">
        <p14:creationId xmlns:p14="http://schemas.microsoft.com/office/powerpoint/2010/main" val="29703790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1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22226">
            <a:off x="4694544" y="3988941"/>
            <a:ext cx="3849358" cy="1912542"/>
          </a:xfrm>
          <a:prstGeom prst="rect">
            <a:avLst/>
          </a:prstGeom>
          <a:effectLst>
            <a:softEdge rad="127000"/>
          </a:effectLst>
        </p:spPr>
      </p:pic>
      <p:sp>
        <p:nvSpPr>
          <p:cNvPr id="2" name="Title 1"/>
          <p:cNvSpPr>
            <a:spLocks noGrp="1"/>
          </p:cNvSpPr>
          <p:nvPr>
            <p:ph type="title"/>
          </p:nvPr>
        </p:nvSpPr>
        <p:spPr/>
        <p:txBody>
          <a:bodyPr/>
          <a:lstStyle/>
          <a:p>
            <a:r>
              <a:rPr lang="en-US" sz="3600" dirty="0" smtClean="0"/>
              <a:t>Where to send Premium Payments</a:t>
            </a:r>
            <a:endParaRPr lang="en-US" sz="3600" dirty="0"/>
          </a:p>
        </p:txBody>
      </p:sp>
      <p:sp>
        <p:nvSpPr>
          <p:cNvPr id="7" name="Content Placeholder 6"/>
          <p:cNvSpPr>
            <a:spLocks noGrp="1"/>
          </p:cNvSpPr>
          <p:nvPr>
            <p:ph idx="1"/>
          </p:nvPr>
        </p:nvSpPr>
        <p:spPr>
          <a:xfrm>
            <a:off x="990600" y="1481137"/>
            <a:ext cx="7696200" cy="4525963"/>
          </a:xfrm>
        </p:spPr>
        <p:txBody>
          <a:bodyPr/>
          <a:lstStyle/>
          <a:p>
            <a:r>
              <a:rPr lang="en-US" sz="2400" dirty="0" smtClean="0"/>
              <a:t>While an employee </a:t>
            </a:r>
            <a:r>
              <a:rPr lang="en-US" sz="2400" dirty="0"/>
              <a:t>is on </a:t>
            </a:r>
            <a:r>
              <a:rPr lang="en-US" sz="2400" dirty="0" smtClean="0"/>
              <a:t>LWOP they will need to mail a check for their monthly pre-tax insurance premiums. </a:t>
            </a:r>
          </a:p>
          <a:p>
            <a:pPr marL="0" indent="0">
              <a:buNone/>
            </a:pPr>
            <a:endParaRPr lang="en-US" sz="2400" dirty="0" smtClean="0"/>
          </a:p>
          <a:p>
            <a:r>
              <a:rPr lang="en-US" sz="2400" i="1" dirty="0"/>
              <a:t>Please make check or money order out to DSGI, put PF ID# on the check and mail it directly to</a:t>
            </a:r>
            <a:r>
              <a:rPr lang="en-US" sz="2400" i="1" dirty="0" smtClean="0"/>
              <a:t>:</a:t>
            </a:r>
          </a:p>
          <a:p>
            <a:pPr marL="0" indent="0">
              <a:buNone/>
            </a:pPr>
            <a:endParaRPr lang="en-US" sz="2400" dirty="0"/>
          </a:p>
          <a:p>
            <a:pPr marL="400050" lvl="1" indent="0">
              <a:buNone/>
            </a:pPr>
            <a:r>
              <a:rPr lang="en-US" sz="2000" i="1" dirty="0"/>
              <a:t>People First </a:t>
            </a:r>
            <a:r>
              <a:rPr lang="en-US" sz="2000" i="1" dirty="0" smtClean="0"/>
              <a:t>Payments</a:t>
            </a:r>
            <a:endParaRPr lang="en-US" sz="2000" dirty="0"/>
          </a:p>
          <a:p>
            <a:pPr marL="400050" lvl="1" indent="0">
              <a:buNone/>
            </a:pPr>
            <a:r>
              <a:rPr lang="en-US" sz="2000" i="1" dirty="0" smtClean="0"/>
              <a:t>P.O. </a:t>
            </a:r>
            <a:r>
              <a:rPr lang="en-US" sz="2000" i="1" dirty="0"/>
              <a:t>Box </a:t>
            </a:r>
            <a:r>
              <a:rPr lang="en-US" sz="2000" i="1" dirty="0" smtClean="0"/>
              <a:t>863477</a:t>
            </a:r>
            <a:endParaRPr lang="en-US" sz="2000" dirty="0"/>
          </a:p>
          <a:p>
            <a:pPr marL="400050" lvl="1" indent="0">
              <a:buNone/>
            </a:pPr>
            <a:r>
              <a:rPr lang="en-US" sz="2000" i="1" dirty="0" smtClean="0"/>
              <a:t>Orlando</a:t>
            </a:r>
            <a:r>
              <a:rPr lang="en-US" sz="2000" i="1" dirty="0"/>
              <a:t>, FL  32886-3477 </a:t>
            </a:r>
            <a:endParaRPr lang="en-US" sz="2000" dirty="0"/>
          </a:p>
          <a:p>
            <a:endParaRPr lang="en-US" sz="2400" dirty="0" smtClean="0"/>
          </a:p>
        </p:txBody>
      </p:sp>
      <p:sp>
        <p:nvSpPr>
          <p:cNvPr id="6" name="Slide Number Placeholder 5"/>
          <p:cNvSpPr>
            <a:spLocks noGrp="1"/>
          </p:cNvSpPr>
          <p:nvPr>
            <p:ph type="sldNum" sz="quarter" idx="12"/>
          </p:nvPr>
        </p:nvSpPr>
        <p:spPr/>
        <p:txBody>
          <a:bodyPr/>
          <a:lstStyle/>
          <a:p>
            <a:pPr>
              <a:defRPr/>
            </a:pPr>
            <a:fld id="{DC2DE914-00BB-41A9-BD7A-99962FC8FAA2}" type="slidenum">
              <a:rPr lang="en-US" smtClean="0"/>
              <a:pPr>
                <a:defRPr/>
              </a:pPr>
              <a:t>16</a:t>
            </a:fld>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36369" y="5557781"/>
            <a:ext cx="609600" cy="609600"/>
          </a:xfrm>
          <a:prstGeom prst="rect">
            <a:avLst/>
          </a:prstGeom>
        </p:spPr>
      </p:pic>
    </p:spTree>
    <p:extLst>
      <p:ext uri="{BB962C8B-B14F-4D97-AF65-F5344CB8AC3E}">
        <p14:creationId xmlns:p14="http://schemas.microsoft.com/office/powerpoint/2010/main" val="37786033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6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dirty="0"/>
              <a:t>Measurement </a:t>
            </a:r>
            <a:r>
              <a:rPr lang="en-US" dirty="0" smtClean="0"/>
              <a:t>Matrix</a:t>
            </a:r>
            <a:endParaRPr lang="en-US" b="0" dirty="0"/>
          </a:p>
        </p:txBody>
      </p:sp>
      <p:sp>
        <p:nvSpPr>
          <p:cNvPr id="5" name="Slide Number Placeholder 4"/>
          <p:cNvSpPr>
            <a:spLocks noGrp="1"/>
          </p:cNvSpPr>
          <p:nvPr>
            <p:ph type="sldNum" sz="quarter" idx="12"/>
          </p:nvPr>
        </p:nvSpPr>
        <p:spPr/>
        <p:txBody>
          <a:bodyPr/>
          <a:lstStyle/>
          <a:p>
            <a:pPr>
              <a:defRPr/>
            </a:pPr>
            <a:fld id="{4FB98381-1AA4-463F-B3FF-2607979862FE}" type="slidenum">
              <a:rPr lang="en-US" altLang="en-US" smtClean="0"/>
              <a:pPr>
                <a:defRPr/>
              </a:pPr>
              <a:t>17</a:t>
            </a:fld>
            <a:endParaRPr lang="en-US" altLang="en-US" dirty="0"/>
          </a:p>
        </p:txBody>
      </p:sp>
    </p:spTree>
    <p:extLst>
      <p:ext uri="{BB962C8B-B14F-4D97-AF65-F5344CB8AC3E}">
        <p14:creationId xmlns:p14="http://schemas.microsoft.com/office/powerpoint/2010/main" val="33400822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Measurement Period</a:t>
            </a:r>
            <a:endParaRPr lang="en-US" dirty="0">
              <a:solidFill>
                <a:srgbClr val="002060"/>
              </a:solidFill>
            </a:endParaRPr>
          </a:p>
        </p:txBody>
      </p:sp>
      <p:sp>
        <p:nvSpPr>
          <p:cNvPr id="8" name="Slide Number Placeholder 7"/>
          <p:cNvSpPr>
            <a:spLocks noGrp="1"/>
          </p:cNvSpPr>
          <p:nvPr>
            <p:ph type="sldNum" sz="quarter" idx="12"/>
          </p:nvPr>
        </p:nvSpPr>
        <p:spPr/>
        <p:txBody>
          <a:bodyPr/>
          <a:lstStyle/>
          <a:p>
            <a:pPr>
              <a:defRPr/>
            </a:pPr>
            <a:fld id="{805A802F-17E8-477D-9FDC-63EAF596F5E6}" type="slidenum">
              <a:rPr lang="en-US" altLang="en-US" smtClean="0"/>
              <a:pPr>
                <a:defRPr/>
              </a:pPr>
              <a:t>18</a:t>
            </a:fld>
            <a:endParaRPr lang="en-US" altLang="en-US" dirty="0"/>
          </a:p>
        </p:txBody>
      </p:sp>
      <p:graphicFrame>
        <p:nvGraphicFramePr>
          <p:cNvPr id="9" name="Table 8"/>
          <p:cNvGraphicFramePr>
            <a:graphicFrameLocks noGrp="1"/>
          </p:cNvGraphicFramePr>
          <p:nvPr>
            <p:extLst>
              <p:ext uri="{D42A27DB-BD31-4B8C-83A1-F6EECF244321}">
                <p14:modId xmlns:p14="http://schemas.microsoft.com/office/powerpoint/2010/main" val="2151216131"/>
              </p:ext>
            </p:extLst>
          </p:nvPr>
        </p:nvGraphicFramePr>
        <p:xfrm>
          <a:off x="914400" y="1509554"/>
          <a:ext cx="7772400" cy="4144701"/>
        </p:xfrm>
        <a:graphic>
          <a:graphicData uri="http://schemas.openxmlformats.org/drawingml/2006/table">
            <a:tbl>
              <a:tblPr firstRow="1" bandRow="1">
                <a:tableStyleId>{B301B821-A1FF-4177-AEE7-76D212191A09}</a:tableStyleId>
              </a:tblPr>
              <a:tblGrid>
                <a:gridCol w="838200"/>
                <a:gridCol w="3352800"/>
                <a:gridCol w="3581400"/>
              </a:tblGrid>
              <a:tr h="85264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t>New Hire Measurement Period </a:t>
                      </a:r>
                      <a:endParaRPr lang="en-US" sz="2000" dirty="0" smtClean="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t>Open Enrollment Measurement Period (OEMP)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200">
                <a:tc gridSpan="3">
                  <a:txBody>
                    <a:bodyPr/>
                    <a:lstStyle/>
                    <a:p>
                      <a:pPr algn="ctr"/>
                      <a:r>
                        <a:rPr lang="en-US" b="1" dirty="0" smtClean="0"/>
                        <a:t>A measurement period is defined a  period of 12 consecutive months</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tr>
              <a:tr h="1218985">
                <a:tc>
                  <a:txBody>
                    <a:bodyPr/>
                    <a:lstStyle/>
                    <a:p>
                      <a:r>
                        <a:rPr lang="en-US" b="1" dirty="0" smtClean="0"/>
                        <a:t>WHO</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t>OPS and Part-time FTE employees working less than an average of 30 hours per week at the point of initial hire.</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All salaried FTE employees and</a:t>
                      </a:r>
                      <a:r>
                        <a:rPr lang="en-US" baseline="0" dirty="0" smtClean="0"/>
                        <a:t> a</a:t>
                      </a:r>
                      <a:r>
                        <a:rPr lang="en-US" dirty="0" smtClean="0"/>
                        <a:t>ll OPS Employees who have worked 12 months.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71815">
                <a:tc>
                  <a:txBody>
                    <a:bodyPr/>
                    <a:lstStyle/>
                    <a:p>
                      <a:r>
                        <a:rPr lang="en-US" b="1" dirty="0" smtClean="0"/>
                        <a:t>WHEN</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t>Starting the first day of the month following the initial hire date and ending the last day of the twelfth month.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t>October 3 through the following October 2 of each year. </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1999" y="5578475"/>
            <a:ext cx="609600" cy="609600"/>
          </a:xfrm>
          <a:prstGeom prst="rect">
            <a:avLst/>
          </a:prstGeom>
        </p:spPr>
      </p:pic>
    </p:spTree>
    <p:extLst>
      <p:ext uri="{BB962C8B-B14F-4D97-AF65-F5344CB8AC3E}">
        <p14:creationId xmlns:p14="http://schemas.microsoft.com/office/powerpoint/2010/main" val="32441801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2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Stability Period </a:t>
            </a:r>
          </a:p>
        </p:txBody>
      </p:sp>
      <p:sp>
        <p:nvSpPr>
          <p:cNvPr id="3" name="Text Placeholder 2"/>
          <p:cNvSpPr>
            <a:spLocks noGrp="1"/>
          </p:cNvSpPr>
          <p:nvPr>
            <p:ph idx="1"/>
          </p:nvPr>
        </p:nvSpPr>
        <p:spPr/>
        <p:txBody>
          <a:bodyPr/>
          <a:lstStyle/>
          <a:p>
            <a:r>
              <a:rPr lang="en-US" sz="2400" dirty="0" smtClean="0"/>
              <a:t>Federal </a:t>
            </a:r>
            <a:r>
              <a:rPr lang="en-US" sz="2400" dirty="0"/>
              <a:t>guidelines state that we must provide affordable coverage for the period of one year. </a:t>
            </a:r>
          </a:p>
          <a:p>
            <a:r>
              <a:rPr lang="en-US" sz="2400" dirty="0" smtClean="0"/>
              <a:t>If </a:t>
            </a:r>
            <a:r>
              <a:rPr lang="en-US" sz="2400" dirty="0"/>
              <a:t>an employee is hired at a 1.0 FTE but moves to a .25 or OPS, they will pay the same premium for the remainder of the year. </a:t>
            </a:r>
            <a:endParaRPr lang="en-US" sz="2400" dirty="0" smtClean="0"/>
          </a:p>
          <a:p>
            <a:r>
              <a:rPr lang="en-US" sz="2400" dirty="0" smtClean="0"/>
              <a:t>For Example, an </a:t>
            </a:r>
            <a:r>
              <a:rPr lang="en-US" sz="2400" dirty="0"/>
              <a:t>employee’s effective date is October 1 and in January they move to a .25 FTE or an OPS position they will pay the same premium for the remainder of the stability period. </a:t>
            </a:r>
          </a:p>
          <a:p>
            <a:pPr lvl="1"/>
            <a:endParaRPr lang="en-US" sz="2000" dirty="0"/>
          </a:p>
        </p:txBody>
      </p:sp>
      <p:sp>
        <p:nvSpPr>
          <p:cNvPr id="6" name="Slide Number Placeholder 5"/>
          <p:cNvSpPr>
            <a:spLocks noGrp="1"/>
          </p:cNvSpPr>
          <p:nvPr>
            <p:ph type="sldNum" sz="quarter" idx="12"/>
          </p:nvPr>
        </p:nvSpPr>
        <p:spPr/>
        <p:txBody>
          <a:bodyPr/>
          <a:lstStyle/>
          <a:p>
            <a:pPr>
              <a:defRPr/>
            </a:pPr>
            <a:fld id="{DC2DE914-00BB-41A9-BD7A-99962FC8FAA2}" type="slidenum">
              <a:rPr lang="en-US" smtClean="0"/>
              <a:pPr>
                <a:defRPr/>
              </a:pPr>
              <a:t>19</a:t>
            </a:fld>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9600" y="5516563"/>
            <a:ext cx="609600" cy="609600"/>
          </a:xfrm>
          <a:prstGeom prst="rect">
            <a:avLst/>
          </a:prstGeom>
        </p:spPr>
      </p:pic>
    </p:spTree>
    <p:extLst>
      <p:ext uri="{BB962C8B-B14F-4D97-AF65-F5344CB8AC3E}">
        <p14:creationId xmlns:p14="http://schemas.microsoft.com/office/powerpoint/2010/main" val="35696714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JAC Website - Benefits</a:t>
            </a:r>
            <a:endParaRPr lang="en-US" dirty="0"/>
          </a:p>
        </p:txBody>
      </p:sp>
      <p:sp>
        <p:nvSpPr>
          <p:cNvPr id="3" name="Content Placeholder 2"/>
          <p:cNvSpPr>
            <a:spLocks noGrp="1"/>
          </p:cNvSpPr>
          <p:nvPr>
            <p:ph idx="1"/>
          </p:nvPr>
        </p:nvSpPr>
        <p:spPr/>
        <p:txBody>
          <a:bodyPr/>
          <a:lstStyle/>
          <a:p>
            <a:r>
              <a:rPr lang="en-US" dirty="0" smtClean="0">
                <a:hlinkClick r:id="rId5"/>
              </a:rPr>
              <a:t>www.justiceadmin.org</a:t>
            </a:r>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4FB98381-1AA4-463F-B3FF-2607979862FE}" type="slidenum">
              <a:rPr lang="en-US" altLang="en-US" smtClean="0"/>
              <a:pPr>
                <a:defRPr/>
              </a:pPr>
              <a:t>2</a:t>
            </a:fld>
            <a:endParaRPr lang="en-US" altLang="en-US" dirty="0"/>
          </a:p>
        </p:txBody>
      </p:sp>
      <p:pic>
        <p:nvPicPr>
          <p:cNvPr id="5" name="Picture 4"/>
          <p:cNvPicPr>
            <a:picLocks noChangeAspect="1"/>
          </p:cNvPicPr>
          <p:nvPr/>
        </p:nvPicPr>
        <p:blipFill>
          <a:blip r:embed="rId6"/>
          <a:stretch>
            <a:fillRect/>
          </a:stretch>
        </p:blipFill>
        <p:spPr>
          <a:xfrm>
            <a:off x="1380886" y="2279620"/>
            <a:ext cx="7043318" cy="3587780"/>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50702" y="5516563"/>
            <a:ext cx="609600" cy="609600"/>
          </a:xfrm>
          <a:prstGeom prst="rect">
            <a:avLst/>
          </a:prstGeom>
        </p:spPr>
      </p:pic>
    </p:spTree>
    <p:extLst>
      <p:ext uri="{BB962C8B-B14F-4D97-AF65-F5344CB8AC3E}">
        <p14:creationId xmlns:p14="http://schemas.microsoft.com/office/powerpoint/2010/main" val="11716163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6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 in Service </a:t>
            </a:r>
            <a:endParaRPr lang="en-US" dirty="0"/>
          </a:p>
        </p:txBody>
      </p:sp>
      <p:sp>
        <p:nvSpPr>
          <p:cNvPr id="3" name="Content Placeholder 2"/>
          <p:cNvSpPr>
            <a:spLocks noGrp="1"/>
          </p:cNvSpPr>
          <p:nvPr>
            <p:ph idx="1"/>
          </p:nvPr>
        </p:nvSpPr>
        <p:spPr/>
        <p:txBody>
          <a:bodyPr/>
          <a:lstStyle/>
          <a:p>
            <a:r>
              <a:rPr lang="en-US" sz="2000" dirty="0" smtClean="0"/>
              <a:t>A </a:t>
            </a:r>
            <a:r>
              <a:rPr lang="en-US" sz="2000" dirty="0"/>
              <a:t>Break in Service occurs when:</a:t>
            </a:r>
          </a:p>
          <a:p>
            <a:pPr lvl="1"/>
            <a:r>
              <a:rPr lang="en-US" sz="1600" dirty="0" smtClean="0"/>
              <a:t>An employee moves from One </a:t>
            </a:r>
            <a:r>
              <a:rPr lang="en-US" sz="1600" dirty="0"/>
              <a:t>salaried FTE position to another salaried FTE position (includes part-time salaried </a:t>
            </a:r>
            <a:r>
              <a:rPr lang="en-US" sz="1600" dirty="0" smtClean="0"/>
              <a:t>FTE) AND termination </a:t>
            </a:r>
            <a:r>
              <a:rPr lang="en-US" sz="1600" dirty="0"/>
              <a:t>of employment </a:t>
            </a:r>
            <a:r>
              <a:rPr lang="en-US" sz="1600" dirty="0" smtClean="0"/>
              <a:t>lasts one </a:t>
            </a:r>
            <a:r>
              <a:rPr lang="en-US" sz="1600" dirty="0"/>
              <a:t>full calendar month.</a:t>
            </a:r>
          </a:p>
          <a:p>
            <a:pPr lvl="1"/>
            <a:r>
              <a:rPr lang="en-US" sz="1600" dirty="0" smtClean="0"/>
              <a:t>For </a:t>
            </a:r>
            <a:r>
              <a:rPr lang="en-US" sz="1600" dirty="0"/>
              <a:t>all other position changes: termination of employment that lasts at least 13 consecutive </a:t>
            </a:r>
            <a:r>
              <a:rPr lang="en-US" sz="1600" dirty="0" smtClean="0"/>
              <a:t>weeks; </a:t>
            </a:r>
            <a:r>
              <a:rPr lang="en-US" sz="1600" dirty="0"/>
              <a:t>or a break between four weeks and 13 weeks </a:t>
            </a:r>
            <a:r>
              <a:rPr lang="en-US" sz="1600" dirty="0" smtClean="0"/>
              <a:t>if </a:t>
            </a:r>
            <a:r>
              <a:rPr lang="en-US" sz="1600" dirty="0"/>
              <a:t>the period of </a:t>
            </a:r>
            <a:r>
              <a:rPr lang="en-US" sz="1600" dirty="0" smtClean="0"/>
              <a:t>service prior </a:t>
            </a:r>
            <a:r>
              <a:rPr lang="en-US" sz="1600" dirty="0"/>
              <a:t>to the break is less than the period of the break</a:t>
            </a:r>
            <a:r>
              <a:rPr lang="en-US" sz="1600" dirty="0" smtClean="0"/>
              <a:t>.</a:t>
            </a:r>
          </a:p>
          <a:p>
            <a:endParaRPr lang="en-US" sz="2000" dirty="0"/>
          </a:p>
          <a:p>
            <a:r>
              <a:rPr lang="en-US" sz="2000" dirty="0"/>
              <a:t>If a Break in Service does not occur and the employee was enrolled in benefits before termination, upon reemployment benefits </a:t>
            </a:r>
            <a:r>
              <a:rPr lang="en-US" sz="2000" dirty="0" smtClean="0"/>
              <a:t>will automatically </a:t>
            </a:r>
            <a:r>
              <a:rPr lang="en-US" sz="2000" dirty="0"/>
              <a:t>reinstate. </a:t>
            </a:r>
          </a:p>
        </p:txBody>
      </p:sp>
      <p:sp>
        <p:nvSpPr>
          <p:cNvPr id="5" name="Slide Number Placeholder 4"/>
          <p:cNvSpPr>
            <a:spLocks noGrp="1"/>
          </p:cNvSpPr>
          <p:nvPr>
            <p:ph type="sldNum" sz="quarter" idx="12"/>
          </p:nvPr>
        </p:nvSpPr>
        <p:spPr/>
        <p:txBody>
          <a:bodyPr/>
          <a:lstStyle/>
          <a:p>
            <a:pPr>
              <a:defRPr/>
            </a:pPr>
            <a:fld id="{4FB98381-1AA4-463F-B3FF-2607979862FE}" type="slidenum">
              <a:rPr lang="en-US" altLang="en-US" smtClean="0"/>
              <a:pPr>
                <a:defRPr/>
              </a:pPr>
              <a:t>20</a:t>
            </a:fld>
            <a:endParaRPr lang="en-US" alt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5503116"/>
            <a:ext cx="609600" cy="609600"/>
          </a:xfrm>
          <a:prstGeom prst="rect">
            <a:avLst/>
          </a:prstGeom>
        </p:spPr>
      </p:pic>
    </p:spTree>
    <p:extLst>
      <p:ext uri="{BB962C8B-B14F-4D97-AF65-F5344CB8AC3E}">
        <p14:creationId xmlns:p14="http://schemas.microsoft.com/office/powerpoint/2010/main" val="3865525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3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sz="4800" dirty="0" smtClean="0"/>
              <a:t>Under/Overpayment </a:t>
            </a:r>
            <a:br>
              <a:rPr lang="en-US" sz="4800" dirty="0" smtClean="0"/>
            </a:br>
            <a:r>
              <a:rPr lang="en-US" sz="4800" dirty="0" smtClean="0"/>
              <a:t>Benefits Report</a:t>
            </a:r>
            <a:endParaRPr lang="en-US" sz="4800" dirty="0"/>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4FB98381-1AA4-463F-B3FF-2607979862FE}" type="slidenum">
              <a:rPr lang="en-US" altLang="en-US" smtClean="0"/>
              <a:pPr>
                <a:defRPr/>
              </a:pPr>
              <a:t>21</a:t>
            </a:fld>
            <a:endParaRPr lang="en-US" altLang="en-US" dirty="0"/>
          </a:p>
        </p:txBody>
      </p:sp>
    </p:spTree>
    <p:extLst>
      <p:ext uri="{BB962C8B-B14F-4D97-AF65-F5344CB8AC3E}">
        <p14:creationId xmlns:p14="http://schemas.microsoft.com/office/powerpoint/2010/main" val="32662526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000" dirty="0"/>
              <a:t>What is the Under/Overpayment Benefits Report?</a:t>
            </a:r>
          </a:p>
        </p:txBody>
      </p:sp>
      <p:sp>
        <p:nvSpPr>
          <p:cNvPr id="7" name="Content Placeholder 6"/>
          <p:cNvSpPr>
            <a:spLocks noGrp="1"/>
          </p:cNvSpPr>
          <p:nvPr>
            <p:ph idx="1"/>
          </p:nvPr>
        </p:nvSpPr>
        <p:spPr/>
        <p:txBody>
          <a:bodyPr/>
          <a:lstStyle/>
          <a:p>
            <a:r>
              <a:rPr lang="en-US" dirty="0"/>
              <a:t>The report identifies employees and employers whose benefits are either underpaid or overpaid for the requested coverage period.</a:t>
            </a:r>
          </a:p>
        </p:txBody>
      </p:sp>
      <p:sp>
        <p:nvSpPr>
          <p:cNvPr id="5" name="Slide Number Placeholder 4"/>
          <p:cNvSpPr>
            <a:spLocks noGrp="1"/>
          </p:cNvSpPr>
          <p:nvPr>
            <p:ph type="sldNum" sz="quarter" idx="12"/>
          </p:nvPr>
        </p:nvSpPr>
        <p:spPr/>
        <p:txBody>
          <a:bodyPr/>
          <a:lstStyle/>
          <a:p>
            <a:pPr>
              <a:defRPr/>
            </a:pPr>
            <a:fld id="{39CF5B9D-CD64-44B7-B628-19DF553D56E0}" type="slidenum">
              <a:rPr lang="en-US" altLang="en-US" smtClean="0"/>
              <a:pPr>
                <a:defRPr/>
              </a:pPr>
              <a:t>22</a:t>
            </a:fld>
            <a:endParaRPr lang="en-US" altLang="en-US" dirty="0"/>
          </a:p>
        </p:txBody>
      </p:sp>
      <p:pic>
        <p:nvPicPr>
          <p:cNvPr id="8" name="Content Placeholder 5"/>
          <p:cNvPicPr>
            <a:picLocks noChangeAspect="1"/>
          </p:cNvPicPr>
          <p:nvPr/>
        </p:nvPicPr>
        <p:blipFill>
          <a:blip r:embed="rId5"/>
          <a:stretch>
            <a:fillRect/>
          </a:stretch>
        </p:blipFill>
        <p:spPr bwMode="auto">
          <a:xfrm>
            <a:off x="874378" y="3647067"/>
            <a:ext cx="7964822" cy="2594189"/>
          </a:xfrm>
          <a:prstGeom prst="rect">
            <a:avLst/>
          </a:prstGeom>
          <a:noFill/>
          <a:ln w="9525">
            <a:noFill/>
            <a:miter lim="800000"/>
            <a:headEnd/>
            <a:tailEnd/>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7600" y="6209880"/>
            <a:ext cx="609600" cy="609600"/>
          </a:xfrm>
          <a:prstGeom prst="rect">
            <a:avLst/>
          </a:prstGeom>
        </p:spPr>
      </p:pic>
    </p:spTree>
    <p:extLst>
      <p:ext uri="{BB962C8B-B14F-4D97-AF65-F5344CB8AC3E}">
        <p14:creationId xmlns:p14="http://schemas.microsoft.com/office/powerpoint/2010/main" val="11976793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What Does the Under/Overpayment Report Show?</a:t>
            </a:r>
          </a:p>
        </p:txBody>
      </p:sp>
      <p:sp>
        <p:nvSpPr>
          <p:cNvPr id="3" name="Content Placeholder 2"/>
          <p:cNvSpPr>
            <a:spLocks noGrp="1"/>
          </p:cNvSpPr>
          <p:nvPr>
            <p:ph idx="1"/>
          </p:nvPr>
        </p:nvSpPr>
        <p:spPr/>
        <p:txBody>
          <a:bodyPr/>
          <a:lstStyle/>
          <a:p>
            <a:r>
              <a:rPr lang="en-US" sz="2000" b="1" u="sng" dirty="0"/>
              <a:t>Employee Due: </a:t>
            </a:r>
            <a:r>
              <a:rPr lang="en-US" sz="2000" dirty="0"/>
              <a:t>Employee contribution due for the insurance plan for the coverage month. </a:t>
            </a:r>
            <a:endParaRPr lang="en-US" sz="2000" b="1" dirty="0"/>
          </a:p>
          <a:p>
            <a:r>
              <a:rPr lang="en-US" sz="2000" b="1" u="sng" dirty="0"/>
              <a:t>Employee Paid: </a:t>
            </a:r>
            <a:r>
              <a:rPr lang="en-US" sz="2000" dirty="0"/>
              <a:t>Employee contribution paid for the insurance plan for the coverage month.</a:t>
            </a:r>
          </a:p>
          <a:p>
            <a:r>
              <a:rPr lang="en-US" sz="2000" b="1" u="sng" dirty="0"/>
              <a:t>Employee Variance: </a:t>
            </a:r>
            <a:r>
              <a:rPr lang="en-US" sz="2000" dirty="0"/>
              <a:t>Employee underpayment or overpayment amount for the insurance and coverage month. </a:t>
            </a:r>
          </a:p>
          <a:p>
            <a:r>
              <a:rPr lang="en-US" sz="2000" b="1" u="sng" dirty="0"/>
              <a:t>Employer Due: </a:t>
            </a:r>
            <a:r>
              <a:rPr lang="en-US" sz="2000" u="sng" dirty="0"/>
              <a:t> </a:t>
            </a:r>
            <a:r>
              <a:rPr lang="en-US" sz="2000" dirty="0"/>
              <a:t>Employer contribution due for the insurance plan for the coverage month</a:t>
            </a:r>
          </a:p>
          <a:p>
            <a:r>
              <a:rPr lang="en-US" sz="2000" b="1" u="sng" dirty="0"/>
              <a:t>Employer Paid: </a:t>
            </a:r>
            <a:r>
              <a:rPr lang="en-US" sz="2000" dirty="0"/>
              <a:t>Employer contribution paid for the insurance plan for the coverage month</a:t>
            </a:r>
          </a:p>
          <a:p>
            <a:r>
              <a:rPr lang="en-US" sz="2000" b="1" u="sng" dirty="0"/>
              <a:t>Employer Variance: </a:t>
            </a:r>
            <a:r>
              <a:rPr lang="en-US" sz="2000" dirty="0"/>
              <a:t>Employer underpayment or overpayment amount for the insurance plan and coverage month</a:t>
            </a:r>
            <a:endParaRPr lang="en-US" sz="2000" b="1" dirty="0"/>
          </a:p>
          <a:p>
            <a:endParaRPr lang="en-US" dirty="0"/>
          </a:p>
        </p:txBody>
      </p:sp>
      <p:sp>
        <p:nvSpPr>
          <p:cNvPr id="4" name="Slide Number Placeholder 3"/>
          <p:cNvSpPr>
            <a:spLocks noGrp="1"/>
          </p:cNvSpPr>
          <p:nvPr>
            <p:ph type="sldNum" sz="quarter" idx="12"/>
          </p:nvPr>
        </p:nvSpPr>
        <p:spPr/>
        <p:txBody>
          <a:bodyPr/>
          <a:lstStyle/>
          <a:p>
            <a:pPr>
              <a:defRPr/>
            </a:pPr>
            <a:fld id="{4FB98381-1AA4-463F-B3FF-2607979862FE}" type="slidenum">
              <a:rPr lang="en-US" altLang="en-US" smtClean="0"/>
              <a:pPr>
                <a:defRPr/>
              </a:pPr>
              <a:t>23</a:t>
            </a:fld>
            <a:endParaRPr lang="en-US" alt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9600" y="5516563"/>
            <a:ext cx="609600" cy="609600"/>
          </a:xfrm>
          <a:prstGeom prst="rect">
            <a:avLst/>
          </a:prstGeom>
        </p:spPr>
      </p:pic>
    </p:spTree>
    <p:extLst>
      <p:ext uri="{BB962C8B-B14F-4D97-AF65-F5344CB8AC3E}">
        <p14:creationId xmlns:p14="http://schemas.microsoft.com/office/powerpoint/2010/main" val="8952191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3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am I supposed to do with the report?</a:t>
            </a:r>
            <a:endParaRPr lang="en-US" dirty="0"/>
          </a:p>
        </p:txBody>
      </p:sp>
      <p:sp>
        <p:nvSpPr>
          <p:cNvPr id="7" name="Text Placeholder 6"/>
          <p:cNvSpPr>
            <a:spLocks noGrp="1"/>
          </p:cNvSpPr>
          <p:nvPr>
            <p:ph type="body" idx="1"/>
          </p:nvPr>
        </p:nvSpPr>
        <p:spPr/>
        <p:txBody>
          <a:bodyPr/>
          <a:lstStyle/>
          <a:p>
            <a:r>
              <a:rPr lang="en-US" dirty="0" smtClean="0"/>
              <a:t>JRO</a:t>
            </a:r>
            <a:endParaRPr lang="en-US" dirty="0"/>
          </a:p>
        </p:txBody>
      </p:sp>
      <p:sp>
        <p:nvSpPr>
          <p:cNvPr id="8" name="Content Placeholder 7"/>
          <p:cNvSpPr>
            <a:spLocks noGrp="1"/>
          </p:cNvSpPr>
          <p:nvPr>
            <p:ph sz="half" idx="2"/>
          </p:nvPr>
        </p:nvSpPr>
        <p:spPr/>
        <p:txBody>
          <a:bodyPr/>
          <a:lstStyle/>
          <a:p>
            <a:pPr>
              <a:buFont typeface="Arial" panose="020B0604020202020204" pitchFamily="34" charset="0"/>
              <a:buChar char="•"/>
            </a:pPr>
            <a:r>
              <a:rPr lang="en-US" dirty="0"/>
              <a:t>Review Under/Overpayment </a:t>
            </a:r>
            <a:r>
              <a:rPr lang="en-US" dirty="0" smtClean="0"/>
              <a:t>Report. </a:t>
            </a:r>
            <a:endParaRPr lang="en-US" dirty="0"/>
          </a:p>
          <a:p>
            <a:pPr>
              <a:buFont typeface="Arial" panose="020B0604020202020204" pitchFamily="34" charset="0"/>
              <a:buChar char="•"/>
            </a:pPr>
            <a:r>
              <a:rPr lang="en-US" dirty="0"/>
              <a:t>Inform </a:t>
            </a:r>
            <a:r>
              <a:rPr lang="en-US" dirty="0" smtClean="0"/>
              <a:t>employees </a:t>
            </a:r>
            <a:r>
              <a:rPr lang="en-US" dirty="0"/>
              <a:t>of </a:t>
            </a:r>
            <a:r>
              <a:rPr lang="en-US" dirty="0" smtClean="0"/>
              <a:t>underpayments.</a:t>
            </a:r>
          </a:p>
          <a:p>
            <a:pPr>
              <a:buFont typeface="Arial" panose="020B0604020202020204" pitchFamily="34" charset="0"/>
              <a:buChar char="•"/>
            </a:pPr>
            <a:r>
              <a:rPr lang="en-US" dirty="0" smtClean="0"/>
              <a:t>Inform employees of refunds due to them.  </a:t>
            </a:r>
            <a:endParaRPr lang="en-US" dirty="0"/>
          </a:p>
          <a:p>
            <a:endParaRPr lang="en-US" dirty="0"/>
          </a:p>
        </p:txBody>
      </p:sp>
      <p:sp>
        <p:nvSpPr>
          <p:cNvPr id="9" name="Text Placeholder 8"/>
          <p:cNvSpPr>
            <a:spLocks noGrp="1"/>
          </p:cNvSpPr>
          <p:nvPr>
            <p:ph type="body" sz="quarter" idx="3"/>
          </p:nvPr>
        </p:nvSpPr>
        <p:spPr/>
        <p:txBody>
          <a:bodyPr/>
          <a:lstStyle/>
          <a:p>
            <a:r>
              <a:rPr lang="en-US" dirty="0" smtClean="0"/>
              <a:t>JAC</a:t>
            </a:r>
            <a:endParaRPr lang="en-US" dirty="0"/>
          </a:p>
        </p:txBody>
      </p:sp>
      <p:sp>
        <p:nvSpPr>
          <p:cNvPr id="10" name="Content Placeholder 9"/>
          <p:cNvSpPr>
            <a:spLocks noGrp="1"/>
          </p:cNvSpPr>
          <p:nvPr>
            <p:ph sz="quarter" idx="4"/>
          </p:nvPr>
        </p:nvSpPr>
        <p:spPr/>
        <p:txBody>
          <a:bodyPr/>
          <a:lstStyle/>
          <a:p>
            <a:pPr>
              <a:buFont typeface="Arial" panose="020B0604020202020204" pitchFamily="34" charset="0"/>
              <a:buChar char="•"/>
            </a:pPr>
            <a:r>
              <a:rPr lang="en-US" dirty="0"/>
              <a:t>Request all overpayment refunds from People First for both employee and </a:t>
            </a:r>
            <a:r>
              <a:rPr lang="en-US" dirty="0" smtClean="0"/>
              <a:t>employer paid premiums.</a:t>
            </a:r>
            <a:endParaRPr lang="en-US" dirty="0"/>
          </a:p>
          <a:p>
            <a:pPr>
              <a:buFont typeface="Arial" panose="020B0604020202020204" pitchFamily="34" charset="0"/>
              <a:buChar char="•"/>
            </a:pPr>
            <a:r>
              <a:rPr lang="en-US" dirty="0"/>
              <a:t>Create JT b</a:t>
            </a:r>
            <a:r>
              <a:rPr lang="en-US" dirty="0" smtClean="0"/>
              <a:t>ackup documentation and </a:t>
            </a:r>
            <a:r>
              <a:rPr lang="en-US" dirty="0"/>
              <a:t>v</a:t>
            </a:r>
            <a:r>
              <a:rPr lang="en-US" dirty="0" smtClean="0"/>
              <a:t>oucher underpaid employer portion.</a:t>
            </a:r>
            <a:endParaRPr lang="en-US" dirty="0"/>
          </a:p>
          <a:p>
            <a:pPr>
              <a:buFont typeface="Arial" panose="020B0604020202020204" pitchFamily="34" charset="0"/>
              <a:buChar char="•"/>
            </a:pPr>
            <a:r>
              <a:rPr lang="en-US" dirty="0"/>
              <a:t>Submit Move Money Request to People </a:t>
            </a:r>
            <a:r>
              <a:rPr lang="en-US" dirty="0" smtClean="0"/>
              <a:t>First.</a:t>
            </a:r>
            <a:endParaRPr lang="en-US" dirty="0"/>
          </a:p>
          <a:p>
            <a:endParaRPr lang="en-US" dirty="0"/>
          </a:p>
        </p:txBody>
      </p:sp>
      <p:sp>
        <p:nvSpPr>
          <p:cNvPr id="5" name="Slide Number Placeholder 4"/>
          <p:cNvSpPr>
            <a:spLocks noGrp="1"/>
          </p:cNvSpPr>
          <p:nvPr>
            <p:ph type="sldNum" sz="quarter" idx="12"/>
          </p:nvPr>
        </p:nvSpPr>
        <p:spPr/>
        <p:txBody>
          <a:bodyPr/>
          <a:lstStyle/>
          <a:p>
            <a:pPr>
              <a:defRPr/>
            </a:pPr>
            <a:fld id="{39CF5B9D-CD64-44B7-B628-19DF553D56E0}" type="slidenum">
              <a:rPr lang="en-US" altLang="en-US" smtClean="0"/>
              <a:pPr>
                <a:defRPr/>
              </a:pPr>
              <a:t>24</a:t>
            </a:fld>
            <a:endParaRPr lang="en-US" altLang="en-US"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9600" y="5516563"/>
            <a:ext cx="609600" cy="609600"/>
          </a:xfrm>
          <a:prstGeom prst="rect">
            <a:avLst/>
          </a:prstGeom>
        </p:spPr>
      </p:pic>
    </p:spTree>
    <p:extLst>
      <p:ext uri="{BB962C8B-B14F-4D97-AF65-F5344CB8AC3E}">
        <p14:creationId xmlns:p14="http://schemas.microsoft.com/office/powerpoint/2010/main" val="32396950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7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Causes Under/Overpayments?</a:t>
            </a:r>
          </a:p>
        </p:txBody>
      </p:sp>
      <p:sp>
        <p:nvSpPr>
          <p:cNvPr id="3" name="Content Placeholder 2"/>
          <p:cNvSpPr>
            <a:spLocks noGrp="1"/>
          </p:cNvSpPr>
          <p:nvPr>
            <p:ph sz="half" idx="1"/>
          </p:nvPr>
        </p:nvSpPr>
        <p:spPr/>
        <p:txBody>
          <a:bodyPr/>
          <a:lstStyle/>
          <a:p>
            <a:r>
              <a:rPr lang="en-US" dirty="0"/>
              <a:t>Pay Increase</a:t>
            </a:r>
          </a:p>
          <a:p>
            <a:r>
              <a:rPr lang="en-US" dirty="0"/>
              <a:t>Position Changes</a:t>
            </a:r>
          </a:p>
          <a:p>
            <a:r>
              <a:rPr lang="en-US" dirty="0"/>
              <a:t>QSC Events</a:t>
            </a:r>
          </a:p>
          <a:p>
            <a:r>
              <a:rPr lang="en-US" dirty="0"/>
              <a:t>New Hire/Payroll Cutoff</a:t>
            </a:r>
          </a:p>
          <a:p>
            <a:r>
              <a:rPr lang="en-US" dirty="0"/>
              <a:t>LWOP</a:t>
            </a:r>
          </a:p>
          <a:p>
            <a:r>
              <a:rPr lang="en-US" dirty="0"/>
              <a:t>Termination </a:t>
            </a:r>
          </a:p>
          <a:p>
            <a:endParaRPr lang="en-US" dirty="0"/>
          </a:p>
        </p:txBody>
      </p:sp>
      <p:sp>
        <p:nvSpPr>
          <p:cNvPr id="6" name="Content Placeholder 5"/>
          <p:cNvSpPr>
            <a:spLocks noGrp="1"/>
          </p:cNvSpPr>
          <p:nvPr>
            <p:ph sz="half" idx="2"/>
          </p:nvPr>
        </p:nvSpPr>
        <p:spPr/>
        <p:txBody>
          <a:bodyPr/>
          <a:lstStyle/>
          <a:p>
            <a:r>
              <a:rPr lang="en-US" dirty="0"/>
              <a:t>People First </a:t>
            </a:r>
          </a:p>
          <a:p>
            <a:r>
              <a:rPr lang="en-US" dirty="0"/>
              <a:t>Warrant Cancellation/On-demand</a:t>
            </a:r>
          </a:p>
          <a:p>
            <a:r>
              <a:rPr lang="en-US" dirty="0"/>
              <a:t>Personal Payment- Employee</a:t>
            </a:r>
          </a:p>
          <a:p>
            <a:r>
              <a:rPr lang="en-US" dirty="0"/>
              <a:t>Voucher</a:t>
            </a:r>
          </a:p>
          <a:p>
            <a:r>
              <a:rPr lang="en-US" dirty="0"/>
              <a:t>Age/Date of Birth</a:t>
            </a:r>
          </a:p>
          <a:p>
            <a:endParaRPr lang="en-US" dirty="0"/>
          </a:p>
        </p:txBody>
      </p:sp>
      <p:sp>
        <p:nvSpPr>
          <p:cNvPr id="4" name="Slide Number Placeholder 3"/>
          <p:cNvSpPr>
            <a:spLocks noGrp="1"/>
          </p:cNvSpPr>
          <p:nvPr>
            <p:ph type="sldNum" sz="quarter" idx="12"/>
          </p:nvPr>
        </p:nvSpPr>
        <p:spPr/>
        <p:txBody>
          <a:bodyPr/>
          <a:lstStyle/>
          <a:p>
            <a:pPr>
              <a:defRPr/>
            </a:pPr>
            <a:fld id="{4FB98381-1AA4-463F-B3FF-2607979862FE}" type="slidenum">
              <a:rPr lang="en-US" altLang="en-US" smtClean="0"/>
              <a:pPr>
                <a:defRPr/>
              </a:pPr>
              <a:t>25</a:t>
            </a:fld>
            <a:endParaRPr lang="en-US" altLang="en-US"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1999" y="5543457"/>
            <a:ext cx="609600" cy="609600"/>
          </a:xfrm>
          <a:prstGeom prst="rect">
            <a:avLst/>
          </a:prstGeom>
        </p:spPr>
      </p:pic>
    </p:spTree>
    <p:extLst>
      <p:ext uri="{BB962C8B-B14F-4D97-AF65-F5344CB8AC3E}">
        <p14:creationId xmlns:p14="http://schemas.microsoft.com/office/powerpoint/2010/main" val="5037296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0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p:cNvSpPr>
          <p:nvPr>
            <p:ph type="title" idx="4294967295"/>
          </p:nvPr>
        </p:nvSpPr>
        <p:spPr/>
        <p:txBody>
          <a:bodyPr/>
          <a:lstStyle/>
          <a:p>
            <a:pPr algn="ctr"/>
            <a:r>
              <a:rPr lang="en-US" dirty="0" smtClean="0"/>
              <a:t>Contact Information</a:t>
            </a:r>
          </a:p>
        </p:txBody>
      </p:sp>
      <p:sp>
        <p:nvSpPr>
          <p:cNvPr id="23555" name="Rectangle 3"/>
          <p:cNvSpPr>
            <a:spLocks noGrp="1"/>
          </p:cNvSpPr>
          <p:nvPr>
            <p:ph type="body" idx="4294967295"/>
          </p:nvPr>
        </p:nvSpPr>
        <p:spPr>
          <a:xfrm>
            <a:off x="838200" y="1600200"/>
            <a:ext cx="8153400" cy="4525963"/>
          </a:xfrm>
        </p:spPr>
        <p:txBody>
          <a:bodyPr/>
          <a:lstStyle/>
          <a:p>
            <a:r>
              <a:rPr lang="en-US" sz="2800" dirty="0" smtClean="0"/>
              <a:t>JAC Contacts</a:t>
            </a:r>
          </a:p>
          <a:p>
            <a:pPr lvl="1">
              <a:buFont typeface="Wingdings" panose="05000000000000000000" pitchFamily="2" charset="2"/>
              <a:buChar char="§"/>
            </a:pPr>
            <a:r>
              <a:rPr lang="en-US" sz="1800" dirty="0" smtClean="0"/>
              <a:t>State Attorney Offices </a:t>
            </a:r>
          </a:p>
          <a:p>
            <a:pPr lvl="2"/>
            <a:r>
              <a:rPr lang="en-US" sz="1800" dirty="0" smtClean="0"/>
              <a:t>Call Kelsey Leckinger at 850-488-2415 or email at </a:t>
            </a:r>
            <a:r>
              <a:rPr lang="en-US" sz="1800" dirty="0" smtClean="0">
                <a:hlinkClick r:id="rId5"/>
              </a:rPr>
              <a:t>benefits@justiceadmin.org</a:t>
            </a:r>
            <a:endParaRPr lang="en-US" sz="1800" dirty="0" smtClean="0"/>
          </a:p>
          <a:p>
            <a:pPr lvl="1">
              <a:buFont typeface="Wingdings" panose="05000000000000000000" pitchFamily="2" charset="2"/>
              <a:buChar char="§"/>
            </a:pPr>
            <a:r>
              <a:rPr lang="en-US" sz="1800" dirty="0" smtClean="0"/>
              <a:t>Public Defender Offices, Guardian Ad Litem Offices, Capital Collateral </a:t>
            </a:r>
            <a:r>
              <a:rPr lang="en-US" sz="1800" smtClean="0"/>
              <a:t>Regional Offices, </a:t>
            </a:r>
            <a:r>
              <a:rPr lang="en-US" sz="1800" dirty="0" smtClean="0"/>
              <a:t>and Criminal Conflict and Civil Regional Offices</a:t>
            </a:r>
          </a:p>
          <a:p>
            <a:pPr lvl="2"/>
            <a:r>
              <a:rPr lang="en-US" sz="1800" dirty="0" smtClean="0"/>
              <a:t>Call Amy Maros at 850-488-2415 or email at     </a:t>
            </a:r>
            <a:r>
              <a:rPr lang="en-US" sz="1800" dirty="0" smtClean="0">
                <a:hlinkClick r:id="rId5"/>
              </a:rPr>
              <a:t>benefits@justiceadmin.org</a:t>
            </a:r>
            <a:endParaRPr lang="en-US" sz="1800" dirty="0" smtClean="0"/>
          </a:p>
          <a:p>
            <a:r>
              <a:rPr lang="en-US" sz="2800" dirty="0" smtClean="0"/>
              <a:t>People First</a:t>
            </a:r>
          </a:p>
          <a:p>
            <a:pPr lvl="1">
              <a:buFont typeface="Arial" panose="020B0604020202020204" pitchFamily="34" charset="0"/>
              <a:buChar char="•"/>
            </a:pPr>
            <a:r>
              <a:rPr lang="en-US" sz="1800" dirty="0" smtClean="0"/>
              <a:t>Call at 866-663-4735 </a:t>
            </a:r>
          </a:p>
          <a:p>
            <a:pPr lvl="1"/>
            <a:r>
              <a:rPr lang="en-US" sz="2000" dirty="0">
                <a:hlinkClick r:id="rId6"/>
              </a:rPr>
              <a:t>https://peoplefirst.myflorida.com/peoplefirst</a:t>
            </a:r>
            <a:endParaRPr lang="en-US" sz="2000" dirty="0" smtClean="0"/>
          </a:p>
        </p:txBody>
      </p:sp>
      <p:sp>
        <p:nvSpPr>
          <p:cNvPr id="5" name="Slide Number Placeholder 4"/>
          <p:cNvSpPr>
            <a:spLocks noGrp="1"/>
          </p:cNvSpPr>
          <p:nvPr>
            <p:ph type="sldNum" sz="quarter" idx="12"/>
          </p:nvPr>
        </p:nvSpPr>
        <p:spPr/>
        <p:txBody>
          <a:bodyPr/>
          <a:lstStyle/>
          <a:p>
            <a:pPr>
              <a:defRPr/>
            </a:pPr>
            <a:fld id="{FBF7B364-8758-496A-914C-7C71B3ABA5EE}" type="slidenum">
              <a:rPr lang="en-US" smtClean="0"/>
              <a:pPr>
                <a:defRPr/>
              </a:pPr>
              <a:t>26</a:t>
            </a:fld>
            <a:endParaRPr lang="en-US" dirty="0"/>
          </a:p>
        </p:txBody>
      </p:sp>
      <p:sp>
        <p:nvSpPr>
          <p:cNvPr id="2" name="AutoShape 2" descr="Contact 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0" name="Picture 4" descr="Contact U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53200" y="3884517"/>
            <a:ext cx="1950720" cy="1981201"/>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38160" y="5516563"/>
            <a:ext cx="609600" cy="609600"/>
          </a:xfrm>
          <a:prstGeom prst="rect">
            <a:avLst/>
          </a:prstGeom>
        </p:spPr>
      </p:pic>
    </p:spTree>
    <p:extLst>
      <p:ext uri="{BB962C8B-B14F-4D97-AF65-F5344CB8AC3E}">
        <p14:creationId xmlns:p14="http://schemas.microsoft.com/office/powerpoint/2010/main" val="22207059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8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Benefits Website</a:t>
            </a:r>
            <a:endParaRPr lang="en-US" dirty="0"/>
          </a:p>
        </p:txBody>
      </p:sp>
      <p:sp>
        <p:nvSpPr>
          <p:cNvPr id="3" name="Content Placeholder 2"/>
          <p:cNvSpPr>
            <a:spLocks noGrp="1"/>
          </p:cNvSpPr>
          <p:nvPr>
            <p:ph idx="1"/>
          </p:nvPr>
        </p:nvSpPr>
        <p:spPr/>
        <p:txBody>
          <a:bodyPr/>
          <a:lstStyle/>
          <a:p>
            <a:r>
              <a:rPr lang="en-US" sz="3600" b="1" dirty="0"/>
              <a:t>Benefits Guide</a:t>
            </a:r>
          </a:p>
          <a:p>
            <a:r>
              <a:rPr lang="en-US" b="1" dirty="0"/>
              <a:t>Learn about changes</a:t>
            </a:r>
          </a:p>
          <a:p>
            <a:r>
              <a:rPr lang="en-US" b="1" dirty="0"/>
              <a:t>Read about plans</a:t>
            </a:r>
          </a:p>
          <a:p>
            <a:r>
              <a:rPr lang="en-US" b="1" dirty="0"/>
              <a:t>Use Cost Estimators</a:t>
            </a:r>
          </a:p>
          <a:p>
            <a:r>
              <a:rPr lang="en-US" b="1" dirty="0"/>
              <a:t>Insurance Company Contact Info</a:t>
            </a:r>
          </a:p>
          <a:p>
            <a:r>
              <a:rPr lang="en-US" b="1" dirty="0">
                <a:hlinkClick r:id="rId5"/>
              </a:rPr>
              <a:t>http://mybenefits.myflorida.com/</a:t>
            </a:r>
            <a:r>
              <a:rPr lang="en-US" b="1" dirty="0"/>
              <a:t> </a:t>
            </a: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4FB98381-1AA4-463F-B3FF-2607979862FE}" type="slidenum">
              <a:rPr lang="en-US" altLang="en-US" smtClean="0"/>
              <a:pPr>
                <a:defRPr/>
              </a:pPr>
              <a:t>3</a:t>
            </a:fld>
            <a:endParaRPr lang="en-US" altLang="en-US" dirty="0"/>
          </a:p>
        </p:txBody>
      </p:sp>
      <p:pic>
        <p:nvPicPr>
          <p:cNvPr id="5" name="Picture 4"/>
          <p:cNvPicPr>
            <a:picLocks noChangeAspect="1"/>
          </p:cNvPicPr>
          <p:nvPr/>
        </p:nvPicPr>
        <p:blipFill>
          <a:blip r:embed="rId6"/>
          <a:stretch>
            <a:fillRect/>
          </a:stretch>
        </p:blipFill>
        <p:spPr>
          <a:xfrm>
            <a:off x="5743575" y="3022600"/>
            <a:ext cx="2495550" cy="762000"/>
          </a:xfrm>
          <a:prstGeom prst="rect">
            <a:avLst/>
          </a:prstGeom>
        </p:spPr>
      </p:pic>
      <p:pic>
        <p:nvPicPr>
          <p:cNvPr id="6" name="Recorded Sound">
            <a:hlinkClick r:id="" action="ppaction://media"/>
          </p:cNvPr>
          <p:cNvPicPr>
            <a:picLocks noChangeAspect="1"/>
          </p:cNvPicPr>
          <p:nvPr>
            <a:audioFile r:link="rId1"/>
            <p:extLst>
              <p:ext uri="{DAA4B4D4-6D71-4841-9C94-3DE7FCFB9230}">
                <p14:media xmlns:p14="http://schemas.microsoft.com/office/powerpoint/2010/main" r:embed="rId2">
                  <p14:trim st="2000"/>
                </p14:media>
              </p:ext>
            </p:extLst>
          </p:nvPr>
        </p:nvPicPr>
        <p:blipFill>
          <a:blip r:embed="rId7"/>
          <a:stretch>
            <a:fillRect/>
          </a:stretch>
        </p:blipFill>
        <p:spPr>
          <a:xfrm>
            <a:off x="8239125" y="5481601"/>
            <a:ext cx="609600" cy="609600"/>
          </a:xfrm>
          <a:prstGeom prst="rect">
            <a:avLst/>
          </a:prstGeom>
        </p:spPr>
      </p:pic>
    </p:spTree>
    <p:extLst>
      <p:ext uri="{BB962C8B-B14F-4D97-AF65-F5344CB8AC3E}">
        <p14:creationId xmlns:p14="http://schemas.microsoft.com/office/powerpoint/2010/main" val="7394629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1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People First</a:t>
            </a:r>
            <a:endParaRPr lang="en-US" dirty="0"/>
          </a:p>
        </p:txBody>
      </p:sp>
      <p:sp>
        <p:nvSpPr>
          <p:cNvPr id="3" name="Content Placeholder 2"/>
          <p:cNvSpPr>
            <a:spLocks noGrp="1"/>
          </p:cNvSpPr>
          <p:nvPr>
            <p:ph idx="1"/>
          </p:nvPr>
        </p:nvSpPr>
        <p:spPr/>
        <p:txBody>
          <a:bodyPr/>
          <a:lstStyle/>
          <a:p>
            <a:pPr marL="0" indent="0">
              <a:buNone/>
            </a:pPr>
            <a:r>
              <a:rPr lang="en-US" sz="2800" b="1" u="sng" dirty="0"/>
              <a:t>How employees will receive information</a:t>
            </a:r>
          </a:p>
          <a:p>
            <a:r>
              <a:rPr lang="en-US" sz="2400" b="1" dirty="0"/>
              <a:t>Employees MUST verify mailing and home address in People First</a:t>
            </a:r>
          </a:p>
          <a:p>
            <a:r>
              <a:rPr lang="en-US" sz="2400" b="1" dirty="0"/>
              <a:t>Employees MUST enter Notification Email in People First</a:t>
            </a:r>
          </a:p>
          <a:p>
            <a:r>
              <a:rPr lang="en-US" sz="2400" b="1" dirty="0">
                <a:solidFill>
                  <a:srgbClr val="FF0000"/>
                </a:solidFill>
              </a:rPr>
              <a:t>Benefits </a:t>
            </a:r>
            <a:r>
              <a:rPr lang="en-US" sz="2400" b="1" dirty="0" smtClean="0">
                <a:solidFill>
                  <a:srgbClr val="FF0000"/>
                </a:solidFill>
              </a:rPr>
              <a:t>summary </a:t>
            </a:r>
            <a:r>
              <a:rPr lang="en-US" sz="2400" b="1" dirty="0">
                <a:solidFill>
                  <a:srgbClr val="FF0000"/>
                </a:solidFill>
              </a:rPr>
              <a:t>will be mailed and available online</a:t>
            </a:r>
          </a:p>
          <a:p>
            <a:r>
              <a:rPr lang="en-US" sz="2400" b="1" dirty="0" smtClean="0">
                <a:solidFill>
                  <a:srgbClr val="FF0000"/>
                </a:solidFill>
              </a:rPr>
              <a:t>Confirmation statements </a:t>
            </a:r>
            <a:r>
              <a:rPr lang="en-US" sz="2400" b="1" dirty="0">
                <a:solidFill>
                  <a:srgbClr val="FF0000"/>
                </a:solidFill>
              </a:rPr>
              <a:t>will be mailed and available online</a:t>
            </a:r>
          </a:p>
          <a:p>
            <a:r>
              <a:rPr lang="en-US" sz="2400" b="1" dirty="0">
                <a:solidFill>
                  <a:srgbClr val="FF0000"/>
                </a:solidFill>
              </a:rPr>
              <a:t>New hire </a:t>
            </a:r>
            <a:r>
              <a:rPr lang="en-US" sz="2400" b="1" dirty="0" smtClean="0">
                <a:solidFill>
                  <a:srgbClr val="FF0000"/>
                </a:solidFill>
              </a:rPr>
              <a:t>letter</a:t>
            </a:r>
            <a:endParaRPr lang="en-US" sz="2800" dirty="0" smtClean="0"/>
          </a:p>
          <a:p>
            <a:pPr marL="0" indent="0">
              <a:buNone/>
            </a:pPr>
            <a:r>
              <a:rPr lang="en-US" sz="2800" dirty="0" smtClean="0">
                <a:hlinkClick r:id="rId5"/>
              </a:rPr>
              <a:t>https</a:t>
            </a:r>
            <a:r>
              <a:rPr lang="en-US" sz="2800" dirty="0">
                <a:hlinkClick r:id="rId5"/>
              </a:rPr>
              <a:t>://</a:t>
            </a:r>
            <a:r>
              <a:rPr lang="en-US" sz="2800" dirty="0" smtClean="0">
                <a:hlinkClick r:id="rId5"/>
              </a:rPr>
              <a:t>peoplefirst.myflorida.com/peoplefirst</a:t>
            </a:r>
            <a:endParaRPr lang="en-US" sz="2800" dirty="0"/>
          </a:p>
          <a:p>
            <a:pPr marL="0" indent="0">
              <a:buNone/>
            </a:pPr>
            <a:r>
              <a:rPr lang="en-US" sz="2800" dirty="0" smtClean="0"/>
              <a:t>Phone Number: </a:t>
            </a:r>
            <a:r>
              <a:rPr lang="en-US" sz="2800" dirty="0"/>
              <a:t>866-663-4735</a:t>
            </a:r>
            <a:endParaRPr lang="en-US" sz="2800" dirty="0" smtClean="0"/>
          </a:p>
          <a:p>
            <a:pPr marL="0" indent="0">
              <a:buNone/>
            </a:pPr>
            <a:endParaRPr lang="en-US" sz="2800" dirty="0"/>
          </a:p>
        </p:txBody>
      </p:sp>
      <p:sp>
        <p:nvSpPr>
          <p:cNvPr id="4" name="Slide Number Placeholder 3"/>
          <p:cNvSpPr>
            <a:spLocks noGrp="1"/>
          </p:cNvSpPr>
          <p:nvPr>
            <p:ph type="sldNum" sz="quarter" idx="12"/>
          </p:nvPr>
        </p:nvSpPr>
        <p:spPr/>
        <p:txBody>
          <a:bodyPr/>
          <a:lstStyle/>
          <a:p>
            <a:pPr>
              <a:defRPr/>
            </a:pPr>
            <a:fld id="{4FB98381-1AA4-463F-B3FF-2607979862FE}" type="slidenum">
              <a:rPr lang="en-US" altLang="en-US" smtClean="0"/>
              <a:pPr>
                <a:defRPr/>
              </a:pPr>
              <a:t>4</a:t>
            </a:fld>
            <a:endParaRPr lang="en-US" altLang="en-US" dirty="0"/>
          </a:p>
        </p:txBody>
      </p:sp>
      <p:pic>
        <p:nvPicPr>
          <p:cNvPr id="6" name="Picture 5"/>
          <p:cNvPicPr>
            <a:picLocks noChangeAspect="1"/>
          </p:cNvPicPr>
          <p:nvPr/>
        </p:nvPicPr>
        <p:blipFill>
          <a:blip r:embed="rId6"/>
          <a:stretch>
            <a:fillRect/>
          </a:stretch>
        </p:blipFill>
        <p:spPr>
          <a:xfrm>
            <a:off x="5867400" y="506412"/>
            <a:ext cx="2460960" cy="684213"/>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29600" y="5512081"/>
            <a:ext cx="609600" cy="609600"/>
          </a:xfrm>
          <a:prstGeom prst="rect">
            <a:avLst/>
          </a:prstGeom>
        </p:spPr>
      </p:pic>
    </p:spTree>
    <p:extLst>
      <p:ext uri="{BB962C8B-B14F-4D97-AF65-F5344CB8AC3E}">
        <p14:creationId xmlns:p14="http://schemas.microsoft.com/office/powerpoint/2010/main" val="8900246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6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Group Insurance</a:t>
            </a:r>
          </a:p>
        </p:txBody>
      </p:sp>
      <p:sp>
        <p:nvSpPr>
          <p:cNvPr id="3" name="Content Placeholder 2"/>
          <p:cNvSpPr>
            <a:spLocks noGrp="1"/>
          </p:cNvSpPr>
          <p:nvPr>
            <p:ph idx="1"/>
          </p:nvPr>
        </p:nvSpPr>
        <p:spPr/>
        <p:txBody>
          <a:bodyPr/>
          <a:lstStyle/>
          <a:p>
            <a:r>
              <a:rPr lang="en-US" dirty="0"/>
              <a:t>Health </a:t>
            </a:r>
          </a:p>
          <a:p>
            <a:r>
              <a:rPr lang="en-US" dirty="0"/>
              <a:t>Life </a:t>
            </a:r>
          </a:p>
          <a:p>
            <a:r>
              <a:rPr lang="en-US" dirty="0"/>
              <a:t>Dental</a:t>
            </a:r>
          </a:p>
          <a:p>
            <a:r>
              <a:rPr lang="en-US" dirty="0"/>
              <a:t>Vision</a:t>
            </a:r>
          </a:p>
          <a:p>
            <a:r>
              <a:rPr lang="en-US" dirty="0"/>
              <a:t>Supplemental Plans</a:t>
            </a:r>
          </a:p>
          <a:p>
            <a:r>
              <a:rPr lang="en-US" dirty="0"/>
              <a:t>Savings and Spending </a:t>
            </a:r>
            <a:r>
              <a:rPr lang="en-US" dirty="0" smtClean="0"/>
              <a:t>Accounts</a:t>
            </a:r>
          </a:p>
          <a:p>
            <a:pPr marL="0" indent="0">
              <a:buNone/>
            </a:pPr>
            <a:r>
              <a:rPr lang="en-US" sz="2400" i="1" dirty="0" smtClean="0"/>
              <a:t>Premiums </a:t>
            </a:r>
            <a:r>
              <a:rPr lang="en-US" sz="2400" i="1" dirty="0"/>
              <a:t>and plan details can be found at </a:t>
            </a:r>
            <a:r>
              <a:rPr lang="en-US" sz="2400" i="1" dirty="0" smtClean="0">
                <a:hlinkClick r:id="rId5"/>
              </a:rPr>
              <a:t>www.mybenefits.myflorida.com</a:t>
            </a:r>
            <a:r>
              <a:rPr lang="en-US" sz="2400" i="1" dirty="0" smtClean="0"/>
              <a:t> under </a:t>
            </a:r>
            <a:r>
              <a:rPr lang="en-US" sz="2400" i="1" dirty="0"/>
              <a:t>the health </a:t>
            </a:r>
            <a:r>
              <a:rPr lang="en-US" sz="2400" i="1" dirty="0" smtClean="0"/>
              <a:t>tab. </a:t>
            </a:r>
            <a:endParaRPr lang="en-US" sz="2400" i="1" dirty="0"/>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4FB98381-1AA4-463F-B3FF-2607979862FE}" type="slidenum">
              <a:rPr lang="en-US" altLang="en-US" smtClean="0"/>
              <a:pPr>
                <a:defRPr/>
              </a:pPr>
              <a:t>5</a:t>
            </a:fld>
            <a:endParaRPr lang="en-US" altLang="en-US" dirty="0"/>
          </a:p>
        </p:txBody>
      </p:sp>
      <p:pic>
        <p:nvPicPr>
          <p:cNvPr id="1026" name="Picture 2" descr="https://www.goodrx.com/blog/wp-content/uploads/2018/12/insurance-clipboard-card-goodrx-768x43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1514315"/>
            <a:ext cx="4175760" cy="2348866"/>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p:cNvPr>
          <p:cNvPicPr>
            <a:picLocks noChangeAspect="1"/>
          </p:cNvPicPr>
          <p:nvPr>
            <a:audioFile r:link="rId1"/>
            <p:extLst>
              <p:ext uri="{DAA4B4D4-6D71-4841-9C94-3DE7FCFB9230}">
                <p14:media xmlns:p14="http://schemas.microsoft.com/office/powerpoint/2010/main" r:embed="rId2">
                  <p14:trim st="800"/>
                </p14:media>
              </p:ext>
            </p:extLst>
          </p:nvPr>
        </p:nvPicPr>
        <p:blipFill>
          <a:blip r:embed="rId7"/>
          <a:stretch>
            <a:fillRect/>
          </a:stretch>
        </p:blipFill>
        <p:spPr>
          <a:xfrm>
            <a:off x="8229600" y="5345683"/>
            <a:ext cx="609600" cy="609600"/>
          </a:xfrm>
          <a:prstGeom prst="rect">
            <a:avLst/>
          </a:prstGeom>
        </p:spPr>
      </p:pic>
    </p:spTree>
    <p:extLst>
      <p:ext uri="{BB962C8B-B14F-4D97-AF65-F5344CB8AC3E}">
        <p14:creationId xmlns:p14="http://schemas.microsoft.com/office/powerpoint/2010/main" val="17675614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4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200" y="227013"/>
            <a:ext cx="7696200" cy="1143000"/>
          </a:xfrm>
        </p:spPr>
        <p:txBody>
          <a:bodyPr/>
          <a:lstStyle/>
          <a:p>
            <a:r>
              <a:rPr lang="en-US" dirty="0" smtClean="0"/>
              <a:t>Who is Eligible?</a:t>
            </a:r>
            <a:endParaRPr lang="en-US" dirty="0"/>
          </a:p>
        </p:txBody>
      </p:sp>
      <p:sp>
        <p:nvSpPr>
          <p:cNvPr id="3" name="Content Placeholder 2"/>
          <p:cNvSpPr>
            <a:spLocks noGrp="1"/>
          </p:cNvSpPr>
          <p:nvPr>
            <p:ph idx="1"/>
          </p:nvPr>
        </p:nvSpPr>
        <p:spPr/>
        <p:txBody>
          <a:bodyPr/>
          <a:lstStyle/>
          <a:p>
            <a:r>
              <a:rPr lang="en-US" dirty="0"/>
              <a:t>Salaried Employees</a:t>
            </a:r>
          </a:p>
          <a:p>
            <a:r>
              <a:rPr lang="en-US" dirty="0"/>
              <a:t>OPS </a:t>
            </a:r>
            <a:r>
              <a:rPr lang="en-US" dirty="0" smtClean="0"/>
              <a:t>Employees who work 30+ hours</a:t>
            </a:r>
            <a:endParaRPr lang="en-US" dirty="0"/>
          </a:p>
          <a:p>
            <a:r>
              <a:rPr lang="en-US" dirty="0" smtClean="0"/>
              <a:t>Eligible Dependents</a:t>
            </a:r>
          </a:p>
          <a:p>
            <a:endParaRPr lang="en-US" dirty="0"/>
          </a:p>
          <a:p>
            <a:endParaRPr lang="en-US" dirty="0" smtClean="0"/>
          </a:p>
          <a:p>
            <a:endParaRPr lang="en-US" dirty="0"/>
          </a:p>
          <a:p>
            <a:pPr marL="0" indent="0">
              <a:buNone/>
            </a:pPr>
            <a:endParaRPr lang="en-US" dirty="0"/>
          </a:p>
          <a:p>
            <a:pPr marL="0" indent="0">
              <a:buNone/>
            </a:pPr>
            <a:r>
              <a:rPr lang="en-US" sz="1600" dirty="0">
                <a:hlinkClick r:id="rId5"/>
              </a:rPr>
              <a:t>https://</a:t>
            </a:r>
            <a:r>
              <a:rPr lang="en-US" sz="1600" dirty="0" smtClean="0">
                <a:hlinkClick r:id="rId5"/>
              </a:rPr>
              <a:t>www.mybenefits.myflorida.com/health/eligibility_and_enrollment/dependents</a:t>
            </a:r>
            <a:r>
              <a:rPr lang="en-US" sz="1600" dirty="0" smtClean="0"/>
              <a:t> </a:t>
            </a:r>
          </a:p>
          <a:p>
            <a:pPr marL="0" indent="0">
              <a:buNone/>
            </a:pPr>
            <a:endParaRPr lang="en-US" dirty="0" smtClean="0"/>
          </a:p>
        </p:txBody>
      </p:sp>
      <p:sp>
        <p:nvSpPr>
          <p:cNvPr id="4" name="Slide Number Placeholder 3"/>
          <p:cNvSpPr>
            <a:spLocks noGrp="1"/>
          </p:cNvSpPr>
          <p:nvPr>
            <p:ph type="sldNum" sz="quarter" idx="12"/>
          </p:nvPr>
        </p:nvSpPr>
        <p:spPr/>
        <p:txBody>
          <a:bodyPr/>
          <a:lstStyle/>
          <a:p>
            <a:pPr>
              <a:defRPr/>
            </a:pPr>
            <a:fld id="{4FB98381-1AA4-463F-B3FF-2607979862FE}" type="slidenum">
              <a:rPr lang="en-US" altLang="en-US" smtClean="0"/>
              <a:pPr>
                <a:defRPr/>
              </a:pPr>
              <a:t>6</a:t>
            </a:fld>
            <a:endParaRPr lang="en-US" altLang="en-US" dirty="0"/>
          </a:p>
        </p:txBody>
      </p:sp>
      <p:pic>
        <p:nvPicPr>
          <p:cNvPr id="2050" name="Picture 2" descr="Free People Cliparts, Download Free Clip Art, Free Clip Art on Clipart  Libra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3408" y="3324333"/>
            <a:ext cx="3573239" cy="2226296"/>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5245829"/>
            <a:ext cx="609600" cy="609600"/>
          </a:xfrm>
          <a:prstGeom prst="rect">
            <a:avLst/>
          </a:prstGeom>
        </p:spPr>
      </p:pic>
    </p:spTree>
    <p:extLst>
      <p:ext uri="{BB962C8B-B14F-4D97-AF65-F5344CB8AC3E}">
        <p14:creationId xmlns:p14="http://schemas.microsoft.com/office/powerpoint/2010/main" val="6416199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5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 Paid Insurance </a:t>
            </a:r>
            <a:endParaRPr lang="en-US" dirty="0"/>
          </a:p>
        </p:txBody>
      </p:sp>
      <p:sp>
        <p:nvSpPr>
          <p:cNvPr id="3" name="Content Placeholder 2"/>
          <p:cNvSpPr>
            <a:spLocks noGrp="1"/>
          </p:cNvSpPr>
          <p:nvPr>
            <p:ph idx="1"/>
          </p:nvPr>
        </p:nvSpPr>
        <p:spPr/>
        <p:txBody>
          <a:bodyPr/>
          <a:lstStyle/>
          <a:p>
            <a:r>
              <a:rPr lang="en-US" sz="2800" dirty="0" smtClean="0"/>
              <a:t>Health </a:t>
            </a:r>
          </a:p>
          <a:p>
            <a:pPr lvl="1"/>
            <a:r>
              <a:rPr lang="en-US" sz="2400" dirty="0" smtClean="0"/>
              <a:t>Employer premium is based on the type of coverage (single/family) and the employees classification code.</a:t>
            </a:r>
          </a:p>
          <a:p>
            <a:pPr lvl="1"/>
            <a:r>
              <a:rPr lang="en-US" sz="2400" dirty="0">
                <a:hlinkClick r:id="rId5"/>
              </a:rPr>
              <a:t>Premium </a:t>
            </a:r>
            <a:r>
              <a:rPr lang="en-US" sz="2400" dirty="0" smtClean="0">
                <a:hlinkClick r:id="rId5"/>
              </a:rPr>
              <a:t>Rate Chart</a:t>
            </a:r>
            <a:endParaRPr lang="en-US" sz="2400" dirty="0" smtClean="0"/>
          </a:p>
          <a:p>
            <a:r>
              <a:rPr lang="en-US" sz="2800" dirty="0" smtClean="0"/>
              <a:t>Life </a:t>
            </a:r>
          </a:p>
          <a:p>
            <a:pPr lvl="1"/>
            <a:r>
              <a:rPr lang="en-US" sz="2400" dirty="0" smtClean="0"/>
              <a:t>Employer monthly premium is $3.58.</a:t>
            </a:r>
          </a:p>
          <a:p>
            <a:r>
              <a:rPr lang="en-US" sz="2800" dirty="0" smtClean="0"/>
              <a:t>Disability</a:t>
            </a:r>
          </a:p>
          <a:p>
            <a:pPr lvl="1"/>
            <a:r>
              <a:rPr lang="en-US" sz="2400" dirty="0" smtClean="0"/>
              <a:t>Only available to select employees. </a:t>
            </a:r>
          </a:p>
          <a:p>
            <a:pPr lvl="1"/>
            <a:r>
              <a:rPr lang="en-US" sz="2400" dirty="0" smtClean="0"/>
              <a:t>Monthly premium is based on employees salary.</a:t>
            </a:r>
            <a:endParaRPr lang="en-US" sz="2400" dirty="0"/>
          </a:p>
        </p:txBody>
      </p:sp>
      <p:sp>
        <p:nvSpPr>
          <p:cNvPr id="4" name="Slide Number Placeholder 3"/>
          <p:cNvSpPr>
            <a:spLocks noGrp="1"/>
          </p:cNvSpPr>
          <p:nvPr>
            <p:ph type="sldNum" sz="quarter" idx="12"/>
          </p:nvPr>
        </p:nvSpPr>
        <p:spPr/>
        <p:txBody>
          <a:bodyPr/>
          <a:lstStyle/>
          <a:p>
            <a:pPr>
              <a:defRPr/>
            </a:pPr>
            <a:fld id="{4FB98381-1AA4-463F-B3FF-2607979862FE}" type="slidenum">
              <a:rPr lang="en-US" altLang="en-US" smtClean="0"/>
              <a:pPr>
                <a:defRPr/>
              </a:pPr>
              <a:t>7</a:t>
            </a:fld>
            <a:endParaRPr lang="en-US" alt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9600" y="5410200"/>
            <a:ext cx="609600" cy="609600"/>
          </a:xfrm>
          <a:prstGeom prst="rect">
            <a:avLst/>
          </a:prstGeom>
        </p:spPr>
      </p:pic>
    </p:spTree>
    <p:extLst>
      <p:ext uri="{BB962C8B-B14F-4D97-AF65-F5344CB8AC3E}">
        <p14:creationId xmlns:p14="http://schemas.microsoft.com/office/powerpoint/2010/main" val="34329312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62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Can Employees Enroll in Benefits?</a:t>
            </a:r>
          </a:p>
        </p:txBody>
      </p:sp>
      <p:sp>
        <p:nvSpPr>
          <p:cNvPr id="3" name="Content Placeholder 2"/>
          <p:cNvSpPr>
            <a:spLocks noGrp="1"/>
          </p:cNvSpPr>
          <p:nvPr>
            <p:ph idx="1"/>
          </p:nvPr>
        </p:nvSpPr>
        <p:spPr/>
        <p:txBody>
          <a:bodyPr/>
          <a:lstStyle/>
          <a:p>
            <a:r>
              <a:rPr lang="en-US" dirty="0" smtClean="0"/>
              <a:t>As </a:t>
            </a:r>
            <a:r>
              <a:rPr lang="en-US" dirty="0"/>
              <a:t>a New </a:t>
            </a:r>
            <a:r>
              <a:rPr lang="en-US" dirty="0" smtClean="0"/>
              <a:t>Hire</a:t>
            </a:r>
          </a:p>
          <a:p>
            <a:r>
              <a:rPr lang="en-US" dirty="0"/>
              <a:t>During Open </a:t>
            </a:r>
            <a:r>
              <a:rPr lang="en-US" dirty="0" smtClean="0"/>
              <a:t>Enrollment</a:t>
            </a:r>
            <a:endParaRPr lang="en-US" dirty="0"/>
          </a:p>
          <a:p>
            <a:r>
              <a:rPr lang="en-US" dirty="0"/>
              <a:t>Because of a Qualifying Status Change (QSC) Event</a:t>
            </a:r>
          </a:p>
        </p:txBody>
      </p:sp>
      <p:sp>
        <p:nvSpPr>
          <p:cNvPr id="4" name="Slide Number Placeholder 3"/>
          <p:cNvSpPr>
            <a:spLocks noGrp="1"/>
          </p:cNvSpPr>
          <p:nvPr>
            <p:ph type="sldNum" sz="quarter" idx="12"/>
          </p:nvPr>
        </p:nvSpPr>
        <p:spPr/>
        <p:txBody>
          <a:bodyPr/>
          <a:lstStyle/>
          <a:p>
            <a:pPr>
              <a:defRPr/>
            </a:pPr>
            <a:fld id="{4FB98381-1AA4-463F-B3FF-2607979862FE}" type="slidenum">
              <a:rPr lang="en-US" altLang="en-US" smtClean="0"/>
              <a:pPr>
                <a:defRPr/>
              </a:pPr>
              <a:t>8</a:t>
            </a:fld>
            <a:endParaRPr lang="en-US" alt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87061" y="5410200"/>
            <a:ext cx="609600" cy="609600"/>
          </a:xfrm>
          <a:prstGeom prst="rect">
            <a:avLst/>
          </a:prstGeom>
        </p:spPr>
      </p:pic>
    </p:spTree>
    <p:extLst>
      <p:ext uri="{BB962C8B-B14F-4D97-AF65-F5344CB8AC3E}">
        <p14:creationId xmlns:p14="http://schemas.microsoft.com/office/powerpoint/2010/main" val="40682939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7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Hire</a:t>
            </a:r>
            <a:endParaRPr lang="en-US" dirty="0"/>
          </a:p>
        </p:txBody>
      </p:sp>
      <p:sp>
        <p:nvSpPr>
          <p:cNvPr id="3" name="Content Placeholder 2"/>
          <p:cNvSpPr>
            <a:spLocks noGrp="1"/>
          </p:cNvSpPr>
          <p:nvPr>
            <p:ph idx="1"/>
          </p:nvPr>
        </p:nvSpPr>
        <p:spPr/>
        <p:txBody>
          <a:bodyPr/>
          <a:lstStyle/>
          <a:p>
            <a:r>
              <a:rPr lang="en-US" sz="2400" dirty="0" smtClean="0"/>
              <a:t>Newly-hired</a:t>
            </a:r>
            <a:r>
              <a:rPr lang="en-US" sz="2400" dirty="0"/>
              <a:t>, eligible </a:t>
            </a:r>
            <a:r>
              <a:rPr lang="en-US" sz="2400" dirty="0" smtClean="0"/>
              <a:t>employees, </a:t>
            </a:r>
            <a:r>
              <a:rPr lang="en-US" sz="2400" dirty="0"/>
              <a:t>have 60 days from the date </a:t>
            </a:r>
            <a:r>
              <a:rPr lang="en-US" sz="2400" dirty="0" smtClean="0"/>
              <a:t>hired </a:t>
            </a:r>
            <a:r>
              <a:rPr lang="en-US" sz="2400" dirty="0"/>
              <a:t>to enroll in State Group Insurance </a:t>
            </a:r>
            <a:r>
              <a:rPr lang="en-US" sz="2400" dirty="0" smtClean="0"/>
              <a:t>benefits.</a:t>
            </a:r>
          </a:p>
          <a:p>
            <a:r>
              <a:rPr lang="en-US" sz="2400" dirty="0" smtClean="0"/>
              <a:t>Coverage </a:t>
            </a:r>
            <a:r>
              <a:rPr lang="en-US" sz="2400" dirty="0"/>
              <a:t>begins on the first day of the month after the month in which the state </a:t>
            </a:r>
            <a:r>
              <a:rPr lang="en-US" sz="2400" dirty="0" smtClean="0"/>
              <a:t>deducts </a:t>
            </a:r>
            <a:r>
              <a:rPr lang="en-US" sz="2400" dirty="0"/>
              <a:t>a full month’s premium. Coverage always begins on the first day of a month and continues for the rest of the calendar year, as long as you pay premiums on time and you remain eligible</a:t>
            </a:r>
            <a:r>
              <a:rPr lang="en-US" sz="2400" dirty="0" smtClean="0"/>
              <a:t>.</a:t>
            </a:r>
          </a:p>
          <a:p>
            <a:r>
              <a:rPr lang="en-US" sz="2400" dirty="0" smtClean="0"/>
              <a:t>If an employee enrolls in insurance after monthly payroll is processed, they may elect an </a:t>
            </a:r>
            <a:r>
              <a:rPr lang="en-US" sz="2400" dirty="0"/>
              <a:t>early effective </a:t>
            </a:r>
            <a:r>
              <a:rPr lang="en-US" sz="2400" dirty="0" smtClean="0"/>
              <a:t>date for health insurance only. </a:t>
            </a:r>
          </a:p>
          <a:p>
            <a:endParaRPr lang="en-US" sz="2400" dirty="0"/>
          </a:p>
        </p:txBody>
      </p:sp>
      <p:sp>
        <p:nvSpPr>
          <p:cNvPr id="4" name="Slide Number Placeholder 3"/>
          <p:cNvSpPr>
            <a:spLocks noGrp="1"/>
          </p:cNvSpPr>
          <p:nvPr>
            <p:ph type="sldNum" sz="quarter" idx="12"/>
          </p:nvPr>
        </p:nvSpPr>
        <p:spPr/>
        <p:txBody>
          <a:bodyPr/>
          <a:lstStyle/>
          <a:p>
            <a:pPr>
              <a:defRPr/>
            </a:pPr>
            <a:fld id="{4FB98381-1AA4-463F-B3FF-2607979862FE}" type="slidenum">
              <a:rPr lang="en-US" altLang="en-US" smtClean="0"/>
              <a:pPr>
                <a:defRPr/>
              </a:pPr>
              <a:t>9</a:t>
            </a:fld>
            <a:endParaRPr lang="en-US" alt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5534492"/>
            <a:ext cx="609600" cy="609600"/>
          </a:xfrm>
          <a:prstGeom prst="rect">
            <a:avLst/>
          </a:prstGeom>
        </p:spPr>
      </p:pic>
    </p:spTree>
    <p:extLst>
      <p:ext uri="{BB962C8B-B14F-4D97-AF65-F5344CB8AC3E}">
        <p14:creationId xmlns:p14="http://schemas.microsoft.com/office/powerpoint/2010/main" val="25666158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64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jacblue">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jacblue</Template>
  <TotalTime>0</TotalTime>
  <Words>1317</Words>
  <Application>Microsoft Office PowerPoint</Application>
  <PresentationFormat>On-screen Show (4:3)</PresentationFormat>
  <Paragraphs>195</Paragraphs>
  <Slides>26</Slides>
  <Notes>21</Notes>
  <HiddenSlides>0</HiddenSlides>
  <MMClips>23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Wingdings</vt:lpstr>
      <vt:lpstr>jacblue</vt:lpstr>
      <vt:lpstr>Benefits</vt:lpstr>
      <vt:lpstr>JAC Website - Benefits</vt:lpstr>
      <vt:lpstr>My Benefits Website</vt:lpstr>
      <vt:lpstr>People First</vt:lpstr>
      <vt:lpstr>State Group Insurance</vt:lpstr>
      <vt:lpstr>Who is Eligible?</vt:lpstr>
      <vt:lpstr>Employer Paid Insurance </vt:lpstr>
      <vt:lpstr>When Can Employees Enroll in Benefits?</vt:lpstr>
      <vt:lpstr>New Hire</vt:lpstr>
      <vt:lpstr>Marketplace Exchange Notice </vt:lpstr>
      <vt:lpstr>Open Enrollment</vt:lpstr>
      <vt:lpstr>Qualifying Status Change (QSC) Event</vt:lpstr>
      <vt:lpstr>Dependent Eligibility Verification Process</vt:lpstr>
      <vt:lpstr>Leave Without Pay (LWOP)</vt:lpstr>
      <vt:lpstr>Leave Without Pay (LWOP)</vt:lpstr>
      <vt:lpstr>Where to send Premium Payments</vt:lpstr>
      <vt:lpstr>Measurement Matrix</vt:lpstr>
      <vt:lpstr>Measurement Period</vt:lpstr>
      <vt:lpstr>Stability Period </vt:lpstr>
      <vt:lpstr>Break in Service </vt:lpstr>
      <vt:lpstr>Under/Overpayment  Benefits Report</vt:lpstr>
      <vt:lpstr>What is the Under/Overpayment Benefits Report?</vt:lpstr>
      <vt:lpstr>What Does the Under/Overpayment Report Show?</vt:lpstr>
      <vt:lpstr>What am I supposed to do with the report?</vt:lpstr>
      <vt:lpstr>What Causes Under/Overpayments?</vt:lpstr>
      <vt:lpstr>Contact Information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2018-03-09T16:42:19Z</dcterms:created>
  <dcterms:modified xsi:type="dcterms:W3CDTF">2021-02-22T22:18:25Z</dcterms:modified>
</cp:coreProperties>
</file>