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817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8" r:id="rId3"/>
    <p:sldId id="257" r:id="rId4"/>
    <p:sldId id="259" r:id="rId5"/>
    <p:sldId id="265" r:id="rId6"/>
    <p:sldId id="260" r:id="rId7"/>
    <p:sldId id="263" r:id="rId8"/>
    <p:sldId id="261" r:id="rId9"/>
    <p:sldId id="266" r:id="rId10"/>
    <p:sldId id="295" r:id="rId11"/>
    <p:sldId id="302" r:id="rId12"/>
    <p:sldId id="294" r:id="rId13"/>
    <p:sldId id="264" r:id="rId14"/>
    <p:sldId id="296" r:id="rId15"/>
    <p:sldId id="267" r:id="rId16"/>
    <p:sldId id="282" r:id="rId17"/>
    <p:sldId id="268" r:id="rId18"/>
    <p:sldId id="291" r:id="rId19"/>
    <p:sldId id="269" r:id="rId20"/>
    <p:sldId id="270" r:id="rId21"/>
    <p:sldId id="271" r:id="rId22"/>
    <p:sldId id="292" r:id="rId23"/>
    <p:sldId id="272" r:id="rId24"/>
    <p:sldId id="276" r:id="rId25"/>
    <p:sldId id="275" r:id="rId26"/>
    <p:sldId id="293" r:id="rId27"/>
    <p:sldId id="273" r:id="rId28"/>
    <p:sldId id="285" r:id="rId29"/>
    <p:sldId id="284" r:id="rId30"/>
    <p:sldId id="287" r:id="rId31"/>
    <p:sldId id="290" r:id="rId32"/>
    <p:sldId id="298" r:id="rId33"/>
    <p:sldId id="301" r:id="rId34"/>
    <p:sldId id="304" r:id="rId35"/>
    <p:sldId id="303" r:id="rId36"/>
    <p:sldId id="297" r:id="rId37"/>
    <p:sldId id="289" r:id="rId38"/>
    <p:sldId id="288" r:id="rId39"/>
    <p:sldId id="283" r:id="rId40"/>
    <p:sldId id="299" r:id="rId41"/>
    <p:sldId id="300" r:id="rId42"/>
    <p:sldId id="286" r:id="rId43"/>
    <p:sldId id="274" r:id="rId44"/>
    <p:sldId id="280" r:id="rId45"/>
    <p:sldId id="278" r:id="rId46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6" autoAdjust="0"/>
    <p:restoredTop sz="94660"/>
  </p:normalViewPr>
  <p:slideViewPr>
    <p:cSldViewPr>
      <p:cViewPr varScale="1">
        <p:scale>
          <a:sx n="74" d="100"/>
          <a:sy n="74" d="100"/>
        </p:scale>
        <p:origin x="15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1176" cy="366092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386" y="0"/>
            <a:ext cx="4161176" cy="366092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9D2B6D42-17C5-4DB3-ADE1-B92123A9A64A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9110"/>
            <a:ext cx="4161176" cy="366091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386" y="6949110"/>
            <a:ext cx="4161176" cy="366091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DA0E0410-590E-4208-B6A2-ED2347E92C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2116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1176" cy="366092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386" y="0"/>
            <a:ext cx="4161176" cy="366092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610D41FD-8562-4DF3-8897-03796AF5BBFF}" type="datetimeFigureOut">
              <a:rPr lang="en-US" smtClean="0"/>
              <a:t>6/26/2019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776" y="3520109"/>
            <a:ext cx="7679648" cy="2880691"/>
          </a:xfrm>
          <a:prstGeom prst="rect">
            <a:avLst/>
          </a:prstGeom>
        </p:spPr>
        <p:txBody>
          <a:bodyPr vert="horz" lIns="94851" tIns="47425" rIns="94851" bIns="4742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9110"/>
            <a:ext cx="4161176" cy="366091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386" y="6949110"/>
            <a:ext cx="4161176" cy="366091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6611DB41-C0CA-4F9B-9246-23A6929D07A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78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1DB41-C0CA-4F9B-9246-23A6929D07A3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687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6"/>
          <p:cNvSpPr>
            <a:spLocks noChangeArrowheads="1"/>
          </p:cNvSpPr>
          <p:nvPr/>
        </p:nvSpPr>
        <p:spPr bwMode="auto">
          <a:xfrm>
            <a:off x="609600" y="16764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 dirty="0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1"/>
            <a:ext cx="7772400" cy="154305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F5FDA-FCF4-4B81-AE13-413683EEE468}" type="datetime1">
              <a:rPr lang="en-US" smtClean="0"/>
              <a:pPr>
                <a:defRPr/>
              </a:pPr>
              <a:t>6/26/2019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7F6CD-C168-42C0-AD34-8432ED0DA24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96317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600200"/>
            <a:ext cx="7772400" cy="452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A9A33-2BF8-434B-8DE0-7522A57BD564}" type="datetime1">
              <a:rPr lang="en-US" smtClean="0"/>
              <a:pPr>
                <a:defRPr/>
              </a:pPr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43DB2-FD58-4287-9B7A-7128C22912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70801-21AE-4CAF-9D1F-5EF5D62047E1}" type="datetime1">
              <a:rPr lang="en-US" smtClean="0"/>
              <a:pPr>
                <a:defRPr/>
              </a:pPr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31292-28AE-461F-BD08-40FA1FC83E2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90600" y="6356350"/>
            <a:ext cx="1600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EF8C6-ED4D-4845-A98B-BDC47D771C06}" type="datetime1">
              <a:rPr lang="en-US" smtClean="0"/>
              <a:pPr>
                <a:defRPr/>
              </a:pPr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98381-1AA4-463F-B3FF-2607979862F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224BD-B426-404B-AFC2-80274C5914FF}" type="datetime1">
              <a:rPr lang="en-US" smtClean="0"/>
              <a:pPr>
                <a:defRPr/>
              </a:pPr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9D4AA-0578-4BBE-A0FF-ABEEAFF1DDB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399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D26A5-F06F-474C-A683-13C189920282}" type="datetime1">
              <a:rPr lang="en-US" smtClean="0"/>
              <a:pPr>
                <a:defRPr/>
              </a:pPr>
              <a:t>6/26/2019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F5B9D-CD64-44B7-B628-19DF553D56E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39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535113"/>
            <a:ext cx="381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174875"/>
            <a:ext cx="381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6800" y="1535113"/>
            <a:ext cx="38100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2174875"/>
            <a:ext cx="38100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73A35-A4CF-4DAD-BD19-D4E7845EBAD1}" type="datetime1">
              <a:rPr lang="en-US" smtClean="0"/>
              <a:pPr>
                <a:defRPr/>
              </a:pPr>
              <a:t>6/26/2019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A802F-17E8-477D-9FDC-63EAF596F5E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D22A5-05CF-43DB-90CB-4AD49D64FB5E}" type="datetime1">
              <a:rPr lang="en-US" smtClean="0"/>
              <a:pPr>
                <a:defRPr/>
              </a:pPr>
              <a:t>6/26/2019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B3D10-C4AD-4999-A4F3-2456BA54A9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C79C6-5CC1-4342-8D1D-B0931B7743B2}" type="datetime1">
              <a:rPr lang="en-US" smtClean="0"/>
              <a:pPr>
                <a:defRPr/>
              </a:pPr>
              <a:t>6/26/2019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593BE-21C1-4AE8-97D3-28A12250F3C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25511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435100"/>
            <a:ext cx="25511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B34D3-F666-4D51-B4F4-45B7DA779298}" type="datetime1">
              <a:rPr lang="en-US" smtClean="0"/>
              <a:pPr>
                <a:defRPr/>
              </a:pPr>
              <a:t>6/26/2019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EBE89-AA16-4037-B2EC-89174E4929D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1268-1A62-4476-8854-5DF8FF2CA9C3}" type="datetime1">
              <a:rPr lang="en-US" smtClean="0"/>
              <a:pPr>
                <a:defRPr/>
              </a:pPr>
              <a:t>6/26/2019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A9935-F2C5-4A84-908F-BFC538AD4F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800" dirty="0"/>
          </a:p>
        </p:txBody>
      </p:sp>
      <p:pic>
        <p:nvPicPr>
          <p:cNvPr id="1027" name="Picture 10" descr="scale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562600" y="0"/>
            <a:ext cx="3581400" cy="31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855663" y="1406525"/>
            <a:ext cx="7848600" cy="19050"/>
          </a:xfrm>
          <a:prstGeom prst="rect">
            <a:avLst/>
          </a:prstGeom>
          <a:solidFill>
            <a:srgbClr val="00206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600200"/>
            <a:ext cx="7772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6356350"/>
            <a:ext cx="167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F4E85C18-6BB7-4175-BE6C-7A4741C2FD74}" type="datetime1">
              <a:rPr lang="en-US" smtClean="0"/>
              <a:pPr>
                <a:defRPr/>
              </a:pPr>
              <a:t>6/26/2019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8287F925-5F70-4DA3-9F0D-CCBE1D455F8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4" name="Picture 11" descr="presentation-sidebar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8794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914400" y="228600"/>
            <a:ext cx="7848600" cy="46038"/>
          </a:xfrm>
          <a:prstGeom prst="rect">
            <a:avLst/>
          </a:prstGeom>
          <a:solidFill>
            <a:srgbClr val="00206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5400000">
            <a:off x="632619" y="521494"/>
            <a:ext cx="609600" cy="46038"/>
          </a:xfrm>
          <a:prstGeom prst="rect">
            <a:avLst/>
          </a:prstGeom>
          <a:solidFill>
            <a:srgbClr val="00206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5400000">
            <a:off x="8393907" y="1113631"/>
            <a:ext cx="609600" cy="17463"/>
          </a:xfrm>
          <a:prstGeom prst="rect">
            <a:avLst/>
          </a:prstGeom>
          <a:solidFill>
            <a:srgbClr val="00206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s://myfloridacfo.com/Division/AA/WorksTrainingMaterials.htm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mailto:PCARD@justiceadmin.org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447800"/>
          </a:xfrm>
        </p:spPr>
        <p:txBody>
          <a:bodyPr/>
          <a:lstStyle/>
          <a:p>
            <a:r>
              <a:rPr lang="en-US" dirty="0"/>
              <a:t>Introducing PCard Works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Justice Administrative Commission</a:t>
            </a:r>
          </a:p>
          <a:p>
            <a:r>
              <a:rPr lang="en-US" dirty="0"/>
              <a:t>Summer 2019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Accountholder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17638"/>
            <a:ext cx="7696200" cy="4708525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n-US" sz="2800" dirty="0"/>
              <a:t>Remember that the documentation from accountholders is used for any audits that DFS may conduct on charges. 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Florida </a:t>
            </a:r>
            <a:r>
              <a:rPr lang="en-US" sz="2800" dirty="0"/>
              <a:t>has a very broad public records law. Please know that anything you upload to this system could become available for inspection as a public record, unless it is confidential or exempt.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676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Accountholder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You </a:t>
            </a:r>
            <a:r>
              <a:rPr lang="en-US" sz="2800" dirty="0"/>
              <a:t>know your cases and information better than anyone else. Please do not upload confidential/ </a:t>
            </a:r>
            <a:r>
              <a:rPr lang="en-US" sz="2800" dirty="0" smtClean="0"/>
              <a:t>exempt/sensitive </a:t>
            </a:r>
            <a:r>
              <a:rPr lang="en-US" sz="2800" dirty="0"/>
              <a:t>information. Redact as necessary to protect your client/victim/witness information</a:t>
            </a:r>
            <a:r>
              <a:rPr lang="en-US" sz="28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/>
          </a:p>
          <a:p>
            <a:pPr>
              <a:spcBef>
                <a:spcPts val="0"/>
              </a:spcBef>
            </a:pPr>
            <a:r>
              <a:rPr lang="en-US" sz="2800" dirty="0" smtClean="0"/>
              <a:t>Follow </a:t>
            </a:r>
            <a:r>
              <a:rPr lang="en-US" sz="2800" dirty="0"/>
              <a:t>your agency’s records retention policy for un-redacted documentation.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/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336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Account Dashboard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696200" cy="43735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Accountholders can see their credit limit, current balance, available spend, and available credit on their </a:t>
            </a:r>
            <a:r>
              <a:rPr lang="en-US" sz="2800" b="1" i="1" dirty="0" smtClean="0"/>
              <a:t>Account Dashboard</a:t>
            </a:r>
            <a:r>
              <a:rPr lang="en-US" sz="28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Accountholders can also see the </a:t>
            </a:r>
            <a:r>
              <a:rPr lang="en-US" sz="2800" b="1" i="1" dirty="0" smtClean="0"/>
              <a:t>Authorization Log </a:t>
            </a:r>
            <a:r>
              <a:rPr lang="en-US" sz="2800" dirty="0" smtClean="0"/>
              <a:t>from their Account Dashboard.</a:t>
            </a:r>
            <a:r>
              <a:rPr lang="en-US" sz="2800" b="1" i="1" dirty="0" smtClean="0"/>
              <a:t> </a:t>
            </a:r>
            <a:r>
              <a:rPr lang="en-US" sz="2800" dirty="0" smtClean="0"/>
              <a:t>This is a list of all transactions on their account, including any declined charges. If a charge is declined, the system will show the reason.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974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Accountholder Duties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696200" cy="4602163"/>
          </a:xfrm>
        </p:spPr>
        <p:txBody>
          <a:bodyPr/>
          <a:lstStyle/>
          <a:p>
            <a:r>
              <a:rPr lang="en-US" sz="2800" dirty="0"/>
              <a:t>Accountholders will </a:t>
            </a:r>
            <a:r>
              <a:rPr lang="en-US" sz="2800" dirty="0" smtClean="0"/>
              <a:t>complete and verify all of the financial details </a:t>
            </a:r>
            <a:r>
              <a:rPr lang="en-US" sz="2800" dirty="0"/>
              <a:t>of a </a:t>
            </a:r>
            <a:r>
              <a:rPr lang="en-US" sz="2800" dirty="0" smtClean="0"/>
              <a:t>charge before </a:t>
            </a:r>
            <a:r>
              <a:rPr lang="en-US" sz="2800" dirty="0"/>
              <a:t>they submit it to the approver. </a:t>
            </a:r>
            <a:endParaRPr lang="en-US" sz="2800" dirty="0" smtClean="0"/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These details are called </a:t>
            </a:r>
            <a:r>
              <a:rPr lang="en-US" sz="2800" b="1" i="1" dirty="0" smtClean="0"/>
              <a:t>General Ledger </a:t>
            </a:r>
            <a:r>
              <a:rPr lang="en-US" sz="2800" dirty="0" smtClean="0"/>
              <a:t>(GL) </a:t>
            </a:r>
            <a:r>
              <a:rPr lang="en-US" sz="2800" b="1" i="1" dirty="0" smtClean="0"/>
              <a:t>Values</a:t>
            </a:r>
            <a:r>
              <a:rPr lang="en-US" sz="2800" dirty="0" smtClean="0"/>
              <a:t> in PCard Works. The accountholder will </a:t>
            </a:r>
            <a:r>
              <a:rPr lang="en-US" sz="2800" b="1" i="1" dirty="0" smtClean="0"/>
              <a:t>allocate </a:t>
            </a:r>
            <a:r>
              <a:rPr lang="en-US" sz="2800" dirty="0" smtClean="0"/>
              <a:t>GL values to the charge.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GL values include the accounting data necessary to process the payment successfully through FLAIR.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6773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Accountholder Duties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Don’t freak out! We don’t expect you to be FLAIR experts! Most fields will be pre-populated or have a drop-down menu. 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u="sng" dirty="0" smtClean="0"/>
              <a:t>ALL</a:t>
            </a:r>
            <a:r>
              <a:rPr lang="en-US" sz="2800" dirty="0" smtClean="0"/>
              <a:t> GL values must </a:t>
            </a:r>
            <a:r>
              <a:rPr lang="en-US" sz="2800" dirty="0"/>
              <a:t>be populated before the accountholder </a:t>
            </a:r>
            <a:r>
              <a:rPr lang="en-US" sz="2800" b="1" i="1" dirty="0"/>
              <a:t>signs off on the charge </a:t>
            </a:r>
            <a:r>
              <a:rPr lang="en-US" sz="2800" dirty="0"/>
              <a:t>(sends it for approval</a:t>
            </a:r>
            <a:r>
              <a:rPr lang="en-US" sz="2800" dirty="0" smtClean="0"/>
              <a:t>) to the approver.</a:t>
            </a: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9916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3505201"/>
            <a:ext cx="7580314" cy="533400"/>
          </a:xfrm>
        </p:spPr>
        <p:txBody>
          <a:bodyPr/>
          <a:lstStyle/>
          <a:p>
            <a:pPr algn="ctr"/>
            <a:r>
              <a:rPr lang="en-US" sz="2400" dirty="0"/>
              <a:t>Approvers </a:t>
            </a:r>
            <a:r>
              <a:rPr lang="en-US" sz="2400" dirty="0" smtClean="0"/>
              <a:t>want </a:t>
            </a:r>
            <a:r>
              <a:rPr lang="en-US" sz="2400" dirty="0"/>
              <a:t>to know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9" y="2819401"/>
            <a:ext cx="7580313" cy="761999"/>
          </a:xfrm>
        </p:spPr>
        <p:txBody>
          <a:bodyPr/>
          <a:lstStyle/>
          <a:p>
            <a:pPr algn="ctr"/>
            <a:r>
              <a:rPr lang="en-US" sz="3600" dirty="0"/>
              <a:t>How will it make my job easier?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9D4AA-0578-4BBE-A0FF-ABEEAFF1DDB1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459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696200" cy="4525963"/>
          </a:xfrm>
        </p:spPr>
        <p:txBody>
          <a:bodyPr/>
          <a:lstStyle/>
          <a:p>
            <a:r>
              <a:rPr lang="en-US" sz="2800" dirty="0" smtClean="0"/>
              <a:t>An </a:t>
            </a:r>
            <a:r>
              <a:rPr lang="en-US" sz="2800" b="1" dirty="0" smtClean="0"/>
              <a:t>approver </a:t>
            </a:r>
            <a:r>
              <a:rPr lang="en-US" sz="2800" dirty="0" smtClean="0"/>
              <a:t>is the </a:t>
            </a:r>
            <a:r>
              <a:rPr lang="en-US" sz="2800" dirty="0"/>
              <a:t>second </a:t>
            </a:r>
            <a:r>
              <a:rPr lang="en-US" sz="2800" dirty="0" smtClean="0"/>
              <a:t>level of user to review charges.  They must </a:t>
            </a:r>
            <a:r>
              <a:rPr lang="en-US" sz="2800" dirty="0"/>
              <a:t>be someone who </a:t>
            </a:r>
            <a:r>
              <a:rPr lang="en-US" sz="2800" dirty="0" smtClean="0"/>
              <a:t>is</a:t>
            </a:r>
            <a:r>
              <a:rPr lang="en-US" dirty="0" smtClean="0"/>
              <a:t>:</a:t>
            </a:r>
          </a:p>
          <a:p>
            <a:pPr lvl="2"/>
            <a:r>
              <a:rPr lang="en-US" sz="2700" dirty="0" smtClean="0"/>
              <a:t>the accountholder’s supervisor,</a:t>
            </a:r>
          </a:p>
          <a:p>
            <a:pPr lvl="2"/>
            <a:r>
              <a:rPr lang="en-US" sz="2700" dirty="0" smtClean="0"/>
              <a:t>in </a:t>
            </a:r>
            <a:r>
              <a:rPr lang="en-US" sz="2700" dirty="0"/>
              <a:t>the accountholder’s direct line of supervision, </a:t>
            </a:r>
            <a:r>
              <a:rPr lang="en-US" sz="2700" dirty="0" smtClean="0"/>
              <a:t>or</a:t>
            </a:r>
          </a:p>
          <a:p>
            <a:pPr lvl="2"/>
            <a:r>
              <a:rPr lang="en-US" sz="2700" dirty="0" smtClean="0"/>
              <a:t>a </a:t>
            </a:r>
            <a:r>
              <a:rPr lang="en-US" sz="2700" dirty="0"/>
              <a:t>manager with direct knowledge of </a:t>
            </a:r>
            <a:r>
              <a:rPr lang="en-US" sz="2700" dirty="0" smtClean="0"/>
              <a:t>charges </a:t>
            </a:r>
            <a:r>
              <a:rPr lang="en-US" sz="2700" dirty="0"/>
              <a:t>and purchases </a:t>
            </a:r>
            <a:r>
              <a:rPr lang="en-US" sz="2700" i="1" dirty="0"/>
              <a:t>and</a:t>
            </a:r>
            <a:r>
              <a:rPr lang="en-US" sz="2700" dirty="0"/>
              <a:t> who can approve in PCard </a:t>
            </a:r>
            <a:r>
              <a:rPr lang="en-US" sz="2700" dirty="0" smtClean="0"/>
              <a:t>Works</a:t>
            </a:r>
            <a:endParaRPr lang="en-US" sz="2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638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Approvers – General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Accountholders </a:t>
            </a:r>
            <a:r>
              <a:rPr lang="en-US" sz="2800" dirty="0"/>
              <a:t>will be placed in </a:t>
            </a:r>
            <a:r>
              <a:rPr lang="en-US" sz="2800" b="1" i="1" dirty="0"/>
              <a:t>user groups</a:t>
            </a:r>
            <a:r>
              <a:rPr lang="en-US" sz="2800" dirty="0"/>
              <a:t>. Each user group should have primary and a backup approver. </a:t>
            </a:r>
            <a:endParaRPr lang="en-US" sz="12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200" dirty="0"/>
          </a:p>
          <a:p>
            <a:r>
              <a:rPr lang="en-US" sz="2800" dirty="0" smtClean="0"/>
              <a:t>There must be at least one accountholder and one approver in each user group. 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Approvers cannot be accountholders and approvers in the same user group.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Approvers do not need to be accountholders.</a:t>
            </a:r>
            <a:endParaRPr lang="en-US" sz="2800" dirty="0"/>
          </a:p>
          <a:p>
            <a:pPr marL="114300" indent="0">
              <a:buNone/>
            </a:pPr>
            <a:r>
              <a:rPr lang="en-US" sz="2600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75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Approvers Account Dashboard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17638"/>
            <a:ext cx="7696200" cy="470852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en-US" sz="1200" dirty="0"/>
          </a:p>
          <a:p>
            <a:r>
              <a:rPr lang="en-US" sz="2800" dirty="0" smtClean="0"/>
              <a:t>Approvers </a:t>
            </a:r>
            <a:r>
              <a:rPr lang="en-US" sz="2800" dirty="0"/>
              <a:t>can </a:t>
            </a:r>
            <a:r>
              <a:rPr lang="en-US" sz="2800" dirty="0" smtClean="0"/>
              <a:t>see </a:t>
            </a:r>
            <a:r>
              <a:rPr lang="en-US" sz="2800" b="1" dirty="0" smtClean="0"/>
              <a:t>real-time</a:t>
            </a:r>
            <a:r>
              <a:rPr lang="en-US" sz="2800" dirty="0" smtClean="0"/>
              <a:t> accountholder activity:</a:t>
            </a:r>
            <a:endParaRPr lang="en-US" sz="2800" dirty="0"/>
          </a:p>
          <a:p>
            <a:pPr lvl="1"/>
            <a:r>
              <a:rPr lang="en-US" dirty="0" smtClean="0"/>
              <a:t>who </a:t>
            </a:r>
            <a:r>
              <a:rPr lang="en-US" dirty="0"/>
              <a:t>has charges that need supporting documentation</a:t>
            </a:r>
          </a:p>
          <a:p>
            <a:pPr lvl="1"/>
            <a:r>
              <a:rPr lang="en-US" dirty="0" smtClean="0"/>
              <a:t>who </a:t>
            </a:r>
            <a:r>
              <a:rPr lang="en-US" dirty="0"/>
              <a:t>has not signed off on their </a:t>
            </a:r>
            <a:r>
              <a:rPr lang="en-US" dirty="0" smtClean="0"/>
              <a:t>charges</a:t>
            </a:r>
            <a:endParaRPr lang="en-US" dirty="0"/>
          </a:p>
          <a:p>
            <a:pPr lvl="1"/>
            <a:r>
              <a:rPr lang="en-US" dirty="0" smtClean="0"/>
              <a:t>how </a:t>
            </a:r>
            <a:r>
              <a:rPr lang="en-US" dirty="0"/>
              <a:t>long charges have been pending</a:t>
            </a:r>
          </a:p>
          <a:p>
            <a:pPr lvl="1"/>
            <a:r>
              <a:rPr lang="en-US" dirty="0"/>
              <a:t>what information is </a:t>
            </a:r>
            <a:r>
              <a:rPr lang="en-US" dirty="0" smtClean="0"/>
              <a:t>missing </a:t>
            </a:r>
            <a:r>
              <a:rPr lang="en-US" dirty="0"/>
              <a:t>from a </a:t>
            </a:r>
            <a:r>
              <a:rPr lang="en-US" dirty="0" smtClean="0"/>
              <a:t>charge (</a:t>
            </a:r>
            <a:r>
              <a:rPr lang="en-US" dirty="0"/>
              <a:t>e.g., Vendor ID</a:t>
            </a:r>
            <a:r>
              <a:rPr lang="en-US" dirty="0" smtClean="0"/>
              <a:t>)</a:t>
            </a:r>
            <a:endParaRPr lang="en-US" dirty="0"/>
          </a:p>
          <a:p>
            <a:pPr marL="114300" indent="0">
              <a:buNone/>
            </a:pPr>
            <a:endParaRPr lang="en-US" sz="1200" dirty="0" smtClean="0"/>
          </a:p>
          <a:p>
            <a:pPr marL="114300" indent="0">
              <a:buNone/>
            </a:pPr>
            <a:endParaRPr lang="en-US" sz="2800" dirty="0"/>
          </a:p>
          <a:p>
            <a:pPr marL="114300" indent="0">
              <a:buNone/>
            </a:pPr>
            <a:r>
              <a:rPr lang="en-US" sz="2600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529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Approvers - Duties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696200" cy="4602163"/>
          </a:xfrm>
        </p:spPr>
        <p:txBody>
          <a:bodyPr/>
          <a:lstStyle/>
          <a:p>
            <a:r>
              <a:rPr lang="en-US" sz="2800" dirty="0" smtClean="0"/>
              <a:t>Approvers </a:t>
            </a:r>
            <a:r>
              <a:rPr lang="en-US" sz="2800" dirty="0"/>
              <a:t>will review all of the </a:t>
            </a:r>
            <a:r>
              <a:rPr lang="en-US" sz="2800" dirty="0" smtClean="0"/>
              <a:t>documentation and ensure </a:t>
            </a:r>
            <a:r>
              <a:rPr lang="en-US" sz="2800" dirty="0"/>
              <a:t>that the </a:t>
            </a:r>
            <a:r>
              <a:rPr lang="en-US" sz="2800" dirty="0" smtClean="0"/>
              <a:t>GL value information is </a:t>
            </a:r>
            <a:r>
              <a:rPr lang="en-US" sz="2800" dirty="0"/>
              <a:t>correct before </a:t>
            </a:r>
            <a:r>
              <a:rPr lang="en-US" sz="2800" dirty="0" smtClean="0"/>
              <a:t>signing off the charge to the accountant.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Approvers </a:t>
            </a:r>
            <a:r>
              <a:rPr lang="en-US" sz="2800" dirty="0"/>
              <a:t>have the ability to either </a:t>
            </a:r>
            <a:r>
              <a:rPr lang="en-US" sz="2800" b="1" i="1" dirty="0"/>
              <a:t>flag a </a:t>
            </a:r>
            <a:r>
              <a:rPr lang="en-US" sz="2800" b="1" i="1" dirty="0" smtClean="0"/>
              <a:t>charge </a:t>
            </a:r>
            <a:r>
              <a:rPr lang="en-US" sz="2800" dirty="0"/>
              <a:t>(return it to the accountholder) or to edit </a:t>
            </a:r>
            <a:r>
              <a:rPr lang="en-US" sz="2800" dirty="0" smtClean="0"/>
              <a:t>the incorrect GL values themselves.</a:t>
            </a:r>
          </a:p>
          <a:p>
            <a:pPr marL="0" indent="0"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833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62" y="3200400"/>
            <a:ext cx="7772400" cy="1295401"/>
          </a:xfrm>
        </p:spPr>
        <p:txBody>
          <a:bodyPr/>
          <a:lstStyle/>
          <a:p>
            <a:pPr algn="ctr"/>
            <a:r>
              <a:rPr lang="en-US" sz="2400" dirty="0"/>
              <a:t>Why is this important to me?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599" y="2133600"/>
            <a:ext cx="7504113" cy="1143000"/>
          </a:xfrm>
        </p:spPr>
        <p:txBody>
          <a:bodyPr/>
          <a:lstStyle/>
          <a:p>
            <a:pPr algn="ctr"/>
            <a:r>
              <a:rPr lang="en-US" sz="3600" dirty="0" smtClean="0"/>
              <a:t>What </a:t>
            </a:r>
            <a:r>
              <a:rPr lang="en-US" sz="3600" dirty="0"/>
              <a:t>is PCard Works?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9D4AA-0578-4BBE-A0FF-ABEEAFF1DDB1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0985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429000"/>
            <a:ext cx="7162800" cy="1219201"/>
          </a:xfrm>
        </p:spPr>
        <p:txBody>
          <a:bodyPr/>
          <a:lstStyle/>
          <a:p>
            <a:pPr algn="ctr"/>
            <a:r>
              <a:rPr lang="en-US" sz="2400" dirty="0"/>
              <a:t>A quick look for accountants and </a:t>
            </a:r>
            <a:r>
              <a:rPr lang="en-US" sz="2400" dirty="0" smtClean="0"/>
              <a:t>ScopeD administrators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9" y="2819401"/>
            <a:ext cx="7580313" cy="609599"/>
          </a:xfrm>
        </p:spPr>
        <p:txBody>
          <a:bodyPr/>
          <a:lstStyle/>
          <a:p>
            <a:pPr algn="ctr"/>
            <a:r>
              <a:rPr lang="en-US" sz="3200" dirty="0"/>
              <a:t>How will my role change in the new system?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9D4AA-0578-4BBE-A0FF-ABEEAFF1DDB1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026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Accountants - Overview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17638"/>
            <a:ext cx="7696200" cy="4708525"/>
          </a:xfrm>
        </p:spPr>
        <p:txBody>
          <a:bodyPr/>
          <a:lstStyle/>
          <a:p>
            <a:endParaRPr lang="en-US" sz="1600" dirty="0" smtClean="0"/>
          </a:p>
          <a:p>
            <a:r>
              <a:rPr lang="en-US" sz="2800" dirty="0" smtClean="0"/>
              <a:t>PCard </a:t>
            </a:r>
            <a:r>
              <a:rPr lang="en-US" sz="2800" dirty="0"/>
              <a:t>Works </a:t>
            </a:r>
            <a:r>
              <a:rPr lang="en-US" sz="2800" dirty="0" smtClean="0"/>
              <a:t>designates the accountant </a:t>
            </a:r>
            <a:r>
              <a:rPr lang="en-US" sz="2800" dirty="0"/>
              <a:t>role as </a:t>
            </a:r>
            <a:r>
              <a:rPr lang="en-US" sz="2800" dirty="0" smtClean="0"/>
              <a:t>the third and final level of user to review charges before they are sent </a:t>
            </a:r>
            <a:r>
              <a:rPr lang="en-US" sz="2800" dirty="0"/>
              <a:t>to FLAIR for batch processing. </a:t>
            </a:r>
          </a:p>
          <a:p>
            <a:endParaRPr lang="en-US" sz="16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process for the </a:t>
            </a:r>
            <a:r>
              <a:rPr lang="en-US" sz="2800" dirty="0" smtClean="0"/>
              <a:t>accountant </a:t>
            </a:r>
            <a:r>
              <a:rPr lang="en-US" sz="2800" dirty="0"/>
              <a:t>is similar to the </a:t>
            </a:r>
            <a:r>
              <a:rPr lang="en-US" sz="2800" dirty="0" smtClean="0"/>
              <a:t>approver – attest that the accountholder documentation and GL values on the charge is correct.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044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Accountants - Duties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17638"/>
            <a:ext cx="7696200" cy="4708525"/>
          </a:xfrm>
        </p:spPr>
        <p:txBody>
          <a:bodyPr/>
          <a:lstStyle/>
          <a:p>
            <a:endParaRPr lang="en-US" sz="1600" dirty="0" smtClean="0"/>
          </a:p>
          <a:p>
            <a:r>
              <a:rPr lang="en-US" sz="2800" dirty="0" smtClean="0"/>
              <a:t>The accountant completes his or her review of the charge, and then </a:t>
            </a:r>
            <a:r>
              <a:rPr lang="en-US" sz="2800" b="1" i="1" dirty="0" smtClean="0"/>
              <a:t>closes the charge</a:t>
            </a:r>
            <a:r>
              <a:rPr lang="en-US" sz="2800" dirty="0" smtClean="0"/>
              <a:t>, allowing it to </a:t>
            </a:r>
            <a:r>
              <a:rPr lang="en-US" sz="2800" dirty="0"/>
              <a:t>be submitted to FLAIR for </a:t>
            </a:r>
            <a:r>
              <a:rPr lang="en-US" sz="2800" dirty="0" smtClean="0"/>
              <a:t>payment in the Ready to Batch queue.</a:t>
            </a:r>
            <a:endParaRPr lang="en-US" sz="2800" dirty="0"/>
          </a:p>
          <a:p>
            <a:endParaRPr lang="en-US" sz="1800" dirty="0" smtClean="0"/>
          </a:p>
          <a:p>
            <a:r>
              <a:rPr lang="en-US" sz="2800" dirty="0" smtClean="0"/>
              <a:t>Accountants </a:t>
            </a:r>
            <a:r>
              <a:rPr lang="en-US" sz="2800" dirty="0"/>
              <a:t>also manage any </a:t>
            </a:r>
            <a:r>
              <a:rPr lang="en-US" sz="2800" b="1" i="1" dirty="0" smtClean="0"/>
              <a:t>flagged charges </a:t>
            </a:r>
            <a:r>
              <a:rPr lang="en-US" sz="2800" dirty="0"/>
              <a:t>returned by FLAIR. </a:t>
            </a:r>
            <a:r>
              <a:rPr lang="en-US" sz="2800" dirty="0" smtClean="0"/>
              <a:t>These charges </a:t>
            </a:r>
            <a:r>
              <a:rPr lang="en-US" sz="2800" dirty="0"/>
              <a:t>will remain in queue until the error is corrected and </a:t>
            </a:r>
            <a:r>
              <a:rPr lang="en-US" sz="2800" dirty="0" smtClean="0"/>
              <a:t>resubmitted for payment.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7397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Scoped </a:t>
            </a:r>
            <a:r>
              <a:rPr lang="en-US" dirty="0"/>
              <a:t>Administrators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Scoped Administrators are Merry and Aleah</a:t>
            </a:r>
          </a:p>
          <a:p>
            <a:pPr lvl="0"/>
            <a:r>
              <a:rPr lang="en-US" sz="2800" dirty="0" smtClean="0"/>
              <a:t>Scoped Administrators can </a:t>
            </a:r>
            <a:r>
              <a:rPr lang="en-US" sz="2800" b="1" dirty="0" smtClean="0"/>
              <a:t>see</a:t>
            </a:r>
            <a:r>
              <a:rPr lang="en-US" sz="2800" dirty="0" smtClean="0"/>
              <a:t> all transactions, run reports, and add/maintain users. </a:t>
            </a:r>
            <a:r>
              <a:rPr lang="en-US" sz="2800" b="1" i="1" dirty="0" smtClean="0"/>
              <a:t>We cannot touch any transactions!</a:t>
            </a:r>
          </a:p>
          <a:p>
            <a:pPr marL="0" lvl="0" indent="0">
              <a:buNone/>
            </a:pPr>
            <a:endParaRPr lang="en-US" sz="200" dirty="0"/>
          </a:p>
          <a:p>
            <a:pPr lvl="0"/>
            <a:r>
              <a:rPr lang="en-US" sz="2800" dirty="0" smtClean="0"/>
              <a:t>We can make </a:t>
            </a:r>
            <a:r>
              <a:rPr lang="en-US" sz="2800" dirty="0"/>
              <a:t>immediate limit </a:t>
            </a:r>
            <a:r>
              <a:rPr lang="en-US" sz="2800" dirty="0" smtClean="0"/>
              <a:t>increases with the new system.</a:t>
            </a:r>
            <a:r>
              <a:rPr lang="en-US" sz="2800" dirty="0"/>
              <a:t>  With the current </a:t>
            </a:r>
            <a:r>
              <a:rPr lang="en-US" sz="2800" dirty="0" smtClean="0"/>
              <a:t>system, </a:t>
            </a:r>
            <a:r>
              <a:rPr lang="en-US" sz="2800" dirty="0"/>
              <a:t>a limit increase </a:t>
            </a:r>
            <a:r>
              <a:rPr lang="en-US" sz="2800" dirty="0" smtClean="0"/>
              <a:t>is an overnight FLAIR process, which delays an accountholder’s </a:t>
            </a:r>
            <a:r>
              <a:rPr lang="en-US" sz="2800" dirty="0"/>
              <a:t>ability to make </a:t>
            </a:r>
            <a:r>
              <a:rPr lang="en-US" sz="2800" dirty="0" smtClean="0"/>
              <a:t>purchases.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860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599" y="3819526"/>
            <a:ext cx="7504114" cy="600074"/>
          </a:xfrm>
        </p:spPr>
        <p:txBody>
          <a:bodyPr/>
          <a:lstStyle/>
          <a:p>
            <a:pPr algn="ctr"/>
            <a:r>
              <a:rPr lang="en-US" sz="2400" dirty="0" smtClean="0"/>
              <a:t>Well, it’s not that simple in Pcard works…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599" y="2819401"/>
            <a:ext cx="7696201" cy="1000124"/>
          </a:xfrm>
        </p:spPr>
        <p:txBody>
          <a:bodyPr/>
          <a:lstStyle/>
          <a:p>
            <a:pPr algn="ctr"/>
            <a:r>
              <a:rPr lang="en-US" sz="3200" dirty="0" smtClean="0"/>
              <a:t>What about delegating someone to sign-off on charges for my agency head?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9D4AA-0578-4BBE-A0FF-ABEEAFF1DDB1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276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Accountholders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b="1" i="1" dirty="0" smtClean="0"/>
              <a:t>Secondary Accountholders </a:t>
            </a:r>
            <a:r>
              <a:rPr lang="en-US" sz="2800" dirty="0" smtClean="0"/>
              <a:t>are users who act on behalf of an accountholder to review, edit, and sign-off on charges.  </a:t>
            </a:r>
          </a:p>
          <a:p>
            <a:pPr lvl="0"/>
            <a:r>
              <a:rPr lang="en-US" sz="2800" dirty="0" smtClean="0"/>
              <a:t>Permission </a:t>
            </a:r>
            <a:r>
              <a:rPr lang="en-US" sz="2800" dirty="0"/>
              <a:t>for </a:t>
            </a:r>
            <a:r>
              <a:rPr lang="en-US" sz="2800" dirty="0" smtClean="0"/>
              <a:t>secondary accountholders </a:t>
            </a:r>
            <a:r>
              <a:rPr lang="en-US" sz="2800" dirty="0"/>
              <a:t>can only be granted by the </a:t>
            </a:r>
            <a:r>
              <a:rPr lang="en-US" sz="2800" dirty="0" smtClean="0"/>
              <a:t>DFS Statewide Administrator.  The requests will be considered on </a:t>
            </a:r>
            <a:r>
              <a:rPr lang="en-US" sz="2800" dirty="0"/>
              <a:t>a case-by-case </a:t>
            </a:r>
            <a:r>
              <a:rPr lang="en-US" sz="2800" dirty="0" smtClean="0"/>
              <a:t>basis.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3859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Accountholders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DFS provided a form to request a secondary accountholder.  Each </a:t>
            </a:r>
            <a:r>
              <a:rPr lang="en-US" sz="2800" dirty="0"/>
              <a:t>request </a:t>
            </a:r>
            <a:r>
              <a:rPr lang="en-US" sz="2800" dirty="0" smtClean="0"/>
              <a:t>requires justification</a:t>
            </a:r>
            <a:r>
              <a:rPr lang="en-US" sz="2800" dirty="0" smtClean="0"/>
              <a:t>.</a:t>
            </a:r>
          </a:p>
          <a:p>
            <a:pPr marL="0" lvl="0" indent="0">
              <a:buNone/>
            </a:pPr>
            <a:endParaRPr lang="en-US" sz="1200" dirty="0" smtClean="0"/>
          </a:p>
          <a:p>
            <a:pPr lvl="0"/>
            <a:r>
              <a:rPr lang="en-US" sz="2800" dirty="0" smtClean="0"/>
              <a:t>Please </a:t>
            </a:r>
            <a:r>
              <a:rPr lang="en-US" sz="2800" dirty="0"/>
              <a:t>include a strong </a:t>
            </a:r>
            <a:r>
              <a:rPr lang="en-US" sz="2800" dirty="0" smtClean="0"/>
              <a:t>justification to sell the need for the delegation</a:t>
            </a:r>
            <a:r>
              <a:rPr lang="en-US" sz="2800" dirty="0" smtClean="0"/>
              <a:t>.</a:t>
            </a:r>
          </a:p>
          <a:p>
            <a:pPr marL="0" lvl="0" indent="0">
              <a:buNone/>
            </a:pPr>
            <a:endParaRPr lang="en-US" sz="1200" dirty="0" smtClean="0"/>
          </a:p>
          <a:p>
            <a:pPr lvl="0"/>
            <a:r>
              <a:rPr lang="en-US" sz="2800" dirty="0" smtClean="0"/>
              <a:t>The form is located on My JAC</a:t>
            </a:r>
            <a:endParaRPr lang="en-US" sz="2800" dirty="0" smtClean="0"/>
          </a:p>
          <a:p>
            <a:pPr marL="0" lvl="0" indent="0"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62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599" y="3429001"/>
            <a:ext cx="7504113" cy="533400"/>
          </a:xfrm>
        </p:spPr>
        <p:txBody>
          <a:bodyPr/>
          <a:lstStyle/>
          <a:p>
            <a:pPr algn="ctr"/>
            <a:r>
              <a:rPr lang="en-US" sz="2400" dirty="0" smtClean="0"/>
              <a:t>We are glad you asked!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2999" y="2743201"/>
            <a:ext cx="7351713" cy="685799"/>
          </a:xfrm>
        </p:spPr>
        <p:txBody>
          <a:bodyPr/>
          <a:lstStyle/>
          <a:p>
            <a:pPr algn="ctr"/>
            <a:r>
              <a:rPr lang="en-US" sz="3600" dirty="0" smtClean="0"/>
              <a:t>Are there any other types of users?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9D4AA-0578-4BBE-A0FF-ABEEAFF1DDB1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50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Auditors -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i="1" dirty="0" smtClean="0"/>
              <a:t>Auditors</a:t>
            </a:r>
            <a:r>
              <a:rPr lang="en-US" sz="2800" dirty="0" smtClean="0"/>
              <a:t> </a:t>
            </a:r>
            <a:r>
              <a:rPr lang="en-US" sz="2800" dirty="0"/>
              <a:t>are system users who have access to review charges and reports but they do not have the ability to modify or process charges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This role may be useful to agencies with large groups of accountholders who want to monitor activity for reporting functions, but not necessarily for approval purposes.</a:t>
            </a:r>
          </a:p>
          <a:p>
            <a:r>
              <a:rPr lang="en-US" sz="2800" dirty="0"/>
              <a:t>Approvers </a:t>
            </a:r>
            <a:r>
              <a:rPr lang="en-US" sz="2800" dirty="0" smtClean="0"/>
              <a:t>can run reports only if they </a:t>
            </a:r>
            <a:r>
              <a:rPr lang="en-US" sz="2800" dirty="0"/>
              <a:t>are </a:t>
            </a:r>
            <a:r>
              <a:rPr lang="en-US" sz="2800" dirty="0" smtClean="0"/>
              <a:t>given the auditor role </a:t>
            </a:r>
            <a:r>
              <a:rPr lang="en-US" sz="2800" dirty="0"/>
              <a:t>in PCard Works.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243869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599" y="3886201"/>
            <a:ext cx="6858001" cy="609600"/>
          </a:xfrm>
        </p:spPr>
        <p:txBody>
          <a:bodyPr/>
          <a:lstStyle/>
          <a:p>
            <a:pPr algn="ctr"/>
            <a:r>
              <a:rPr lang="en-US" sz="2400" dirty="0" smtClean="0"/>
              <a:t>Please, please tell us now!</a:t>
            </a:r>
            <a:endParaRPr lang="en-US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9" y="2743201"/>
            <a:ext cx="7199313" cy="1142999"/>
          </a:xfrm>
        </p:spPr>
        <p:txBody>
          <a:bodyPr/>
          <a:lstStyle/>
          <a:p>
            <a:pPr algn="ctr"/>
            <a:r>
              <a:rPr lang="en-US" sz="3600" dirty="0" smtClean="0"/>
              <a:t>Any other significant changes we need to know?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9D4AA-0578-4BBE-A0FF-ABEEAFF1DDB1}" type="slidenum">
              <a:rPr lang="en-US" altLang="en-US" smtClean="0"/>
              <a:pPr>
                <a:defRPr/>
              </a:pPr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978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PCard </a:t>
            </a:r>
            <a:r>
              <a:rPr lang="en-US" dirty="0" smtClean="0"/>
              <a:t>Works -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/>
              <a:t>is a </a:t>
            </a:r>
            <a:r>
              <a:rPr lang="en-US" sz="2800" dirty="0" smtClean="0"/>
              <a:t>web-based </a:t>
            </a:r>
            <a:r>
              <a:rPr lang="en-US" sz="2800" dirty="0"/>
              <a:t>application </a:t>
            </a:r>
            <a:r>
              <a:rPr lang="en-US" sz="2800" dirty="0" smtClean="0"/>
              <a:t>from Bank </a:t>
            </a:r>
            <a:r>
              <a:rPr lang="en-US" sz="2800" dirty="0"/>
              <a:t>of </a:t>
            </a:r>
            <a:r>
              <a:rPr lang="en-US" sz="2800" dirty="0" smtClean="0"/>
              <a:t>America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replaces current FLAIR PCard processing procedures</a:t>
            </a:r>
          </a:p>
          <a:p>
            <a:pPr marL="0" indent="0">
              <a:spcBef>
                <a:spcPts val="0"/>
              </a:spcBef>
              <a:buNone/>
            </a:pPr>
            <a:endParaRPr lang="en-US" sz="1200" i="1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goes live </a:t>
            </a:r>
            <a:r>
              <a:rPr lang="en-US" sz="2800" dirty="0"/>
              <a:t>for our agency </a:t>
            </a:r>
            <a:r>
              <a:rPr lang="en-US" sz="2800" dirty="0" smtClean="0"/>
              <a:t>September 6</a:t>
            </a:r>
            <a:r>
              <a:rPr lang="en-US" sz="2800" baseline="30000" dirty="0" smtClean="0"/>
              <a:t>th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aseline="30000" dirty="0" smtClean="0"/>
          </a:p>
          <a:p>
            <a:pPr>
              <a:spcBef>
                <a:spcPts val="0"/>
              </a:spcBef>
            </a:pPr>
            <a:r>
              <a:rPr lang="en-US" sz="2800" dirty="0" smtClean="0"/>
              <a:t>provides </a:t>
            </a:r>
            <a:r>
              <a:rPr lang="en-US" sz="2800" dirty="0"/>
              <a:t>24/7 access to accountholders and approvers from any device with an internet </a:t>
            </a:r>
            <a:r>
              <a:rPr lang="en-US" sz="2800" dirty="0" smtClean="0"/>
              <a:t>connection including a smart phone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94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CH-CH-CH-CH-CHANGES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We will </a:t>
            </a:r>
            <a:r>
              <a:rPr lang="en-US" sz="2800" dirty="0" smtClean="0"/>
              <a:t>work </a:t>
            </a:r>
            <a:r>
              <a:rPr lang="en-US" sz="2800" dirty="0"/>
              <a:t>with DFS over the next couple of months to get our </a:t>
            </a:r>
            <a:r>
              <a:rPr lang="en-US" sz="2800" dirty="0" smtClean="0"/>
              <a:t>user data ready </a:t>
            </a:r>
            <a:r>
              <a:rPr lang="en-US" sz="2800" dirty="0"/>
              <a:t>to upload into the new system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There are a few tasks for your offices </a:t>
            </a:r>
            <a:r>
              <a:rPr lang="en-US" sz="2800" dirty="0"/>
              <a:t>to complete that </a:t>
            </a:r>
            <a:r>
              <a:rPr lang="en-US" sz="2800" dirty="0" smtClean="0"/>
              <a:t>are needed to meet the DFS deadlines. </a:t>
            </a:r>
          </a:p>
          <a:p>
            <a:r>
              <a:rPr lang="en-US" sz="2800" dirty="0" smtClean="0"/>
              <a:t>We understand the year-end stresses at this time of the year.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177953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1- User Groups </a:t>
            </a:r>
            <a:br>
              <a:rPr lang="en-US" dirty="0" smtClean="0"/>
            </a:br>
            <a:r>
              <a:rPr lang="en-US" dirty="0"/>
              <a:t>	</a:t>
            </a:r>
            <a:r>
              <a:rPr lang="en-US" dirty="0" smtClean="0"/>
              <a:t>			   </a:t>
            </a:r>
            <a:r>
              <a:rPr lang="en-US" dirty="0" smtClean="0">
                <a:solidFill>
                  <a:srgbClr val="0070C0"/>
                </a:solidFill>
              </a:rPr>
              <a:t>due 7/03/2019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17638"/>
            <a:ext cx="7696200" cy="4708525"/>
          </a:xfrm>
        </p:spPr>
        <p:txBody>
          <a:bodyPr/>
          <a:lstStyle/>
          <a:p>
            <a:r>
              <a:rPr lang="en-US" sz="2800" dirty="0" smtClean="0"/>
              <a:t>Review </a:t>
            </a:r>
            <a:r>
              <a:rPr lang="en-US" sz="2800" b="1" i="1" dirty="0" smtClean="0"/>
              <a:t>user </a:t>
            </a:r>
            <a:r>
              <a:rPr lang="en-US" sz="2800" b="1" i="1" dirty="0"/>
              <a:t>groups</a:t>
            </a:r>
            <a:r>
              <a:rPr lang="en-US" sz="2800" dirty="0"/>
              <a:t>. </a:t>
            </a:r>
            <a:r>
              <a:rPr lang="en-US" sz="2600" dirty="0" smtClean="0"/>
              <a:t>Do the FLAIR user </a:t>
            </a:r>
            <a:r>
              <a:rPr lang="en-US" sz="2600" dirty="0"/>
              <a:t>groups </a:t>
            </a:r>
            <a:r>
              <a:rPr lang="en-US" sz="2600" dirty="0" smtClean="0"/>
              <a:t>(e.g., PD1, GAL STO, DPSA13</a:t>
            </a:r>
            <a:r>
              <a:rPr lang="en-US" sz="2600" dirty="0"/>
              <a:t>) continue to </a:t>
            </a:r>
            <a:r>
              <a:rPr lang="en-US" sz="2600" dirty="0" smtClean="0"/>
              <a:t>work with the new requirements?</a:t>
            </a:r>
          </a:p>
          <a:p>
            <a:r>
              <a:rPr lang="en-US" sz="2800" dirty="0" smtClean="0"/>
              <a:t>Consider how your agency functions and if you need to re-define your groups to meet the approver requirements. </a:t>
            </a:r>
          </a:p>
          <a:p>
            <a:r>
              <a:rPr lang="en-US" sz="2800" dirty="0" smtClean="0"/>
              <a:t>Having more groups is fine.</a:t>
            </a:r>
          </a:p>
          <a:p>
            <a:r>
              <a:rPr lang="en-US" sz="2800" dirty="0" smtClean="0"/>
              <a:t>Your approvers do not need to be accountholders.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61932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</a:t>
            </a:r>
            <a:r>
              <a:rPr lang="en-US" dirty="0"/>
              <a:t>1- User Groups </a:t>
            </a:r>
            <a:br>
              <a:rPr lang="en-US" dirty="0"/>
            </a:br>
            <a:r>
              <a:rPr lang="en-US" dirty="0"/>
              <a:t>				   </a:t>
            </a:r>
            <a:r>
              <a:rPr lang="en-US" dirty="0">
                <a:solidFill>
                  <a:srgbClr val="0070C0"/>
                </a:solidFill>
              </a:rPr>
              <a:t>due </a:t>
            </a:r>
            <a:r>
              <a:rPr lang="en-US" dirty="0" smtClean="0">
                <a:solidFill>
                  <a:srgbClr val="0070C0"/>
                </a:solidFill>
              </a:rPr>
              <a:t>7/03/2019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17638"/>
            <a:ext cx="7696200" cy="4708525"/>
          </a:xfrm>
        </p:spPr>
        <p:txBody>
          <a:bodyPr/>
          <a:lstStyle/>
          <a:p>
            <a:r>
              <a:rPr lang="en-US" sz="2800" dirty="0" smtClean="0"/>
              <a:t>Remember:</a:t>
            </a:r>
            <a:endParaRPr lang="en-US" sz="2800" dirty="0"/>
          </a:p>
          <a:p>
            <a:pPr lvl="1"/>
            <a:r>
              <a:rPr lang="en-US" sz="2000" dirty="0"/>
              <a:t> </a:t>
            </a:r>
            <a:r>
              <a:rPr lang="en-US" sz="2400" dirty="0"/>
              <a:t>each group must have </a:t>
            </a:r>
            <a:r>
              <a:rPr lang="en-US" sz="2400" b="1" i="1" dirty="0"/>
              <a:t>at least </a:t>
            </a:r>
            <a:r>
              <a:rPr lang="en-US" sz="2400" dirty="0"/>
              <a:t>one </a:t>
            </a:r>
            <a:r>
              <a:rPr lang="en-US" sz="2400" dirty="0" smtClean="0"/>
              <a:t>approver </a:t>
            </a:r>
            <a:r>
              <a:rPr lang="en-US" sz="2400" dirty="0"/>
              <a:t>and one accountholder</a:t>
            </a:r>
          </a:p>
          <a:p>
            <a:pPr lvl="1"/>
            <a:r>
              <a:rPr lang="en-US" sz="2400" dirty="0"/>
              <a:t>the approver cannot be a member of the group as an accountholder</a:t>
            </a:r>
          </a:p>
          <a:p>
            <a:pPr lvl="1"/>
            <a:r>
              <a:rPr lang="en-US" sz="2400" dirty="0"/>
              <a:t>the approver must be the accountholder’s supervisor, in their direct line of supervision, or be </a:t>
            </a:r>
            <a:r>
              <a:rPr lang="en-US" sz="2400" dirty="0" smtClean="0"/>
              <a:t>a manager </a:t>
            </a:r>
            <a:r>
              <a:rPr lang="en-US" sz="2400" dirty="0"/>
              <a:t>with direct knowledge of the purchase </a:t>
            </a:r>
            <a:r>
              <a:rPr lang="en-US" sz="2400" b="1" i="1" dirty="0"/>
              <a:t>and </a:t>
            </a:r>
            <a:r>
              <a:rPr lang="en-US" sz="2400" dirty="0"/>
              <a:t>Works approval permissions</a:t>
            </a:r>
          </a:p>
          <a:p>
            <a:pPr lvl="1"/>
            <a:r>
              <a:rPr lang="en-US" sz="2400" dirty="0"/>
              <a:t>think about who you want as primary and back-up approvers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32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334664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System- JAC Example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038600" y="1611086"/>
            <a:ext cx="4800599" cy="4515077"/>
          </a:xfrm>
        </p:spPr>
        <p:txBody>
          <a:bodyPr/>
          <a:lstStyle/>
          <a:p>
            <a:r>
              <a:rPr lang="en-US" sz="2400" dirty="0" smtClean="0"/>
              <a:t>Group 2: Level 002 Approver</a:t>
            </a: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F5B9D-CD64-44B7-B628-19DF553D56E0}" type="slidenum">
              <a:rPr lang="en-US" altLang="en-US" smtClean="0"/>
              <a:pPr/>
              <a:t>33</a:t>
            </a:fld>
            <a:endParaRPr lang="en-US" alt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276600" cy="4525963"/>
          </a:xfrm>
        </p:spPr>
        <p:txBody>
          <a:bodyPr/>
          <a:lstStyle/>
          <a:p>
            <a:r>
              <a:rPr lang="en-US" sz="2400" dirty="0" smtClean="0"/>
              <a:t>Group 1: Cardholder</a:t>
            </a:r>
          </a:p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7322" y="1417639"/>
            <a:ext cx="5322269" cy="53006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8729" y="2057400"/>
            <a:ext cx="2578832" cy="320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39608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PCard Works - JAC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2100 JAC HQ Travel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2100 JAC HQ Exec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CF5B9D-CD64-44B7-B628-19DF553D56E0}" type="slidenum">
              <a:rPr lang="en-US" altLang="en-US" smtClean="0"/>
              <a:pPr>
                <a:defRPr/>
              </a:pPr>
              <a:t>34</a:t>
            </a:fld>
            <a:endParaRPr lang="en-US" alt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2285380"/>
            <a:ext cx="3657600" cy="32006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2285379"/>
            <a:ext cx="2426418" cy="320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7432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PCard Works - JAC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2100 JAC HQ Ops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2100 JAC HQ CA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CF5B9D-CD64-44B7-B628-19DF553D56E0}" type="slidenum">
              <a:rPr lang="en-US" altLang="en-US" smtClean="0"/>
              <a:pPr>
                <a:defRPr/>
              </a:pPr>
              <a:t>35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951" y="2298259"/>
            <a:ext cx="3340898" cy="320067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8951" y="2188783"/>
            <a:ext cx="3042049" cy="340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9523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2- User Lists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dirty="0"/>
              <a:t>				   </a:t>
            </a:r>
            <a:r>
              <a:rPr lang="en-US" dirty="0" smtClean="0">
                <a:solidFill>
                  <a:srgbClr val="0070C0"/>
                </a:solidFill>
              </a:rPr>
              <a:t>due 7/12/2019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DFS wants us to verify user information</a:t>
            </a:r>
          </a:p>
          <a:p>
            <a:r>
              <a:rPr lang="en-US" sz="2800" dirty="0" smtClean="0"/>
              <a:t>We will send a spreadsheet for you to fill out to help us meet this task ahead of our due date</a:t>
            </a:r>
          </a:p>
          <a:p>
            <a:pPr lvl="1"/>
            <a:r>
              <a:rPr lang="en-US" sz="2200" dirty="0" smtClean="0"/>
              <a:t>Please check your list of all of your authorized users. </a:t>
            </a:r>
          </a:p>
          <a:p>
            <a:pPr lvl="1"/>
            <a:r>
              <a:rPr lang="en-US" sz="2200" dirty="0" smtClean="0"/>
              <a:t>Verify your users </a:t>
            </a:r>
            <a:r>
              <a:rPr lang="en-US" sz="2200" dirty="0"/>
              <a:t>still require a PCard. Make a note of any underutilized cards and question whether they need to be in the new system.</a:t>
            </a:r>
          </a:p>
          <a:p>
            <a:pPr lvl="1"/>
            <a:r>
              <a:rPr lang="en-US" sz="2200" dirty="0"/>
              <a:t>Make sure their names are spelled correctly.</a:t>
            </a:r>
          </a:p>
          <a:p>
            <a:pPr lvl="1"/>
            <a:r>
              <a:rPr lang="en-US" sz="2200" dirty="0"/>
              <a:t>Please check phone numbers and email addresses</a:t>
            </a:r>
            <a:r>
              <a:rPr lang="en-US" sz="2200" dirty="0" smtClean="0"/>
              <a:t>. This information does not currently appear in FLAIR!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36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912998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 ½-  SPEND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daily transaction limits and the PCard credit limits have been revamped as the </a:t>
            </a:r>
            <a:r>
              <a:rPr lang="en-US" sz="2800" b="1" i="1" dirty="0" smtClean="0"/>
              <a:t>statewide standardized spend profiles</a:t>
            </a:r>
            <a:r>
              <a:rPr lang="en-US" sz="2800" dirty="0" smtClean="0"/>
              <a:t>. The profiles identify what the accountholder can buy and how much they can spend. </a:t>
            </a:r>
          </a:p>
          <a:p>
            <a:endParaRPr lang="en-US" sz="2400" dirty="0" smtClean="0"/>
          </a:p>
          <a:p>
            <a:r>
              <a:rPr lang="en-US" sz="2800" dirty="0"/>
              <a:t>Spend profiles replace the old Class ABC system of Commodities, Travel, or Commodities and Travel charge permissions.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55853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2 </a:t>
            </a:r>
            <a:r>
              <a:rPr lang="en-US" dirty="0" smtClean="0"/>
              <a:t>½-  </a:t>
            </a:r>
            <a:r>
              <a:rPr lang="en-US" dirty="0"/>
              <a:t>SPEND PROFILES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696200" cy="4373563"/>
          </a:xfrm>
        </p:spPr>
        <p:txBody>
          <a:bodyPr/>
          <a:lstStyle/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The transaction limits and credit limits are now fixed; you will have to pick what levels you want the accountholders to have.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There is still a requirement for justification for the base amount over $1,500.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38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149581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New PCard State </a:t>
            </a:r>
            <a:br>
              <a:rPr lang="en-US" dirty="0" smtClean="0"/>
            </a:br>
            <a:r>
              <a:rPr lang="en-US" dirty="0" smtClean="0"/>
              <a:t>Standardized Spend Profiles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39</a:t>
            </a:fld>
            <a:endParaRPr lang="en-US" alt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885279"/>
              </p:ext>
            </p:extLst>
          </p:nvPr>
        </p:nvGraphicFramePr>
        <p:xfrm>
          <a:off x="1447800" y="1676400"/>
          <a:ext cx="6705599" cy="4177137"/>
        </p:xfrm>
        <a:graphic>
          <a:graphicData uri="http://schemas.openxmlformats.org/drawingml/2006/table">
            <a:tbl>
              <a:tblPr/>
              <a:tblGrid>
                <a:gridCol w="2209799"/>
                <a:gridCol w="1295400"/>
                <a:gridCol w="914400"/>
                <a:gridCol w="762000"/>
                <a:gridCol w="762000"/>
                <a:gridCol w="762000"/>
              </a:tblGrid>
              <a:tr h="45720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203764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Transaction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Limit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2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</a:tr>
              <a:tr h="36847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PCard Credit Limit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1,500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2037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3764"/>
                    </a:solidFill>
                  </a:tcPr>
                </a:tc>
              </a:tr>
              <a:tr h="54592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 and Commodity Purchases Examples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D9E1F2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D9E1F2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D9E1F2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D9E1F2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D9E1F2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36847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36847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36847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36847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368477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237728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237728"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475454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100" b="1" i="0" u="none" strike="noStrike" dirty="0">
                          <a:solidFill>
                            <a:srgbClr val="203764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203764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203764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203764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203764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rgbClr val="203764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D9E1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0376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491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PCard </a:t>
            </a:r>
            <a:r>
              <a:rPr lang="en-US" dirty="0" smtClean="0"/>
              <a:t>Works -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allows </a:t>
            </a:r>
            <a:r>
              <a:rPr lang="en-US" sz="2800" dirty="0"/>
              <a:t>accountholders and approvers to reset their own passwords as long as they have access to their work email when requesting a reset </a:t>
            </a:r>
            <a:endParaRPr lang="en-US" sz="2800" dirty="0" smtClean="0"/>
          </a:p>
          <a:p>
            <a:pPr marL="0" indent="0">
              <a:buNone/>
            </a:pPr>
            <a:endParaRPr lang="en-US" sz="1200" dirty="0"/>
          </a:p>
          <a:p>
            <a:pPr lvl="0"/>
            <a:r>
              <a:rPr lang="en-US" sz="2800" dirty="0"/>
              <a:t>provides reporting tools, such as automated daily email notifications of charges awaiting </a:t>
            </a:r>
            <a:r>
              <a:rPr lang="en-US" sz="2800" dirty="0" smtClean="0"/>
              <a:t>approval</a:t>
            </a:r>
          </a:p>
          <a:p>
            <a:pPr marL="0" lvl="0" indent="0">
              <a:buNone/>
            </a:pPr>
            <a:endParaRPr lang="en-US" sz="1200" dirty="0"/>
          </a:p>
          <a:p>
            <a:pPr lvl="0"/>
            <a:r>
              <a:rPr lang="en-US" sz="2800" dirty="0" smtClean="0"/>
              <a:t>uses statewide merchant code groups so users will see fewer declines for their charges</a:t>
            </a:r>
          </a:p>
          <a:p>
            <a:pPr marL="0" lv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431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</a:t>
            </a:r>
            <a:r>
              <a:rPr lang="en-US" dirty="0" smtClean="0"/>
              <a:t>3-  Works User Agreement Forms 			   </a:t>
            </a:r>
            <a:r>
              <a:rPr lang="en-US" dirty="0" smtClean="0">
                <a:solidFill>
                  <a:srgbClr val="0070C0"/>
                </a:solidFill>
              </a:rPr>
              <a:t>due 7/31/2019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r>
              <a:rPr lang="en-US" sz="2800" dirty="0"/>
              <a:t>ALL users MUST sign the </a:t>
            </a:r>
            <a:r>
              <a:rPr lang="en-US" sz="2800" dirty="0" smtClean="0"/>
              <a:t>DFS </a:t>
            </a:r>
            <a:r>
              <a:rPr lang="en-US" sz="2800" dirty="0"/>
              <a:t>user </a:t>
            </a:r>
            <a:r>
              <a:rPr lang="en-US" sz="2800" dirty="0" smtClean="0"/>
              <a:t>agreement </a:t>
            </a:r>
            <a:r>
              <a:rPr lang="en-US" sz="2800" dirty="0"/>
              <a:t>form </a:t>
            </a:r>
            <a:r>
              <a:rPr lang="en-US" sz="2800" i="1" dirty="0"/>
              <a:t>before</a:t>
            </a:r>
            <a:r>
              <a:rPr lang="en-US" sz="2800" dirty="0"/>
              <a:t> they are granted access to the system. </a:t>
            </a:r>
            <a:endParaRPr lang="en-US" sz="2800" dirty="0" smtClean="0"/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There are specific sections to check and sign based on your role in the system - accountholder, approver, </a:t>
            </a:r>
            <a:r>
              <a:rPr lang="en-US" sz="2800" dirty="0"/>
              <a:t>accountant, </a:t>
            </a:r>
            <a:r>
              <a:rPr lang="en-US" sz="2800" dirty="0" smtClean="0"/>
              <a:t>or auditor.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DFS </a:t>
            </a:r>
            <a:r>
              <a:rPr lang="en-US" sz="2800" b="1" i="1" dirty="0" smtClean="0"/>
              <a:t>will not authorize </a:t>
            </a:r>
            <a:r>
              <a:rPr lang="en-US" sz="2800" dirty="0" smtClean="0"/>
              <a:t>Bank of America to send your verification email to set up your account and password information without this form!</a:t>
            </a:r>
            <a:endParaRPr lang="en-US" sz="2800" dirty="0"/>
          </a:p>
          <a:p>
            <a:pPr marL="0" indent="0"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40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33545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</a:t>
            </a:r>
            <a:r>
              <a:rPr lang="en-US" dirty="0" smtClean="0"/>
              <a:t>3-  Works User Agreement Forms  			   </a:t>
            </a:r>
            <a:r>
              <a:rPr lang="en-US" dirty="0" smtClean="0">
                <a:solidFill>
                  <a:srgbClr val="0070C0"/>
                </a:solidFill>
              </a:rPr>
              <a:t>due 7/31/2019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r>
              <a:rPr lang="en-US" sz="2800" dirty="0" smtClean="0"/>
              <a:t>We are starting to collect these forms early, so there will be no problems when we go live on September 6</a:t>
            </a:r>
            <a:r>
              <a:rPr lang="en-US" sz="2800" baseline="30000" dirty="0" smtClean="0"/>
              <a:t>th</a:t>
            </a:r>
          </a:p>
          <a:p>
            <a:pPr marL="0" indent="0">
              <a:buNone/>
            </a:pPr>
            <a:endParaRPr lang="en-US" sz="2400" baseline="30000" dirty="0" smtClean="0"/>
          </a:p>
          <a:p>
            <a:r>
              <a:rPr lang="en-US" sz="2800" dirty="0" smtClean="0"/>
              <a:t>The form can be found on My JAC</a:t>
            </a:r>
            <a:endParaRPr lang="en-US" sz="2800" dirty="0"/>
          </a:p>
          <a:p>
            <a:pPr marL="0" indent="0">
              <a:buNone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41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713400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3352801"/>
            <a:ext cx="7580314" cy="533400"/>
          </a:xfrm>
        </p:spPr>
        <p:txBody>
          <a:bodyPr/>
          <a:lstStyle/>
          <a:p>
            <a:pPr algn="ctr"/>
            <a:r>
              <a:rPr lang="en-US" sz="2400" dirty="0"/>
              <a:t>What do we need to do to get ready?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9" y="2819401"/>
            <a:ext cx="7580313" cy="533399"/>
          </a:xfrm>
        </p:spPr>
        <p:txBody>
          <a:bodyPr/>
          <a:lstStyle/>
          <a:p>
            <a:pPr algn="ctr"/>
            <a:r>
              <a:rPr lang="en-US" sz="3600" dirty="0"/>
              <a:t>What happens now?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9D4AA-0578-4BBE-A0FF-ABEEAFF1DDB1}" type="slidenum">
              <a:rPr lang="en-US" altLang="en-US" smtClean="0"/>
              <a:pPr>
                <a:defRPr/>
              </a:pPr>
              <a:t>42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403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/>
              <a:t>There are also new DFS forms required to add or change user information – the new forms will be added to My </a:t>
            </a:r>
            <a:r>
              <a:rPr lang="en-US" sz="2800" dirty="0"/>
              <a:t>JAC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2800" dirty="0"/>
              <a:t>Status updates will be provided to the JAC </a:t>
            </a:r>
            <a:r>
              <a:rPr lang="en-US" sz="2800" dirty="0" smtClean="0"/>
              <a:t>PCard Administration page on My JAC throughout </a:t>
            </a:r>
            <a:r>
              <a:rPr lang="en-US" sz="2800" dirty="0"/>
              <a:t>the process, so that access to training materials and information are available to everyone.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  <a:p>
            <a:endParaRPr lang="en-US" sz="28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43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168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We will start posting forms and this PowerPoint presentation immediately. Other documentation is forthcoming.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2800" dirty="0" smtClean="0"/>
              <a:t>We will develop </a:t>
            </a:r>
            <a:r>
              <a:rPr lang="en-US" sz="2800" dirty="0"/>
              <a:t>training </a:t>
            </a:r>
            <a:r>
              <a:rPr lang="en-US" sz="2800" dirty="0" smtClean="0"/>
              <a:t>for all users, however DFS has </a:t>
            </a:r>
            <a:r>
              <a:rPr lang="en-US" sz="2800" dirty="0"/>
              <a:t>videos and manuals available now at: </a:t>
            </a:r>
            <a:r>
              <a:rPr lang="en-US" sz="2800" dirty="0">
                <a:solidFill>
                  <a:srgbClr val="00B0F0"/>
                </a:solidFill>
                <a:hlinkClick r:id="rId2"/>
              </a:rPr>
              <a:t>https://myfloridacfo.com/Division/AA/WorksTrainingMaterials.htm</a:t>
            </a:r>
            <a:endParaRPr lang="en-US" sz="2800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en-US" sz="24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44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934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3429001"/>
            <a:ext cx="6400801" cy="1066800"/>
          </a:xfrm>
        </p:spPr>
        <p:txBody>
          <a:bodyPr/>
          <a:lstStyle/>
          <a:p>
            <a:pPr algn="ctr"/>
            <a:r>
              <a:rPr lang="en-US" sz="2400" dirty="0"/>
              <a:t>850-488-2415</a:t>
            </a:r>
            <a:br>
              <a:rPr lang="en-US" sz="2400" dirty="0"/>
            </a:br>
            <a:r>
              <a:rPr lang="en-US" sz="2400" dirty="0">
                <a:solidFill>
                  <a:srgbClr val="00B0F0"/>
                </a:solidFill>
                <a:hlinkClick r:id="rId2"/>
              </a:rPr>
              <a:t>PCARD@justiceadmin.org</a:t>
            </a:r>
            <a:r>
              <a:rPr lang="en-US" dirty="0">
                <a:solidFill>
                  <a:srgbClr val="00B0F0"/>
                </a:solidFill>
              </a:rPr>
              <a:t/>
            </a:r>
            <a:br>
              <a:rPr lang="en-US" dirty="0">
                <a:solidFill>
                  <a:srgbClr val="00B0F0"/>
                </a:solidFill>
              </a:rPr>
            </a:b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599" y="2819401"/>
            <a:ext cx="7504113" cy="609599"/>
          </a:xfrm>
        </p:spPr>
        <p:txBody>
          <a:bodyPr/>
          <a:lstStyle/>
          <a:p>
            <a:pPr algn="ctr"/>
            <a:r>
              <a:rPr lang="en-US" sz="3600" dirty="0"/>
              <a:t>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9D4AA-0578-4BBE-A0FF-ABEEAFF1DDB1}" type="slidenum">
              <a:rPr lang="en-US" altLang="en-US" smtClean="0"/>
              <a:pPr>
                <a:defRPr/>
              </a:pPr>
              <a:t>45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802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PCard </a:t>
            </a:r>
            <a:r>
              <a:rPr lang="en-US" dirty="0" smtClean="0"/>
              <a:t>Works -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changes </a:t>
            </a:r>
            <a:r>
              <a:rPr lang="en-US" sz="2800" dirty="0"/>
              <a:t>to terminology from the old FLAIR terms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only </a:t>
            </a:r>
            <a:r>
              <a:rPr lang="en-US" sz="2800" b="1" dirty="0" smtClean="0"/>
              <a:t>three levels of users </a:t>
            </a:r>
            <a:r>
              <a:rPr lang="en-US" sz="2800" dirty="0" smtClean="0"/>
              <a:t>in PCard Works.  All 3 must approve charges in the system</a:t>
            </a:r>
            <a:r>
              <a:rPr lang="en-US" dirty="0" smtClean="0"/>
              <a:t>: </a:t>
            </a:r>
          </a:p>
          <a:p>
            <a:pPr lvl="3"/>
            <a:r>
              <a:rPr lang="en-US" sz="2400" b="1" i="1" dirty="0" smtClean="0"/>
              <a:t>Accountholders</a:t>
            </a:r>
            <a:r>
              <a:rPr lang="en-US" sz="2400" dirty="0" smtClean="0"/>
              <a:t> </a:t>
            </a:r>
            <a:r>
              <a:rPr lang="en-US" sz="2400" dirty="0"/>
              <a:t>(Cardholders</a:t>
            </a:r>
            <a:r>
              <a:rPr lang="en-US" dirty="0"/>
              <a:t>)</a:t>
            </a:r>
          </a:p>
          <a:p>
            <a:pPr lvl="3"/>
            <a:r>
              <a:rPr lang="en-US" sz="2400" b="1" i="1" dirty="0"/>
              <a:t>Approvers</a:t>
            </a:r>
            <a:r>
              <a:rPr lang="en-US" sz="2400" dirty="0"/>
              <a:t> (Mid-Level Approvers/ Supervisors)</a:t>
            </a:r>
          </a:p>
          <a:p>
            <a:pPr lvl="3"/>
            <a:r>
              <a:rPr lang="en-US" sz="2400" b="1" i="1" dirty="0"/>
              <a:t>Accountants</a:t>
            </a:r>
            <a:r>
              <a:rPr lang="en-US" sz="2400" dirty="0"/>
              <a:t> (Level 008 Approvers</a:t>
            </a:r>
            <a:r>
              <a:rPr lang="en-US" sz="2400" dirty="0" smtClean="0"/>
              <a:t>)</a:t>
            </a:r>
          </a:p>
          <a:p>
            <a:pPr marL="1371600" lvl="3" indent="0">
              <a:buNone/>
            </a:pPr>
            <a:endParaRPr lang="en-US" dirty="0"/>
          </a:p>
          <a:p>
            <a:pPr lvl="0"/>
            <a:endParaRPr lang="en-US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2635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399" y="3429001"/>
            <a:ext cx="7580314" cy="533400"/>
          </a:xfrm>
        </p:spPr>
        <p:txBody>
          <a:bodyPr/>
          <a:lstStyle/>
          <a:p>
            <a:pPr algn="ctr"/>
            <a:r>
              <a:rPr lang="en-US" sz="2400" dirty="0" smtClean="0"/>
              <a:t>accountholders </a:t>
            </a:r>
            <a:r>
              <a:rPr lang="en-US" sz="2400" dirty="0"/>
              <a:t>want to know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399" y="2743201"/>
            <a:ext cx="7580313" cy="685799"/>
          </a:xfrm>
        </p:spPr>
        <p:txBody>
          <a:bodyPr/>
          <a:lstStyle/>
          <a:p>
            <a:pPr algn="ctr"/>
            <a:r>
              <a:rPr lang="en-US" sz="3600" dirty="0"/>
              <a:t>How does it change my life?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39D4AA-0578-4BBE-A0FF-ABEEAFF1DDB1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930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Accountholder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Accountholders </a:t>
            </a:r>
            <a:r>
              <a:rPr lang="en-US" sz="2800" dirty="0" smtClean="0"/>
              <a:t>can see various items in the system, like current charges, scanned documents, and closed charges.  They can </a:t>
            </a:r>
            <a:r>
              <a:rPr lang="en-US" sz="2800" dirty="0"/>
              <a:t>only run </a:t>
            </a:r>
            <a:r>
              <a:rPr lang="en-US" sz="2800" dirty="0" smtClean="0"/>
              <a:t>and print reports on their charges. 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800" dirty="0" smtClean="0"/>
              <a:t>Accountholders can change </a:t>
            </a:r>
            <a:r>
              <a:rPr lang="en-US" sz="2800" dirty="0"/>
              <a:t>the information on a charge, split a </a:t>
            </a:r>
            <a:r>
              <a:rPr lang="en-US" sz="2800" dirty="0" smtClean="0"/>
              <a:t>charge amongst multiple travelers, </a:t>
            </a:r>
            <a:r>
              <a:rPr lang="en-US" sz="2800" dirty="0"/>
              <a:t>and add documentation to a </a:t>
            </a:r>
            <a:r>
              <a:rPr lang="en-US" sz="2800" dirty="0" smtClean="0"/>
              <a:t>charge once </a:t>
            </a:r>
            <a:r>
              <a:rPr lang="en-US" sz="2800" dirty="0"/>
              <a:t>it appears on their charge queue</a:t>
            </a:r>
            <a:r>
              <a:rPr lang="en-US" sz="2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357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Accountholder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800" b="1" dirty="0"/>
              <a:t>FLAIR network access is not required to use PCard Works. </a:t>
            </a:r>
            <a:r>
              <a:rPr lang="en-US" sz="2800" b="1" dirty="0" smtClean="0"/>
              <a:t> </a:t>
            </a:r>
            <a:r>
              <a:rPr lang="en-US" sz="2800" dirty="0" smtClean="0"/>
              <a:t>Any </a:t>
            </a:r>
            <a:r>
              <a:rPr lang="en-US" sz="2800" dirty="0"/>
              <a:t>device with an internet connection will access an accountholder user account</a:t>
            </a:r>
            <a:r>
              <a:rPr lang="en-US" sz="2800" dirty="0" smtClean="0"/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/>
          </a:p>
          <a:p>
            <a:pPr>
              <a:spcBef>
                <a:spcPts val="0"/>
              </a:spcBef>
            </a:pPr>
            <a:r>
              <a:rPr lang="en-US" sz="2800" b="1" dirty="0"/>
              <a:t>Receipts will be uploaded </a:t>
            </a:r>
            <a:r>
              <a:rPr lang="en-US" sz="2800" b="1" dirty="0" smtClean="0"/>
              <a:t>to </a:t>
            </a:r>
            <a:r>
              <a:rPr lang="en-US" sz="2800" b="1" dirty="0"/>
              <a:t>PCard Works.</a:t>
            </a:r>
            <a:r>
              <a:rPr lang="en-US" sz="2800" dirty="0"/>
              <a:t> </a:t>
            </a:r>
            <a:r>
              <a:rPr lang="en-US" sz="2800" dirty="0" smtClean="0"/>
              <a:t> This can be done from a mobile phone while traveling. No need wait until the accountholder returns to the office.  The </a:t>
            </a:r>
            <a:r>
              <a:rPr lang="en-US" sz="2800" dirty="0"/>
              <a:t>supported file formats for upload are: .pdf, .png, .jpg, .gif and .jpeg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930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Accountholder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696200" cy="42211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b="1" dirty="0" smtClean="0"/>
              <a:t>Accountholders sign/approve </a:t>
            </a:r>
            <a:r>
              <a:rPr lang="en-US" sz="2800" b="1" dirty="0"/>
              <a:t>their own </a:t>
            </a:r>
            <a:r>
              <a:rPr lang="en-US" sz="2800" b="1" dirty="0" smtClean="0"/>
              <a:t>charges electronically in the system</a:t>
            </a:r>
            <a:r>
              <a:rPr lang="en-US" sz="2800" dirty="0" smtClean="0"/>
              <a:t>.  This </a:t>
            </a:r>
            <a:r>
              <a:rPr lang="en-US" sz="2800" dirty="0"/>
              <a:t>step represents documented approval from the accountholder so </a:t>
            </a:r>
            <a:r>
              <a:rPr lang="en-US" sz="2800" dirty="0" smtClean="0"/>
              <a:t>no need to sign and date the receipts. 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B98381-1AA4-463F-B3FF-2607979862FE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661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acblu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jacblue</Template>
  <TotalTime>0</TotalTime>
  <Words>1974</Words>
  <Application>Microsoft Office PowerPoint</Application>
  <PresentationFormat>On-screen Show (4:3)</PresentationFormat>
  <Paragraphs>306</Paragraphs>
  <Slides>45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Arial</vt:lpstr>
      <vt:lpstr>Calibri</vt:lpstr>
      <vt:lpstr>Wingdings</vt:lpstr>
      <vt:lpstr>jacblue</vt:lpstr>
      <vt:lpstr>Introducing PCard Works</vt:lpstr>
      <vt:lpstr>Why is this important to me? </vt:lpstr>
      <vt:lpstr>PCard Works - Introduction</vt:lpstr>
      <vt:lpstr>PCard Works - Benefits</vt:lpstr>
      <vt:lpstr>PCard Works - Changes</vt:lpstr>
      <vt:lpstr>accountholders want to know </vt:lpstr>
      <vt:lpstr>Accountholder Features</vt:lpstr>
      <vt:lpstr>Accountholder Benefits</vt:lpstr>
      <vt:lpstr>Accountholder Benefits</vt:lpstr>
      <vt:lpstr>Accountholder Documentation</vt:lpstr>
      <vt:lpstr>Accountholder Documentation</vt:lpstr>
      <vt:lpstr>User Account Dashboard</vt:lpstr>
      <vt:lpstr>Accountholder Duties </vt:lpstr>
      <vt:lpstr>Accountholder Duties </vt:lpstr>
      <vt:lpstr>Approvers want to know </vt:lpstr>
      <vt:lpstr>Approvers</vt:lpstr>
      <vt:lpstr>Approvers – General Overview </vt:lpstr>
      <vt:lpstr>Approvers Account Dashboard</vt:lpstr>
      <vt:lpstr>Approvers - Duties</vt:lpstr>
      <vt:lpstr>A quick look for accountants and ScopeD administrators </vt:lpstr>
      <vt:lpstr>Accountants - Overview</vt:lpstr>
      <vt:lpstr>Accountants - Duties</vt:lpstr>
      <vt:lpstr>Scoped Administrators</vt:lpstr>
      <vt:lpstr>Well, it’s not that simple in Pcard works…</vt:lpstr>
      <vt:lpstr>Secondary Accountholders</vt:lpstr>
      <vt:lpstr>Secondary Accountholders</vt:lpstr>
      <vt:lpstr>We are glad you asked!</vt:lpstr>
      <vt:lpstr>Auditors - Overview</vt:lpstr>
      <vt:lpstr>Please, please tell us now!</vt:lpstr>
      <vt:lpstr>CH-CH-CH-CH-CHANGES</vt:lpstr>
      <vt:lpstr>Task 1- User Groups         due 7/03/2019</vt:lpstr>
      <vt:lpstr>Task 1- User Groups         due 7/03/2019</vt:lpstr>
      <vt:lpstr>Current System- JAC Example</vt:lpstr>
      <vt:lpstr>PCard Works - JAC Example</vt:lpstr>
      <vt:lpstr>PCard Works - JAC Example</vt:lpstr>
      <vt:lpstr>Task 2- User Lists          due 7/12/2019</vt:lpstr>
      <vt:lpstr>TASK 2 ½-  SPEND PROFILES</vt:lpstr>
      <vt:lpstr>TASK 2 ½-  SPEND PROFILES</vt:lpstr>
      <vt:lpstr>New PCard State  Standardized Spend Profiles</vt:lpstr>
      <vt:lpstr>TASK 3-  Works User Agreement Forms       due 7/31/2019</vt:lpstr>
      <vt:lpstr>TASK 3-  Works User Agreement Forms        due 7/31/2019</vt:lpstr>
      <vt:lpstr>What do we need to do to get ready?</vt:lpstr>
      <vt:lpstr>COMING EVENTS</vt:lpstr>
      <vt:lpstr>COMING EVENTS</vt:lpstr>
      <vt:lpstr>850-488-2415 PCARD@justiceadmin.org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2018-03-09T16:42:19Z</dcterms:created>
  <dcterms:modified xsi:type="dcterms:W3CDTF">2019-06-26T12:39:21Z</dcterms:modified>
</cp:coreProperties>
</file>