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17" r:id="rId1"/>
  </p:sldMasterIdLst>
  <p:notesMasterIdLst>
    <p:notesMasterId r:id="rId129"/>
  </p:notesMasterIdLst>
  <p:handoutMasterIdLst>
    <p:handoutMasterId r:id="rId130"/>
  </p:handoutMasterIdLst>
  <p:sldIdLst>
    <p:sldId id="256" r:id="rId2"/>
    <p:sldId id="307" r:id="rId3"/>
    <p:sldId id="306" r:id="rId4"/>
    <p:sldId id="257" r:id="rId5"/>
    <p:sldId id="259" r:id="rId6"/>
    <p:sldId id="308" r:id="rId7"/>
    <p:sldId id="309" r:id="rId8"/>
    <p:sldId id="310" r:id="rId9"/>
    <p:sldId id="348" r:id="rId10"/>
    <p:sldId id="258" r:id="rId11"/>
    <p:sldId id="265"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260" r:id="rId28"/>
    <p:sldId id="263" r:id="rId29"/>
    <p:sldId id="261" r:id="rId30"/>
    <p:sldId id="327" r:id="rId31"/>
    <p:sldId id="326" r:id="rId32"/>
    <p:sldId id="328" r:id="rId33"/>
    <p:sldId id="329" r:id="rId34"/>
    <p:sldId id="408" r:id="rId35"/>
    <p:sldId id="331" r:id="rId36"/>
    <p:sldId id="330" r:id="rId37"/>
    <p:sldId id="266" r:id="rId38"/>
    <p:sldId id="332" r:id="rId39"/>
    <p:sldId id="333" r:id="rId40"/>
    <p:sldId id="334" r:id="rId41"/>
    <p:sldId id="295" r:id="rId42"/>
    <p:sldId id="336" r:id="rId43"/>
    <p:sldId id="337" r:id="rId44"/>
    <p:sldId id="338" r:id="rId45"/>
    <p:sldId id="346" r:id="rId46"/>
    <p:sldId id="455" r:id="rId47"/>
    <p:sldId id="347" r:id="rId48"/>
    <p:sldId id="339" r:id="rId49"/>
    <p:sldId id="409" r:id="rId50"/>
    <p:sldId id="349" r:id="rId51"/>
    <p:sldId id="350" r:id="rId52"/>
    <p:sldId id="410" r:id="rId53"/>
    <p:sldId id="351" r:id="rId54"/>
    <p:sldId id="342" r:id="rId55"/>
    <p:sldId id="340" r:id="rId56"/>
    <p:sldId id="344" r:id="rId57"/>
    <p:sldId id="345" r:id="rId58"/>
    <p:sldId id="343" r:id="rId59"/>
    <p:sldId id="341" r:id="rId60"/>
    <p:sldId id="352" r:id="rId61"/>
    <p:sldId id="353" r:id="rId62"/>
    <p:sldId id="355" r:id="rId63"/>
    <p:sldId id="354" r:id="rId64"/>
    <p:sldId id="356" r:id="rId65"/>
    <p:sldId id="361" r:id="rId66"/>
    <p:sldId id="357" r:id="rId67"/>
    <p:sldId id="358" r:id="rId68"/>
    <p:sldId id="363" r:id="rId69"/>
    <p:sldId id="360" r:id="rId70"/>
    <p:sldId id="362" r:id="rId71"/>
    <p:sldId id="411" r:id="rId72"/>
    <p:sldId id="364" r:id="rId73"/>
    <p:sldId id="365" r:id="rId74"/>
    <p:sldId id="366" r:id="rId75"/>
    <p:sldId id="367" r:id="rId76"/>
    <p:sldId id="368" r:id="rId77"/>
    <p:sldId id="392" r:id="rId78"/>
    <p:sldId id="456" r:id="rId79"/>
    <p:sldId id="369" r:id="rId80"/>
    <p:sldId id="370" r:id="rId81"/>
    <p:sldId id="371" r:id="rId82"/>
    <p:sldId id="416" r:id="rId83"/>
    <p:sldId id="417" r:id="rId84"/>
    <p:sldId id="380" r:id="rId85"/>
    <p:sldId id="395" r:id="rId86"/>
    <p:sldId id="396" r:id="rId87"/>
    <p:sldId id="414" r:id="rId88"/>
    <p:sldId id="415" r:id="rId89"/>
    <p:sldId id="397" r:id="rId90"/>
    <p:sldId id="398" r:id="rId91"/>
    <p:sldId id="412" r:id="rId92"/>
    <p:sldId id="413" r:id="rId93"/>
    <p:sldId id="399" r:id="rId94"/>
    <p:sldId id="400" r:id="rId95"/>
    <p:sldId id="401" r:id="rId96"/>
    <p:sldId id="419" r:id="rId97"/>
    <p:sldId id="418" r:id="rId98"/>
    <p:sldId id="402" r:id="rId99"/>
    <p:sldId id="403" r:id="rId100"/>
    <p:sldId id="267" r:id="rId101"/>
    <p:sldId id="388" r:id="rId102"/>
    <p:sldId id="390" r:id="rId103"/>
    <p:sldId id="391" r:id="rId104"/>
    <p:sldId id="389" r:id="rId105"/>
    <p:sldId id="404" r:id="rId106"/>
    <p:sldId id="405" r:id="rId107"/>
    <p:sldId id="406" r:id="rId108"/>
    <p:sldId id="407" r:id="rId109"/>
    <p:sldId id="420" r:id="rId110"/>
    <p:sldId id="421" r:id="rId111"/>
    <p:sldId id="423" r:id="rId112"/>
    <p:sldId id="422" r:id="rId113"/>
    <p:sldId id="424" r:id="rId114"/>
    <p:sldId id="428" r:id="rId115"/>
    <p:sldId id="436" r:id="rId116"/>
    <p:sldId id="437" r:id="rId117"/>
    <p:sldId id="438" r:id="rId118"/>
    <p:sldId id="439" r:id="rId119"/>
    <p:sldId id="442" r:id="rId120"/>
    <p:sldId id="454" r:id="rId121"/>
    <p:sldId id="451" r:id="rId122"/>
    <p:sldId id="452" r:id="rId123"/>
    <p:sldId id="441" r:id="rId124"/>
    <p:sldId id="440" r:id="rId125"/>
    <p:sldId id="443" r:id="rId126"/>
    <p:sldId id="453" r:id="rId127"/>
    <p:sldId id="278" r:id="rId128"/>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0" autoAdjust="0"/>
    <p:restoredTop sz="94660"/>
  </p:normalViewPr>
  <p:slideViewPr>
    <p:cSldViewPr>
      <p:cViewPr varScale="1">
        <p:scale>
          <a:sx n="74" d="100"/>
          <a:sy n="74" d="100"/>
        </p:scale>
        <p:origin x="141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handoutMaster" Target="handoutMasters/handout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20" cy="480496"/>
          </a:xfrm>
          <a:prstGeom prst="rect">
            <a:avLst/>
          </a:prstGeom>
        </p:spPr>
        <p:txBody>
          <a:bodyPr vert="horz" lIns="94837" tIns="47418" rIns="94837" bIns="47418" rtlCol="0"/>
          <a:lstStyle>
            <a:lvl1pPr algn="l">
              <a:defRPr sz="1200"/>
            </a:lvl1pPr>
          </a:lstStyle>
          <a:p>
            <a:endParaRPr lang="en-US" dirty="0"/>
          </a:p>
        </p:txBody>
      </p:sp>
      <p:sp>
        <p:nvSpPr>
          <p:cNvPr id="3" name="Date Placeholder 2"/>
          <p:cNvSpPr>
            <a:spLocks noGrp="1"/>
          </p:cNvSpPr>
          <p:nvPr>
            <p:ph type="dt" sz="quarter" idx="1"/>
          </p:nvPr>
        </p:nvSpPr>
        <p:spPr>
          <a:xfrm>
            <a:off x="4143533" y="0"/>
            <a:ext cx="3170420" cy="480496"/>
          </a:xfrm>
          <a:prstGeom prst="rect">
            <a:avLst/>
          </a:prstGeom>
        </p:spPr>
        <p:txBody>
          <a:bodyPr vert="horz" lIns="94837" tIns="47418" rIns="94837" bIns="47418" rtlCol="0"/>
          <a:lstStyle>
            <a:lvl1pPr algn="r">
              <a:defRPr sz="1200"/>
            </a:lvl1pPr>
          </a:lstStyle>
          <a:p>
            <a:fld id="{9D2B6D42-17C5-4DB3-ADE1-B92123A9A64A}" type="datetimeFigureOut">
              <a:rPr lang="en-US" smtClean="0"/>
              <a:t>8/27/2019</a:t>
            </a:fld>
            <a:endParaRPr lang="en-US" dirty="0"/>
          </a:p>
        </p:txBody>
      </p:sp>
      <p:sp>
        <p:nvSpPr>
          <p:cNvPr id="4" name="Footer Placeholder 3"/>
          <p:cNvSpPr>
            <a:spLocks noGrp="1"/>
          </p:cNvSpPr>
          <p:nvPr>
            <p:ph type="ftr" sz="quarter" idx="2"/>
          </p:nvPr>
        </p:nvSpPr>
        <p:spPr>
          <a:xfrm>
            <a:off x="0" y="9120709"/>
            <a:ext cx="3170420" cy="480494"/>
          </a:xfrm>
          <a:prstGeom prst="rect">
            <a:avLst/>
          </a:prstGeom>
        </p:spPr>
        <p:txBody>
          <a:bodyPr vert="horz" lIns="94837" tIns="47418" rIns="94837" bIns="474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33" y="9120709"/>
            <a:ext cx="3170420" cy="480494"/>
          </a:xfrm>
          <a:prstGeom prst="rect">
            <a:avLst/>
          </a:prstGeom>
        </p:spPr>
        <p:txBody>
          <a:bodyPr vert="horz" lIns="94837" tIns="47418" rIns="94837" bIns="47418" rtlCol="0" anchor="b"/>
          <a:lstStyle>
            <a:lvl1pPr algn="r">
              <a:defRPr sz="1200"/>
            </a:lvl1pPr>
          </a:lstStyle>
          <a:p>
            <a:fld id="{DA0E0410-590E-4208-B6A2-ED2347E92CD3}" type="slidenum">
              <a:rPr lang="en-US" smtClean="0"/>
              <a:t>‹#›</a:t>
            </a:fld>
            <a:endParaRPr lang="en-US" dirty="0"/>
          </a:p>
        </p:txBody>
      </p:sp>
    </p:spTree>
    <p:extLst>
      <p:ext uri="{BB962C8B-B14F-4D97-AF65-F5344CB8AC3E}">
        <p14:creationId xmlns:p14="http://schemas.microsoft.com/office/powerpoint/2010/main" val="3717211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20" cy="480496"/>
          </a:xfrm>
          <a:prstGeom prst="rect">
            <a:avLst/>
          </a:prstGeom>
        </p:spPr>
        <p:txBody>
          <a:bodyPr vert="horz" lIns="94837" tIns="47418" rIns="94837" bIns="47418" rtlCol="0"/>
          <a:lstStyle>
            <a:lvl1pPr algn="l">
              <a:defRPr sz="1200"/>
            </a:lvl1pPr>
          </a:lstStyle>
          <a:p>
            <a:endParaRPr lang="en-US" dirty="0"/>
          </a:p>
        </p:txBody>
      </p:sp>
      <p:sp>
        <p:nvSpPr>
          <p:cNvPr id="3" name="Date Placeholder 2"/>
          <p:cNvSpPr>
            <a:spLocks noGrp="1"/>
          </p:cNvSpPr>
          <p:nvPr>
            <p:ph type="dt" idx="1"/>
          </p:nvPr>
        </p:nvSpPr>
        <p:spPr>
          <a:xfrm>
            <a:off x="4143533" y="0"/>
            <a:ext cx="3170420" cy="480496"/>
          </a:xfrm>
          <a:prstGeom prst="rect">
            <a:avLst/>
          </a:prstGeom>
        </p:spPr>
        <p:txBody>
          <a:bodyPr vert="horz" lIns="94837" tIns="47418" rIns="94837" bIns="47418" rtlCol="0"/>
          <a:lstStyle>
            <a:lvl1pPr algn="r">
              <a:defRPr sz="1200"/>
            </a:lvl1pPr>
          </a:lstStyle>
          <a:p>
            <a:fld id="{610D41FD-8562-4DF3-8897-03796AF5BBFF}" type="datetimeFigureOut">
              <a:rPr lang="en-US" smtClean="0"/>
              <a:t>8/27/2019</a:t>
            </a:fld>
            <a:endParaRPr lang="en-US" dirty="0"/>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94837" tIns="47418" rIns="94837" bIns="47418" rtlCol="0" anchor="ctr"/>
          <a:lstStyle/>
          <a:p>
            <a:endParaRPr lang="en-US" dirty="0"/>
          </a:p>
        </p:txBody>
      </p:sp>
      <p:sp>
        <p:nvSpPr>
          <p:cNvPr id="5" name="Notes Placeholder 4"/>
          <p:cNvSpPr>
            <a:spLocks noGrp="1"/>
          </p:cNvSpPr>
          <p:nvPr>
            <p:ph type="body" sz="quarter" idx="3"/>
          </p:nvPr>
        </p:nvSpPr>
        <p:spPr>
          <a:xfrm>
            <a:off x="732020" y="4620144"/>
            <a:ext cx="5851160" cy="3780907"/>
          </a:xfrm>
          <a:prstGeom prst="rect">
            <a:avLst/>
          </a:prstGeom>
        </p:spPr>
        <p:txBody>
          <a:bodyPr vert="horz" lIns="94837" tIns="47418" rIns="94837" bIns="474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709"/>
            <a:ext cx="3170420" cy="480494"/>
          </a:xfrm>
          <a:prstGeom prst="rect">
            <a:avLst/>
          </a:prstGeom>
        </p:spPr>
        <p:txBody>
          <a:bodyPr vert="horz" lIns="94837" tIns="47418" rIns="94837" bIns="474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33" y="9120709"/>
            <a:ext cx="3170420" cy="480494"/>
          </a:xfrm>
          <a:prstGeom prst="rect">
            <a:avLst/>
          </a:prstGeom>
        </p:spPr>
        <p:txBody>
          <a:bodyPr vert="horz" lIns="94837" tIns="47418" rIns="94837" bIns="47418" rtlCol="0" anchor="b"/>
          <a:lstStyle>
            <a:lvl1pPr algn="r">
              <a:defRPr sz="1200"/>
            </a:lvl1pPr>
          </a:lstStyle>
          <a:p>
            <a:fld id="{6611DB41-C0CA-4F9B-9246-23A6929D07A3}" type="slidenum">
              <a:rPr lang="en-US" smtClean="0"/>
              <a:t>‹#›</a:t>
            </a:fld>
            <a:endParaRPr lang="en-US" dirty="0"/>
          </a:p>
        </p:txBody>
      </p:sp>
    </p:spTree>
    <p:extLst>
      <p:ext uri="{BB962C8B-B14F-4D97-AF65-F5344CB8AC3E}">
        <p14:creationId xmlns:p14="http://schemas.microsoft.com/office/powerpoint/2010/main" val="130087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1DB41-C0CA-4F9B-9246-23A6929D07A3}" type="slidenum">
              <a:rPr lang="en-US" smtClean="0"/>
              <a:t>5</a:t>
            </a:fld>
            <a:endParaRPr lang="en-US" dirty="0"/>
          </a:p>
        </p:txBody>
      </p:sp>
    </p:spTree>
    <p:extLst>
      <p:ext uri="{BB962C8B-B14F-4D97-AF65-F5344CB8AC3E}">
        <p14:creationId xmlns:p14="http://schemas.microsoft.com/office/powerpoint/2010/main" val="82568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1DB41-C0CA-4F9B-9246-23A6929D07A3}" type="slidenum">
              <a:rPr lang="en-US" smtClean="0"/>
              <a:t>6</a:t>
            </a:fld>
            <a:endParaRPr lang="en-US" dirty="0"/>
          </a:p>
        </p:txBody>
      </p:sp>
    </p:spTree>
    <p:extLst>
      <p:ext uri="{BB962C8B-B14F-4D97-AF65-F5344CB8AC3E}">
        <p14:creationId xmlns:p14="http://schemas.microsoft.com/office/powerpoint/2010/main" val="180836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1DB41-C0CA-4F9B-9246-23A6929D07A3}" type="slidenum">
              <a:rPr lang="en-US" smtClean="0"/>
              <a:t>7</a:t>
            </a:fld>
            <a:endParaRPr lang="en-US" dirty="0"/>
          </a:p>
        </p:txBody>
      </p:sp>
    </p:spTree>
    <p:extLst>
      <p:ext uri="{BB962C8B-B14F-4D97-AF65-F5344CB8AC3E}">
        <p14:creationId xmlns:p14="http://schemas.microsoft.com/office/powerpoint/2010/main" val="47975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1DB41-C0CA-4F9B-9246-23A6929D07A3}" type="slidenum">
              <a:rPr lang="en-US" smtClean="0"/>
              <a:t>8</a:t>
            </a:fld>
            <a:endParaRPr lang="en-US" dirty="0"/>
          </a:p>
        </p:txBody>
      </p:sp>
    </p:spTree>
    <p:extLst>
      <p:ext uri="{BB962C8B-B14F-4D97-AF65-F5344CB8AC3E}">
        <p14:creationId xmlns:p14="http://schemas.microsoft.com/office/powerpoint/2010/main" val="3379097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Freeform 6"/>
          <p:cNvSpPr>
            <a:spLocks noChangeArrowheads="1"/>
          </p:cNvSpPr>
          <p:nvPr/>
        </p:nvSpPr>
        <p:spPr bwMode="auto">
          <a:xfrm>
            <a:off x="609600" y="16764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800" dirty="0"/>
          </a:p>
        </p:txBody>
      </p:sp>
      <p:sp>
        <p:nvSpPr>
          <p:cNvPr id="6" name="Line 7"/>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1800" dirty="0"/>
          </a:p>
        </p:txBody>
      </p:sp>
      <p:sp>
        <p:nvSpPr>
          <p:cNvPr id="2" name="Title 1"/>
          <p:cNvSpPr>
            <a:spLocks noGrp="1"/>
          </p:cNvSpPr>
          <p:nvPr>
            <p:ph type="ctrTitle"/>
          </p:nvPr>
        </p:nvSpPr>
        <p:spPr>
          <a:xfrm>
            <a:off x="685800" y="2057401"/>
            <a:ext cx="7772400" cy="1543050"/>
          </a:xfrm>
        </p:spPr>
        <p:txBody>
          <a:bodyPr/>
          <a:lstStyle>
            <a:lvl1pPr algn="l">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AD7F5FDA-FCF4-4B81-AE13-413683EEE468}" type="datetime1">
              <a:rPr lang="en-US" smtClean="0"/>
              <a:pPr>
                <a:defRPr/>
              </a:pPr>
              <a:t>8/27/2019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F17F6CD-C168-42C0-AD34-8432ED0DA244}" type="slidenum">
              <a:rPr lang="en-US" altLang="en-US"/>
              <a:pPr>
                <a:defRPr/>
              </a:pPr>
              <a:t>‹#›</a:t>
            </a:fld>
            <a:endParaRPr lang="en-US" alt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631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600200"/>
            <a:ext cx="77724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5A9A33-2BF8-434B-8DE0-7522A57BD564}" type="datetime1">
              <a:rPr lang="en-US" smtClean="0"/>
              <a:pPr>
                <a:defRPr/>
              </a:pPr>
              <a:t>8/27/2019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3543DB2-FD58-4287-9B7A-7128C229120F}"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170801-21AE-4CAF-9D1F-5EF5D62047E1}" type="datetime1">
              <a:rPr lang="en-US" smtClean="0"/>
              <a:pPr>
                <a:defRPr/>
              </a:pPr>
              <a:t>8/27/2019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531292-28AE-461F-BD08-40FA1FC83E2D}"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990600" y="1600200"/>
            <a:ext cx="7696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90600" y="6356350"/>
            <a:ext cx="1600200" cy="365125"/>
          </a:xfrm>
        </p:spPr>
        <p:txBody>
          <a:bodyPr/>
          <a:lstStyle>
            <a:lvl1pPr>
              <a:defRPr/>
            </a:lvl1pPr>
          </a:lstStyle>
          <a:p>
            <a:pPr>
              <a:defRPr/>
            </a:pPr>
            <a:fld id="{7C6EF8C6-ED4D-4845-A98B-BDC47D771C06}" type="datetime1">
              <a:rPr lang="en-US" smtClean="0"/>
              <a:pPr>
                <a:defRPr/>
              </a:pPr>
              <a:t>8/27/2019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B98381-1AA4-463F-B3FF-2607979862FE}"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7224BD-B426-404B-AFC2-80274C5914FF}" type="datetime1">
              <a:rPr lang="en-US" smtClean="0"/>
              <a:pPr>
                <a:defRPr/>
              </a:pPr>
              <a:t>8/27/2019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39D4AA-0578-4BBE-A0FF-ABEEAFF1DDB1}"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5D26A5-F06F-474C-A683-13C189920282}" type="datetime1">
              <a:rPr lang="en-US" smtClean="0"/>
              <a:pPr>
                <a:defRPr/>
              </a:pPr>
              <a:t>8/27/2019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CF5B9D-CD64-44B7-B628-19DF553D56E0}"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B73A35-A4CF-4DAD-BD19-D4E7845EBAD1}" type="datetime1">
              <a:rPr lang="en-US" smtClean="0"/>
              <a:pPr>
                <a:defRPr/>
              </a:pPr>
              <a:t>8/27/2019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05A802F-17E8-477D-9FDC-63EAF596F5E6}"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1D22A5-05CF-43DB-90CB-4AD49D64FB5E}" type="datetime1">
              <a:rPr lang="en-US" smtClean="0"/>
              <a:pPr>
                <a:defRPr/>
              </a:pPr>
              <a:t>8/27/2019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03B3D10-C4AD-4999-A4F3-2456BA54A9EC}"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BC79C6-5CC1-4342-8D1D-B0931B7743B2}" type="datetime1">
              <a:rPr lang="en-US" smtClean="0"/>
              <a:pPr>
                <a:defRPr/>
              </a:pPr>
              <a:t>8/27/2019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CF593BE-21C1-4AE8-97D3-28A12250F3C8}"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1435100"/>
            <a:ext cx="2551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9B34D3-F666-4D51-B4F4-45B7DA779298}" type="datetime1">
              <a:rPr lang="en-US" smtClean="0"/>
              <a:pPr>
                <a:defRPr/>
              </a:pPr>
              <a:t>8/27/2019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0EBE89-AA16-4037-B2EC-89174E4929D3}"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3B1268-1A62-4476-8854-5DF8FF2CA9C3}" type="datetime1">
              <a:rPr lang="en-US" smtClean="0"/>
              <a:pPr>
                <a:defRPr/>
              </a:pPr>
              <a:t>8/27/2019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5A9935-F2C5-4A84-908F-BFC538AD4FFC}"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02" name="Line 6"/>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800" dirty="0"/>
          </a:p>
        </p:txBody>
      </p:sp>
      <p:pic>
        <p:nvPicPr>
          <p:cNvPr id="1027" name="Picture 10" descr="scale.jpg"/>
          <p:cNvPicPr>
            <a:picLocks noChangeAspect="1"/>
          </p:cNvPicPr>
          <p:nvPr/>
        </p:nvPicPr>
        <p:blipFill>
          <a:blip r:embed="rId13" cstate="print"/>
          <a:srcRect/>
          <a:stretch>
            <a:fillRect/>
          </a:stretch>
        </p:blipFill>
        <p:spPr bwMode="auto">
          <a:xfrm>
            <a:off x="5562600" y="0"/>
            <a:ext cx="3581400" cy="3189288"/>
          </a:xfrm>
          <a:prstGeom prst="rect">
            <a:avLst/>
          </a:prstGeom>
          <a:noFill/>
          <a:ln w="9525">
            <a:noFill/>
            <a:miter lim="800000"/>
            <a:headEnd/>
            <a:tailEnd/>
          </a:ln>
        </p:spPr>
      </p:pic>
      <p:sp>
        <p:nvSpPr>
          <p:cNvPr id="8" name="Rectangle 7"/>
          <p:cNvSpPr/>
          <p:nvPr/>
        </p:nvSpPr>
        <p:spPr>
          <a:xfrm>
            <a:off x="855663" y="1406525"/>
            <a:ext cx="7848600" cy="1905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9" name="Title Placeholder 1"/>
          <p:cNvSpPr>
            <a:spLocks noGrp="1"/>
          </p:cNvSpPr>
          <p:nvPr>
            <p:ph type="title"/>
          </p:nvPr>
        </p:nvSpPr>
        <p:spPr bwMode="auto">
          <a:xfrm>
            <a:off x="914400" y="274638"/>
            <a:ext cx="77724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914400" y="1600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914400" y="6356350"/>
            <a:ext cx="16764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F4E85C18-6BB7-4175-BE6C-7A4741C2FD74}" type="datetime1">
              <a:rPr lang="en-US" smtClean="0"/>
              <a:pPr>
                <a:defRPr/>
              </a:pPr>
              <a:t>8/27/2019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8287F925-5F70-4DA3-9F0D-CCBE1D455F8F}" type="slidenum">
              <a:rPr lang="en-US" altLang="en-US"/>
              <a:pPr>
                <a:defRPr/>
              </a:pPr>
              <a:t>‹#›</a:t>
            </a:fld>
            <a:endParaRPr lang="en-US" altLang="en-US" dirty="0"/>
          </a:p>
        </p:txBody>
      </p:sp>
      <p:pic>
        <p:nvPicPr>
          <p:cNvPr id="1034" name="Picture 11" descr="presentation-sidebar.jpg"/>
          <p:cNvPicPr>
            <a:picLocks noChangeAspect="1"/>
          </p:cNvPicPr>
          <p:nvPr/>
        </p:nvPicPr>
        <p:blipFill>
          <a:blip r:embed="rId14" cstate="print"/>
          <a:srcRect/>
          <a:stretch>
            <a:fillRect/>
          </a:stretch>
        </p:blipFill>
        <p:spPr bwMode="auto">
          <a:xfrm>
            <a:off x="0" y="0"/>
            <a:ext cx="879475" cy="6858000"/>
          </a:xfrm>
          <a:prstGeom prst="rect">
            <a:avLst/>
          </a:prstGeom>
          <a:noFill/>
          <a:ln w="9525">
            <a:noFill/>
            <a:miter lim="800000"/>
            <a:headEnd/>
            <a:tailEnd/>
          </a:ln>
        </p:spPr>
      </p:pic>
      <p:sp>
        <p:nvSpPr>
          <p:cNvPr id="13" name="Rectangle 12"/>
          <p:cNvSpPr/>
          <p:nvPr/>
        </p:nvSpPr>
        <p:spPr>
          <a:xfrm>
            <a:off x="914400" y="228600"/>
            <a:ext cx="7848600" cy="4603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rot="5400000">
            <a:off x="632619" y="521494"/>
            <a:ext cx="609600" cy="4603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rot="5400000">
            <a:off x="8393907" y="1113631"/>
            <a:ext cx="609600" cy="17463"/>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l" rtl="0" eaLnBrk="1" fontAlgn="base" hangingPunct="1">
        <a:spcBef>
          <a:spcPct val="0"/>
        </a:spcBef>
        <a:spcAft>
          <a:spcPct val="0"/>
        </a:spcAft>
        <a:defRPr sz="4400" b="1" kern="1200">
          <a:solidFill>
            <a:schemeClr val="tx1"/>
          </a:solidFill>
          <a:latin typeface="+mj-lt"/>
          <a:ea typeface="+mj-ea"/>
          <a:cs typeface="+mj-cs"/>
        </a:defRPr>
      </a:lvl1pPr>
      <a:lvl2pPr algn="l" rtl="0" eaLnBrk="1" fontAlgn="base" hangingPunct="1">
        <a:spcBef>
          <a:spcPct val="0"/>
        </a:spcBef>
        <a:spcAft>
          <a:spcPct val="0"/>
        </a:spcAft>
        <a:defRPr sz="4400" b="1">
          <a:solidFill>
            <a:schemeClr val="tx1"/>
          </a:solidFill>
          <a:latin typeface="Calibri" pitchFamily="34" charset="0"/>
        </a:defRPr>
      </a:lvl2pPr>
      <a:lvl3pPr algn="l" rtl="0" eaLnBrk="1" fontAlgn="base" hangingPunct="1">
        <a:spcBef>
          <a:spcPct val="0"/>
        </a:spcBef>
        <a:spcAft>
          <a:spcPct val="0"/>
        </a:spcAft>
        <a:defRPr sz="4400" b="1">
          <a:solidFill>
            <a:schemeClr val="tx1"/>
          </a:solidFill>
          <a:latin typeface="Calibri" pitchFamily="34" charset="0"/>
        </a:defRPr>
      </a:lvl3pPr>
      <a:lvl4pPr algn="l" rtl="0" eaLnBrk="1" fontAlgn="base" hangingPunct="1">
        <a:spcBef>
          <a:spcPct val="0"/>
        </a:spcBef>
        <a:spcAft>
          <a:spcPct val="0"/>
        </a:spcAft>
        <a:defRPr sz="4400" b="1">
          <a:solidFill>
            <a:schemeClr val="tx1"/>
          </a:solidFill>
          <a:latin typeface="Calibri" pitchFamily="34" charset="0"/>
        </a:defRPr>
      </a:lvl4pPr>
      <a:lvl5pPr algn="l" rtl="0" eaLnBrk="1" fontAlgn="base" hangingPunct="1">
        <a:spcBef>
          <a:spcPct val="0"/>
        </a:spcBef>
        <a:spcAft>
          <a:spcPct val="0"/>
        </a:spcAft>
        <a:defRPr sz="4400" b="1">
          <a:solidFill>
            <a:schemeClr val="tx1"/>
          </a:solidFill>
          <a:latin typeface="Calibri" pitchFamily="34" charset="0"/>
        </a:defRPr>
      </a:lvl5pPr>
      <a:lvl6pPr marL="457200" algn="l" rtl="0" eaLnBrk="1" fontAlgn="base" hangingPunct="1">
        <a:spcBef>
          <a:spcPct val="0"/>
        </a:spcBef>
        <a:spcAft>
          <a:spcPct val="0"/>
        </a:spcAft>
        <a:defRPr sz="4400" b="1">
          <a:solidFill>
            <a:schemeClr val="tx1"/>
          </a:solidFill>
          <a:latin typeface="Calibri" pitchFamily="34" charset="0"/>
        </a:defRPr>
      </a:lvl6pPr>
      <a:lvl7pPr marL="914400" algn="l" rtl="0" eaLnBrk="1" fontAlgn="base" hangingPunct="1">
        <a:spcBef>
          <a:spcPct val="0"/>
        </a:spcBef>
        <a:spcAft>
          <a:spcPct val="0"/>
        </a:spcAft>
        <a:defRPr sz="4400" b="1">
          <a:solidFill>
            <a:schemeClr val="tx1"/>
          </a:solidFill>
          <a:latin typeface="Calibri" pitchFamily="34" charset="0"/>
        </a:defRPr>
      </a:lvl7pPr>
      <a:lvl8pPr marL="1371600" algn="l" rtl="0" eaLnBrk="1" fontAlgn="base" hangingPunct="1">
        <a:spcBef>
          <a:spcPct val="0"/>
        </a:spcBef>
        <a:spcAft>
          <a:spcPct val="0"/>
        </a:spcAft>
        <a:defRPr sz="4400" b="1">
          <a:solidFill>
            <a:schemeClr val="tx1"/>
          </a:solidFill>
          <a:latin typeface="Calibri" pitchFamily="34" charset="0"/>
        </a:defRPr>
      </a:lvl8pPr>
      <a:lvl9pPr marL="1828800" algn="l"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002060"/>
        </a:buClr>
        <a:buFont typeface="Wingdings"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2060"/>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2060"/>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2060"/>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www.myfloridacfo.com/Division/AA/documents/ReceiptsJobAid.pdf"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bankofamerica.com/worksonline"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myfloridacfo.com/Division/AA/documents/PrintingTransactionsandSupportingDocuments.pdf"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s://myfloridacfo.com/Division/AA/WorksTrainingMaterials.htm"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mailto:PCARD@justiceadmin.org"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447800"/>
          </a:xfrm>
        </p:spPr>
        <p:txBody>
          <a:bodyPr/>
          <a:lstStyle/>
          <a:p>
            <a:r>
              <a:rPr lang="en-US" dirty="0" smtClean="0"/>
              <a:t>PCard Works for Accountholders</a:t>
            </a:r>
            <a:endParaRPr lang="en-US" dirty="0"/>
          </a:p>
        </p:txBody>
      </p:sp>
      <p:sp>
        <p:nvSpPr>
          <p:cNvPr id="3" name="Subtitle 2"/>
          <p:cNvSpPr>
            <a:spLocks noGrp="1"/>
          </p:cNvSpPr>
          <p:nvPr>
            <p:ph type="subTitle" idx="1"/>
          </p:nvPr>
        </p:nvSpPr>
        <p:spPr/>
        <p:txBody>
          <a:bodyPr/>
          <a:lstStyle/>
          <a:p>
            <a:r>
              <a:rPr lang="en-US" dirty="0"/>
              <a:t>Justice Administrative Commission</a:t>
            </a:r>
          </a:p>
          <a:p>
            <a:r>
              <a:rPr lang="en-US" dirty="0" smtClean="0"/>
              <a:t>August </a:t>
            </a:r>
            <a:r>
              <a:rPr lang="en-US" dirty="0"/>
              <a:t>2019</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599" y="2133600"/>
            <a:ext cx="7504113" cy="1828800"/>
          </a:xfrm>
        </p:spPr>
        <p:txBody>
          <a:bodyPr/>
          <a:lstStyle/>
          <a:p>
            <a:pPr algn="ctr"/>
            <a:r>
              <a:rPr lang="en-US" sz="4800" dirty="0" smtClean="0"/>
              <a:t>What are the first steps in </a:t>
            </a:r>
            <a:r>
              <a:rPr lang="en-US" sz="4800" dirty="0"/>
              <a:t>PCard Works?</a:t>
            </a:r>
          </a:p>
        </p:txBody>
      </p:sp>
      <p:sp>
        <p:nvSpPr>
          <p:cNvPr id="4" name="Slide Number Placeholder 3"/>
          <p:cNvSpPr>
            <a:spLocks noGrp="1"/>
          </p:cNvSpPr>
          <p:nvPr>
            <p:ph type="sldNum" sz="quarter" idx="12"/>
          </p:nvPr>
        </p:nvSpPr>
        <p:spPr/>
        <p:txBody>
          <a:bodyPr/>
          <a:lstStyle/>
          <a:p>
            <a:pPr>
              <a:defRPr/>
            </a:pPr>
            <a:fld id="{F639D4AA-0578-4BBE-A0FF-ABEEAFF1DDB1}" type="slidenum">
              <a:rPr lang="en-US" altLang="en-US" smtClean="0"/>
              <a:pPr>
                <a:defRPr/>
              </a:pPr>
              <a:t>10</a:t>
            </a:fld>
            <a:endParaRPr lang="en-US" altLang="en-US" dirty="0"/>
          </a:p>
        </p:txBody>
      </p:sp>
    </p:spTree>
    <p:extLst>
      <p:ext uri="{BB962C8B-B14F-4D97-AF65-F5344CB8AC3E}">
        <p14:creationId xmlns:p14="http://schemas.microsoft.com/office/powerpoint/2010/main" val="8098578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505201"/>
            <a:ext cx="7580314" cy="533400"/>
          </a:xfrm>
        </p:spPr>
        <p:txBody>
          <a:bodyPr/>
          <a:lstStyle/>
          <a:p>
            <a:pPr algn="ctr"/>
            <a:r>
              <a:rPr lang="en-US" sz="2400" dirty="0" smtClean="0"/>
              <a:t>How much should be redacted?</a:t>
            </a:r>
            <a:r>
              <a:rPr lang="en-US" sz="2400" dirty="0"/>
              <a:t/>
            </a:r>
            <a:br>
              <a:rPr lang="en-US" sz="2400" dirty="0"/>
            </a:br>
            <a:endParaRPr lang="en-US" sz="2400" dirty="0"/>
          </a:p>
        </p:txBody>
      </p:sp>
      <p:sp>
        <p:nvSpPr>
          <p:cNvPr id="3" name="Text Placeholder 2"/>
          <p:cNvSpPr>
            <a:spLocks noGrp="1"/>
          </p:cNvSpPr>
          <p:nvPr>
            <p:ph type="body" idx="1"/>
          </p:nvPr>
        </p:nvSpPr>
        <p:spPr>
          <a:xfrm>
            <a:off x="914399" y="2819401"/>
            <a:ext cx="7580313" cy="761999"/>
          </a:xfrm>
        </p:spPr>
        <p:txBody>
          <a:bodyPr/>
          <a:lstStyle/>
          <a:p>
            <a:pPr algn="ctr"/>
            <a:r>
              <a:rPr lang="en-US" sz="3600" dirty="0" smtClean="0"/>
              <a:t>What documentation should go into the system ?</a:t>
            </a:r>
            <a:endParaRPr lang="en-US" sz="3600" dirty="0"/>
          </a:p>
        </p:txBody>
      </p:sp>
      <p:sp>
        <p:nvSpPr>
          <p:cNvPr id="4" name="Slide Number Placeholder 3"/>
          <p:cNvSpPr>
            <a:spLocks noGrp="1"/>
          </p:cNvSpPr>
          <p:nvPr>
            <p:ph type="sldNum" sz="quarter" idx="12"/>
          </p:nvPr>
        </p:nvSpPr>
        <p:spPr/>
        <p:txBody>
          <a:bodyPr/>
          <a:lstStyle/>
          <a:p>
            <a:pPr>
              <a:defRPr/>
            </a:pPr>
            <a:fld id="{F639D4AA-0578-4BBE-A0FF-ABEEAFF1DDB1}" type="slidenum">
              <a:rPr lang="en-US" altLang="en-US" smtClean="0"/>
              <a:pPr>
                <a:defRPr/>
              </a:pPr>
              <a:t>100</a:t>
            </a:fld>
            <a:endParaRPr lang="en-US" altLang="en-US" dirty="0"/>
          </a:p>
        </p:txBody>
      </p:sp>
    </p:spTree>
    <p:extLst>
      <p:ext uri="{BB962C8B-B14F-4D97-AF65-F5344CB8AC3E}">
        <p14:creationId xmlns:p14="http://schemas.microsoft.com/office/powerpoint/2010/main" val="15145923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Accountholder Documentation Review</a:t>
            </a:r>
            <a:endParaRPr lang="en-US" sz="3600" dirty="0"/>
          </a:p>
        </p:txBody>
      </p:sp>
      <p:sp>
        <p:nvSpPr>
          <p:cNvPr id="3" name="Content Placeholder 2"/>
          <p:cNvSpPr>
            <a:spLocks noGrp="1"/>
          </p:cNvSpPr>
          <p:nvPr>
            <p:ph idx="1"/>
          </p:nvPr>
        </p:nvSpPr>
        <p:spPr>
          <a:xfrm>
            <a:off x="990600" y="1417638"/>
            <a:ext cx="7696200" cy="4708525"/>
          </a:xfrm>
        </p:spPr>
        <p:txBody>
          <a:bodyPr/>
          <a:lstStyle/>
          <a:p>
            <a:pPr>
              <a:spcBef>
                <a:spcPts val="0"/>
              </a:spcBef>
            </a:pPr>
            <a:endParaRPr lang="en-US" sz="2800" dirty="0" smtClean="0"/>
          </a:p>
          <a:p>
            <a:pPr>
              <a:spcBef>
                <a:spcPts val="0"/>
              </a:spcBef>
            </a:pPr>
            <a:r>
              <a:rPr lang="en-US" sz="2800" dirty="0"/>
              <a:t>Remember that the documentation from </a:t>
            </a:r>
            <a:r>
              <a:rPr lang="en-US" sz="2800" dirty="0" smtClean="0"/>
              <a:t>users </a:t>
            </a:r>
            <a:r>
              <a:rPr lang="en-US" sz="2800" dirty="0"/>
              <a:t>is </a:t>
            </a:r>
            <a:r>
              <a:rPr lang="en-US" sz="2800" dirty="0" smtClean="0"/>
              <a:t>available </a:t>
            </a:r>
            <a:r>
              <a:rPr lang="en-US" sz="2800" dirty="0"/>
              <a:t>for any audits that DFS may conduct on charges. </a:t>
            </a:r>
          </a:p>
          <a:p>
            <a:pPr marL="0" indent="0">
              <a:spcBef>
                <a:spcPts val="0"/>
              </a:spcBef>
              <a:buNone/>
            </a:pPr>
            <a:endParaRPr lang="en-US" sz="1200" dirty="0" smtClean="0"/>
          </a:p>
          <a:p>
            <a:pPr>
              <a:spcBef>
                <a:spcPts val="0"/>
              </a:spcBef>
            </a:pPr>
            <a:r>
              <a:rPr lang="en-US" sz="2800" dirty="0" smtClean="0"/>
              <a:t>Florida </a:t>
            </a:r>
            <a:r>
              <a:rPr lang="en-US" sz="2800" dirty="0"/>
              <a:t>has a very broad public records law. Please know that anything </a:t>
            </a:r>
            <a:r>
              <a:rPr lang="en-US" sz="2800" dirty="0" smtClean="0"/>
              <a:t>uploaded </a:t>
            </a:r>
            <a:r>
              <a:rPr lang="en-US" sz="2800" dirty="0"/>
              <a:t>to this system could become available for inspection as a public record, unless it is confidential or exempt.</a:t>
            </a:r>
          </a:p>
          <a:p>
            <a:pPr marL="0" indent="0">
              <a:spcBef>
                <a:spcPts val="0"/>
              </a:spcBef>
              <a:buNone/>
            </a:pPr>
            <a:endParaRPr lang="en-US" sz="14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101</a:t>
            </a:fld>
            <a:endParaRPr lang="en-US" altLang="en-US" dirty="0"/>
          </a:p>
        </p:txBody>
      </p:sp>
    </p:spTree>
    <p:extLst>
      <p:ext uri="{BB962C8B-B14F-4D97-AF65-F5344CB8AC3E}">
        <p14:creationId xmlns:p14="http://schemas.microsoft.com/office/powerpoint/2010/main" val="25676391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Accountholder Documentation Review</a:t>
            </a:r>
            <a:endParaRPr lang="en-US" sz="3600" dirty="0"/>
          </a:p>
        </p:txBody>
      </p:sp>
      <p:sp>
        <p:nvSpPr>
          <p:cNvPr id="3" name="Content Placeholder 2"/>
          <p:cNvSpPr>
            <a:spLocks noGrp="1"/>
          </p:cNvSpPr>
          <p:nvPr>
            <p:ph idx="1"/>
          </p:nvPr>
        </p:nvSpPr>
        <p:spPr>
          <a:xfrm>
            <a:off x="990600" y="1600200"/>
            <a:ext cx="7696200" cy="4525963"/>
          </a:xfrm>
        </p:spPr>
        <p:txBody>
          <a:bodyPr/>
          <a:lstStyle/>
          <a:p>
            <a:pPr marL="0" indent="0">
              <a:spcBef>
                <a:spcPts val="0"/>
              </a:spcBef>
              <a:buNone/>
            </a:pPr>
            <a:r>
              <a:rPr lang="en-US" sz="2800" dirty="0" smtClean="0"/>
              <a:t>Currently, DFS has notified of us that this will be the new published policy regarding Public Records Requests in the revised SPCA Policy Manual:</a:t>
            </a:r>
          </a:p>
          <a:p>
            <a:pPr marL="0" indent="0">
              <a:spcBef>
                <a:spcPts val="0"/>
              </a:spcBef>
              <a:buNone/>
            </a:pPr>
            <a:endParaRPr lang="en-US" sz="1200" dirty="0" smtClean="0"/>
          </a:p>
          <a:p>
            <a:pPr marL="0" indent="0">
              <a:spcBef>
                <a:spcPts val="0"/>
              </a:spcBef>
              <a:buNone/>
            </a:pPr>
            <a:r>
              <a:rPr lang="en-US" sz="2800" i="1" dirty="0" smtClean="0"/>
              <a:t>G</a:t>
            </a:r>
            <a:r>
              <a:rPr lang="en-US" sz="2800" i="1" dirty="0"/>
              <a:t>.	Public Records </a:t>
            </a:r>
            <a:r>
              <a:rPr lang="en-US" sz="2800" i="1" dirty="0" smtClean="0"/>
              <a:t>Requests (excerpt)</a:t>
            </a:r>
            <a:endParaRPr lang="en-US" sz="2800" i="1" dirty="0"/>
          </a:p>
          <a:p>
            <a:pPr marL="0" indent="0">
              <a:spcBef>
                <a:spcPts val="0"/>
              </a:spcBef>
              <a:buNone/>
            </a:pPr>
            <a:endParaRPr lang="en-US" sz="1400" i="1" dirty="0"/>
          </a:p>
          <a:p>
            <a:pPr marL="0" indent="0">
              <a:spcBef>
                <a:spcPts val="0"/>
              </a:spcBef>
              <a:buNone/>
            </a:pPr>
            <a:r>
              <a:rPr lang="en-US" sz="2800" i="1" dirty="0"/>
              <a:t>Public Records Requests for PCard data stored in Works that pertain to accounts issued to any state agency employee other than DFS will be referred to that agency’s Public Records Custodian.</a:t>
            </a:r>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102</a:t>
            </a:fld>
            <a:endParaRPr lang="en-US" altLang="en-US" dirty="0"/>
          </a:p>
        </p:txBody>
      </p:sp>
    </p:spTree>
    <p:extLst>
      <p:ext uri="{BB962C8B-B14F-4D97-AF65-F5344CB8AC3E}">
        <p14:creationId xmlns:p14="http://schemas.microsoft.com/office/powerpoint/2010/main" val="9933583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Accountholder Documentation Review</a:t>
            </a:r>
            <a:endParaRPr lang="en-US" sz="3600" dirty="0"/>
          </a:p>
        </p:txBody>
      </p:sp>
      <p:sp>
        <p:nvSpPr>
          <p:cNvPr id="3" name="Content Placeholder 2"/>
          <p:cNvSpPr>
            <a:spLocks noGrp="1"/>
          </p:cNvSpPr>
          <p:nvPr>
            <p:ph idx="1"/>
          </p:nvPr>
        </p:nvSpPr>
        <p:spPr>
          <a:xfrm>
            <a:off x="990600" y="1600200"/>
            <a:ext cx="7696200" cy="4525963"/>
          </a:xfrm>
        </p:spPr>
        <p:txBody>
          <a:bodyPr/>
          <a:lstStyle/>
          <a:p>
            <a:pPr marL="0" indent="0">
              <a:spcBef>
                <a:spcPts val="0"/>
              </a:spcBef>
              <a:buNone/>
            </a:pPr>
            <a:r>
              <a:rPr lang="en-US" sz="2800" dirty="0" smtClean="0"/>
              <a:t>DFS has also stated the following on documentation requirements for an audit review:</a:t>
            </a:r>
          </a:p>
          <a:p>
            <a:pPr marL="0" indent="0">
              <a:spcBef>
                <a:spcPts val="0"/>
              </a:spcBef>
              <a:buNone/>
            </a:pPr>
            <a:endParaRPr lang="en-US" sz="1200" dirty="0" smtClean="0"/>
          </a:p>
          <a:p>
            <a:pPr lvl="1">
              <a:spcBef>
                <a:spcPts val="0"/>
              </a:spcBef>
            </a:pPr>
            <a:r>
              <a:rPr lang="en-US" sz="2400" dirty="0" smtClean="0"/>
              <a:t>All </a:t>
            </a:r>
            <a:r>
              <a:rPr lang="en-US" sz="2400" dirty="0"/>
              <a:t>supporting documentation required by the Reference </a:t>
            </a:r>
            <a:r>
              <a:rPr lang="en-US" sz="2400" dirty="0" smtClean="0"/>
              <a:t>Guide for State Expenditures </a:t>
            </a:r>
            <a:r>
              <a:rPr lang="en-US" sz="2400" dirty="0"/>
              <a:t>and other policies must be attached to the transaction in Works.  </a:t>
            </a:r>
            <a:endParaRPr lang="en-US" sz="2400" dirty="0" smtClean="0"/>
          </a:p>
          <a:p>
            <a:pPr lvl="1">
              <a:spcBef>
                <a:spcPts val="0"/>
              </a:spcBef>
            </a:pPr>
            <a:r>
              <a:rPr lang="en-US" sz="2400" dirty="0" smtClean="0"/>
              <a:t>The </a:t>
            </a:r>
            <a:r>
              <a:rPr lang="en-US" sz="2400" dirty="0"/>
              <a:t>STMS Master Trip number and rental vehicle authorization number are also required for related purchases.  </a:t>
            </a:r>
            <a:endParaRPr lang="en-US" sz="2400" dirty="0" smtClean="0"/>
          </a:p>
          <a:p>
            <a:pPr lvl="1">
              <a:spcBef>
                <a:spcPts val="0"/>
              </a:spcBef>
            </a:pPr>
            <a:r>
              <a:rPr lang="en-US" sz="2400" dirty="0" smtClean="0"/>
              <a:t>If </a:t>
            </a:r>
            <a:r>
              <a:rPr lang="en-US" sz="2400" dirty="0"/>
              <a:t>a transaction is supported by a specific statute, </a:t>
            </a:r>
            <a:r>
              <a:rPr lang="en-US" sz="2400" dirty="0" smtClean="0"/>
              <a:t>DFS suggests including </a:t>
            </a:r>
            <a:r>
              <a:rPr lang="en-US" sz="2400" dirty="0"/>
              <a:t>that reference with the </a:t>
            </a:r>
            <a:r>
              <a:rPr lang="en-US" sz="2400" dirty="0" smtClean="0"/>
              <a:t>transaction.</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103</a:t>
            </a:fld>
            <a:endParaRPr lang="en-US" altLang="en-US" dirty="0"/>
          </a:p>
        </p:txBody>
      </p:sp>
    </p:spTree>
    <p:extLst>
      <p:ext uri="{BB962C8B-B14F-4D97-AF65-F5344CB8AC3E}">
        <p14:creationId xmlns:p14="http://schemas.microsoft.com/office/powerpoint/2010/main" val="1952345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Accountholder Documentation Review</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r>
              <a:rPr lang="en-US" sz="2800" dirty="0" smtClean="0"/>
              <a:t>Users </a:t>
            </a:r>
            <a:r>
              <a:rPr lang="en-US" sz="2800" dirty="0"/>
              <a:t>know </a:t>
            </a:r>
            <a:r>
              <a:rPr lang="en-US" sz="2800" dirty="0" smtClean="0"/>
              <a:t>their </a:t>
            </a:r>
            <a:r>
              <a:rPr lang="en-US" sz="2800" dirty="0"/>
              <a:t>cases and information better than anyone else. Please do not upload </a:t>
            </a:r>
            <a:r>
              <a:rPr lang="en-US" sz="2800" dirty="0" smtClean="0"/>
              <a:t>confidential/exempt/sensitive </a:t>
            </a:r>
            <a:r>
              <a:rPr lang="en-US" sz="2800" dirty="0"/>
              <a:t>information. </a:t>
            </a:r>
            <a:r>
              <a:rPr lang="en-US" sz="2800" u="sng" dirty="0"/>
              <a:t>Redact </a:t>
            </a:r>
            <a:r>
              <a:rPr lang="en-US" sz="2800" u="sng" dirty="0" smtClean="0"/>
              <a:t>and document statute references as </a:t>
            </a:r>
            <a:r>
              <a:rPr lang="en-US" sz="2800" u="sng" dirty="0"/>
              <a:t>necessary </a:t>
            </a:r>
            <a:r>
              <a:rPr lang="en-US" sz="2800" dirty="0"/>
              <a:t>to protect </a:t>
            </a:r>
            <a:r>
              <a:rPr lang="en-US" sz="2800" dirty="0" smtClean="0"/>
              <a:t>all client/victim/ witness </a:t>
            </a:r>
            <a:r>
              <a:rPr lang="en-US" sz="2800" dirty="0"/>
              <a:t>information</a:t>
            </a:r>
            <a:r>
              <a:rPr lang="en-US" sz="2800" dirty="0" smtClean="0"/>
              <a:t>.</a:t>
            </a:r>
          </a:p>
          <a:p>
            <a:pPr marL="0" indent="0">
              <a:spcBef>
                <a:spcPts val="0"/>
              </a:spcBef>
              <a:buNone/>
            </a:pPr>
            <a:endParaRPr lang="en-US" sz="1200" dirty="0"/>
          </a:p>
          <a:p>
            <a:pPr>
              <a:spcBef>
                <a:spcPts val="0"/>
              </a:spcBef>
            </a:pPr>
            <a:r>
              <a:rPr lang="en-US" sz="2800" dirty="0" smtClean="0"/>
              <a:t>Follow </a:t>
            </a:r>
            <a:r>
              <a:rPr lang="en-US" sz="2800" dirty="0"/>
              <a:t>your agency’s records retention policy for un-redacted documentation</a:t>
            </a:r>
            <a:r>
              <a:rPr lang="en-US" sz="2800" dirty="0" smtClean="0"/>
              <a:t>.</a:t>
            </a:r>
          </a:p>
          <a:p>
            <a:pPr>
              <a:spcBef>
                <a:spcPts val="0"/>
              </a:spcBef>
            </a:pPr>
            <a:endParaRPr lang="en-US" sz="1400" dirty="0" smtClean="0"/>
          </a:p>
          <a:p>
            <a:pPr>
              <a:spcBef>
                <a:spcPts val="0"/>
              </a:spcBef>
            </a:pPr>
            <a:r>
              <a:rPr lang="en-US" sz="2800" u="sng" dirty="0" smtClean="0"/>
              <a:t>Add only what is necessary to process a charge</a:t>
            </a:r>
            <a:endParaRPr lang="en-US" sz="2800" u="sng" dirty="0"/>
          </a:p>
          <a:p>
            <a:pPr marL="0" indent="0">
              <a:spcBef>
                <a:spcPts val="0"/>
              </a:spcBef>
              <a:buNone/>
            </a:pPr>
            <a:endParaRPr lang="en-US" sz="14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104</a:t>
            </a:fld>
            <a:endParaRPr lang="en-US" altLang="en-US" dirty="0"/>
          </a:p>
        </p:txBody>
      </p:sp>
    </p:spTree>
    <p:extLst>
      <p:ext uri="{BB962C8B-B14F-4D97-AF65-F5344CB8AC3E}">
        <p14:creationId xmlns:p14="http://schemas.microsoft.com/office/powerpoint/2010/main" val="4833691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505201"/>
            <a:ext cx="7580314" cy="533400"/>
          </a:xfrm>
        </p:spPr>
        <p:txBody>
          <a:bodyPr/>
          <a:lstStyle/>
          <a:p>
            <a:pPr algn="ctr"/>
            <a:r>
              <a:rPr lang="en-US" sz="2400" dirty="0" smtClean="0"/>
              <a:t>How do I attach it to a charge?</a:t>
            </a:r>
            <a:r>
              <a:rPr lang="en-US" sz="2400" dirty="0"/>
              <a:t/>
            </a:r>
            <a:br>
              <a:rPr lang="en-US" sz="2400" dirty="0"/>
            </a:br>
            <a:endParaRPr lang="en-US" sz="2400" dirty="0"/>
          </a:p>
        </p:txBody>
      </p:sp>
      <p:sp>
        <p:nvSpPr>
          <p:cNvPr id="3" name="Text Placeholder 2"/>
          <p:cNvSpPr>
            <a:spLocks noGrp="1"/>
          </p:cNvSpPr>
          <p:nvPr>
            <p:ph type="body" idx="1"/>
          </p:nvPr>
        </p:nvSpPr>
        <p:spPr>
          <a:xfrm>
            <a:off x="914399" y="2819401"/>
            <a:ext cx="7580313" cy="761999"/>
          </a:xfrm>
        </p:spPr>
        <p:txBody>
          <a:bodyPr/>
          <a:lstStyle/>
          <a:p>
            <a:pPr algn="ctr"/>
            <a:r>
              <a:rPr lang="en-US" sz="3600" dirty="0" smtClean="0"/>
              <a:t>How do I add documentation to the system?</a:t>
            </a:r>
            <a:endParaRPr lang="en-US" sz="3600" dirty="0"/>
          </a:p>
        </p:txBody>
      </p:sp>
      <p:sp>
        <p:nvSpPr>
          <p:cNvPr id="4" name="Slide Number Placeholder 3"/>
          <p:cNvSpPr>
            <a:spLocks noGrp="1"/>
          </p:cNvSpPr>
          <p:nvPr>
            <p:ph type="sldNum" sz="quarter" idx="12"/>
          </p:nvPr>
        </p:nvSpPr>
        <p:spPr/>
        <p:txBody>
          <a:bodyPr/>
          <a:lstStyle/>
          <a:p>
            <a:pPr>
              <a:defRPr/>
            </a:pPr>
            <a:fld id="{F639D4AA-0578-4BBE-A0FF-ABEEAFF1DDB1}" type="slidenum">
              <a:rPr lang="en-US" altLang="en-US" smtClean="0"/>
              <a:pPr>
                <a:defRPr/>
              </a:pPr>
              <a:t>105</a:t>
            </a:fld>
            <a:endParaRPr lang="en-US" altLang="en-US" dirty="0"/>
          </a:p>
        </p:txBody>
      </p:sp>
    </p:spTree>
    <p:extLst>
      <p:ext uri="{BB962C8B-B14F-4D97-AF65-F5344CB8AC3E}">
        <p14:creationId xmlns:p14="http://schemas.microsoft.com/office/powerpoint/2010/main" val="40446529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DFS Documentation Policy</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r>
              <a:rPr lang="en-US" sz="2800" dirty="0"/>
              <a:t>One of the new changes to </a:t>
            </a:r>
            <a:r>
              <a:rPr lang="en-US" sz="2800" dirty="0" smtClean="0"/>
              <a:t>the </a:t>
            </a:r>
            <a:r>
              <a:rPr lang="en-US" sz="2800" dirty="0"/>
              <a:t>PCard process </a:t>
            </a:r>
            <a:r>
              <a:rPr lang="en-US" sz="2800" dirty="0" smtClean="0"/>
              <a:t>is that receipts </a:t>
            </a:r>
            <a:r>
              <a:rPr lang="en-US" sz="2800" dirty="0"/>
              <a:t>and supporting documentation </a:t>
            </a:r>
            <a:r>
              <a:rPr lang="en-US" sz="2800" dirty="0" smtClean="0"/>
              <a:t>be </a:t>
            </a:r>
            <a:r>
              <a:rPr lang="en-US" sz="2800" dirty="0"/>
              <a:t>provided on the front end of the process.  </a:t>
            </a:r>
            <a:endParaRPr lang="en-US" sz="2800" dirty="0" smtClean="0"/>
          </a:p>
          <a:p>
            <a:pPr>
              <a:spcBef>
                <a:spcPts val="0"/>
              </a:spcBef>
            </a:pPr>
            <a:r>
              <a:rPr lang="en-US" sz="2800" smtClean="0"/>
              <a:t>This is now a statewide policy to attach all receipts and supporting documentation to each transaction.  </a:t>
            </a:r>
          </a:p>
          <a:p>
            <a:pPr>
              <a:spcBef>
                <a:spcPts val="0"/>
              </a:spcBef>
            </a:pPr>
            <a:r>
              <a:rPr lang="en-US" sz="2800" smtClean="0"/>
              <a:t>The </a:t>
            </a:r>
            <a:r>
              <a:rPr lang="en-US" sz="2800" dirty="0" smtClean="0"/>
              <a:t>types </a:t>
            </a:r>
            <a:r>
              <a:rPr lang="en-US" sz="2800" dirty="0"/>
              <a:t>of </a:t>
            </a:r>
            <a:r>
              <a:rPr lang="en-US" sz="2800" dirty="0" smtClean="0"/>
              <a:t>required documentation </a:t>
            </a:r>
            <a:r>
              <a:rPr lang="en-US" sz="2800" dirty="0"/>
              <a:t>is not changing.  The only </a:t>
            </a:r>
            <a:r>
              <a:rPr lang="en-US" sz="2800" dirty="0" smtClean="0"/>
              <a:t>thing changing </a:t>
            </a:r>
            <a:r>
              <a:rPr lang="en-US" sz="2800" dirty="0"/>
              <a:t>is when the documentation is being required</a:t>
            </a:r>
            <a:r>
              <a:rPr lang="en-US" sz="2800" dirty="0" smtClean="0"/>
              <a:t>.</a:t>
            </a:r>
          </a:p>
          <a:p>
            <a:pPr>
              <a:spcBef>
                <a:spcPts val="0"/>
              </a:spcBef>
            </a:pPr>
            <a:r>
              <a:rPr lang="en-US" sz="2800" dirty="0" smtClean="0"/>
              <a:t>Yes, there is a form for lost receipts!</a:t>
            </a:r>
            <a:endParaRPr lang="en-US" sz="2800" dirty="0"/>
          </a:p>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106</a:t>
            </a:fld>
            <a:endParaRPr lang="en-US" altLang="en-US" dirty="0"/>
          </a:p>
        </p:txBody>
      </p:sp>
    </p:spTree>
    <p:extLst>
      <p:ext uri="{BB962C8B-B14F-4D97-AF65-F5344CB8AC3E}">
        <p14:creationId xmlns:p14="http://schemas.microsoft.com/office/powerpoint/2010/main" val="3332491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Supporting Documentation In Works</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r>
              <a:rPr lang="en-US" sz="2800" dirty="0" smtClean="0"/>
              <a:t>Documentation </a:t>
            </a:r>
            <a:r>
              <a:rPr lang="en-US" sz="2800" dirty="0"/>
              <a:t>can be attached </a:t>
            </a:r>
            <a:r>
              <a:rPr lang="en-US" sz="2800" dirty="0" smtClean="0"/>
              <a:t>at </a:t>
            </a:r>
            <a:r>
              <a:rPr lang="en-US" sz="2800" dirty="0"/>
              <a:t>any </a:t>
            </a:r>
            <a:r>
              <a:rPr lang="en-US" sz="2800" dirty="0" smtClean="0"/>
              <a:t>point prior </a:t>
            </a:r>
            <a:r>
              <a:rPr lang="en-US" sz="2800" dirty="0"/>
              <a:t>to the transaction being closed by the Accountant.  </a:t>
            </a:r>
            <a:endParaRPr lang="en-US" sz="2800" dirty="0" smtClean="0"/>
          </a:p>
          <a:p>
            <a:pPr>
              <a:spcBef>
                <a:spcPts val="0"/>
              </a:spcBef>
            </a:pPr>
            <a:r>
              <a:rPr lang="en-US" sz="2800" dirty="0" smtClean="0"/>
              <a:t>Accountholders must add supporting </a:t>
            </a:r>
            <a:r>
              <a:rPr lang="en-US" sz="2800" dirty="0"/>
              <a:t>documentation </a:t>
            </a:r>
            <a:r>
              <a:rPr lang="en-US" sz="2800" dirty="0" smtClean="0"/>
              <a:t>before they can sign </a:t>
            </a:r>
            <a:r>
              <a:rPr lang="en-US" sz="2800" dirty="0"/>
              <a:t>off on the transaction. Any </a:t>
            </a:r>
            <a:r>
              <a:rPr lang="en-US" sz="2800" dirty="0" smtClean="0"/>
              <a:t>other user </a:t>
            </a:r>
            <a:r>
              <a:rPr lang="en-US" sz="2800" dirty="0"/>
              <a:t>within the approval flow can </a:t>
            </a:r>
            <a:r>
              <a:rPr lang="en-US" sz="2800" dirty="0" smtClean="0"/>
              <a:t>also upload documentation.</a:t>
            </a:r>
            <a:endParaRPr lang="en-US" sz="2800" dirty="0"/>
          </a:p>
          <a:p>
            <a:pPr>
              <a:spcBef>
                <a:spcPts val="0"/>
              </a:spcBef>
            </a:pPr>
            <a:endParaRPr lang="en-US" sz="2800" dirty="0"/>
          </a:p>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107</a:t>
            </a:fld>
            <a:endParaRPr lang="en-US" altLang="en-US" dirty="0"/>
          </a:p>
        </p:txBody>
      </p:sp>
    </p:spTree>
    <p:extLst>
      <p:ext uri="{BB962C8B-B14F-4D97-AF65-F5344CB8AC3E}">
        <p14:creationId xmlns:p14="http://schemas.microsoft.com/office/powerpoint/2010/main" val="7438344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Supporting Documentation In Works</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r>
              <a:rPr lang="en-US" sz="2800" dirty="0" smtClean="0"/>
              <a:t>Users can upload supporting </a:t>
            </a:r>
            <a:r>
              <a:rPr lang="en-US" sz="2800" dirty="0"/>
              <a:t>documentation </a:t>
            </a:r>
            <a:r>
              <a:rPr lang="en-US" sz="2800" dirty="0" smtClean="0"/>
              <a:t>from any electronic internet connected device. </a:t>
            </a:r>
          </a:p>
          <a:p>
            <a:pPr>
              <a:spcBef>
                <a:spcPts val="0"/>
              </a:spcBef>
            </a:pPr>
            <a:r>
              <a:rPr lang="en-US" sz="2800" dirty="0" smtClean="0">
                <a:solidFill>
                  <a:srgbClr val="FF0000"/>
                </a:solidFill>
              </a:rPr>
              <a:t>Naming conventions for documents should include identifying information such as the date, vendor name, invoice number, and/or invoiced amount. </a:t>
            </a:r>
          </a:p>
          <a:p>
            <a:pPr>
              <a:spcBef>
                <a:spcPts val="0"/>
              </a:spcBef>
            </a:pPr>
            <a:r>
              <a:rPr lang="en-US" sz="2800" dirty="0"/>
              <a:t>Users and JROs need to ensure public record requirements and their internal </a:t>
            </a:r>
            <a:r>
              <a:rPr lang="en-US" sz="2800" dirty="0" smtClean="0"/>
              <a:t>records policy </a:t>
            </a:r>
            <a:r>
              <a:rPr lang="en-US" sz="2800" dirty="0"/>
              <a:t>are followed for the paper </a:t>
            </a:r>
            <a:r>
              <a:rPr lang="en-US" sz="2800" dirty="0" smtClean="0"/>
              <a:t>receipts and </a:t>
            </a:r>
            <a:r>
              <a:rPr lang="en-US" sz="2800" dirty="0"/>
              <a:t>the use of personal devices to upload directly to Works.</a:t>
            </a:r>
          </a:p>
          <a:p>
            <a:pPr>
              <a:spcBef>
                <a:spcPts val="0"/>
              </a:spcBef>
            </a:pPr>
            <a:endParaRPr lang="en-US" sz="2800" dirty="0" smtClean="0">
              <a:solidFill>
                <a:srgbClr val="FF0000"/>
              </a:solidFill>
            </a:endParaRPr>
          </a:p>
          <a:p>
            <a:pPr>
              <a:spcBef>
                <a:spcPts val="0"/>
              </a:spcBef>
            </a:pPr>
            <a:endParaRPr lang="en-US" sz="2800" u="sng" dirty="0"/>
          </a:p>
          <a:p>
            <a:pPr>
              <a:spcBef>
                <a:spcPts val="0"/>
              </a:spcBef>
            </a:pPr>
            <a:endParaRPr lang="en-US" sz="2800" dirty="0"/>
          </a:p>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108</a:t>
            </a:fld>
            <a:endParaRPr lang="en-US" altLang="en-US" dirty="0"/>
          </a:p>
        </p:txBody>
      </p:sp>
    </p:spTree>
    <p:extLst>
      <p:ext uri="{BB962C8B-B14F-4D97-AF65-F5344CB8AC3E}">
        <p14:creationId xmlns:p14="http://schemas.microsoft.com/office/powerpoint/2010/main" val="315774597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Supporting Documentation In Works</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r>
              <a:rPr lang="en-US" sz="2800" dirty="0" smtClean="0"/>
              <a:t>Receipt images can be uploaded, and image </a:t>
            </a:r>
            <a:r>
              <a:rPr lang="en-US" sz="2800" dirty="0"/>
              <a:t>uploads must be performed one at </a:t>
            </a:r>
            <a:r>
              <a:rPr lang="en-US" sz="2800" dirty="0" smtClean="0"/>
              <a:t>a time.</a:t>
            </a:r>
          </a:p>
          <a:p>
            <a:pPr marL="0" indent="0">
              <a:spcBef>
                <a:spcPts val="0"/>
              </a:spcBef>
              <a:buNone/>
            </a:pPr>
            <a:endParaRPr lang="en-US" sz="1200" dirty="0" smtClean="0"/>
          </a:p>
          <a:p>
            <a:pPr>
              <a:spcBef>
                <a:spcPts val="0"/>
              </a:spcBef>
            </a:pPr>
            <a:r>
              <a:rPr lang="en-US" sz="2800" dirty="0" smtClean="0"/>
              <a:t>The following file formats are supported for the upload process</a:t>
            </a:r>
            <a:r>
              <a:rPr lang="en-US" sz="2800" dirty="0"/>
              <a:t>:.pdf,.png,.jpg,.</a:t>
            </a:r>
            <a:r>
              <a:rPr lang="en-US" sz="2800" dirty="0" smtClean="0"/>
              <a:t>gif and.jpeg.</a:t>
            </a:r>
          </a:p>
          <a:p>
            <a:pPr marL="0" indent="0">
              <a:spcBef>
                <a:spcPts val="0"/>
              </a:spcBef>
              <a:buNone/>
            </a:pPr>
            <a:endParaRPr lang="en-US" sz="1200" dirty="0"/>
          </a:p>
          <a:p>
            <a:pPr>
              <a:spcBef>
                <a:spcPts val="0"/>
              </a:spcBef>
            </a:pPr>
            <a:r>
              <a:rPr lang="en-US" sz="2800" dirty="0" smtClean="0"/>
              <a:t>Each </a:t>
            </a:r>
            <a:r>
              <a:rPr lang="en-US" sz="2800" dirty="0"/>
              <a:t>PDF type receipt image must be less </a:t>
            </a:r>
            <a:r>
              <a:rPr lang="en-US" sz="2800" dirty="0" smtClean="0"/>
              <a:t>than 1MB to upload.</a:t>
            </a:r>
          </a:p>
          <a:p>
            <a:pPr>
              <a:spcBef>
                <a:spcPts val="0"/>
              </a:spcBef>
            </a:pPr>
            <a:endParaRPr lang="en-US" sz="1200" dirty="0" smtClean="0"/>
          </a:p>
          <a:p>
            <a:pPr>
              <a:spcBef>
                <a:spcPts val="0"/>
              </a:spcBef>
            </a:pPr>
            <a:r>
              <a:rPr lang="en-US" sz="2800" dirty="0"/>
              <a:t>For non-PDF type receipt images (.</a:t>
            </a:r>
            <a:r>
              <a:rPr lang="en-US" sz="2800" dirty="0" err="1"/>
              <a:t>png</a:t>
            </a:r>
            <a:r>
              <a:rPr lang="en-US" sz="2800" dirty="0" smtClean="0"/>
              <a:t>, .gif, </a:t>
            </a:r>
            <a:r>
              <a:rPr lang="en-US" sz="2800" dirty="0"/>
              <a:t>and .jpeg.) the uploaded file size may be up to 10MB. </a:t>
            </a:r>
          </a:p>
          <a:p>
            <a:pPr>
              <a:spcBef>
                <a:spcPts val="0"/>
              </a:spcBef>
            </a:pPr>
            <a:endParaRPr lang="en-US" sz="2800" dirty="0" smtClean="0"/>
          </a:p>
          <a:p>
            <a:pPr marL="0" indent="0">
              <a:spcBef>
                <a:spcPts val="0"/>
              </a:spcBef>
              <a:buNone/>
            </a:pPr>
            <a:endParaRPr lang="en-US" sz="1200" dirty="0"/>
          </a:p>
          <a:p>
            <a:pPr marL="0" indent="0">
              <a:spcBef>
                <a:spcPts val="0"/>
              </a:spcBef>
              <a:buNone/>
            </a:pPr>
            <a:endParaRPr lang="en-US" sz="2800" dirty="0" smtClean="0"/>
          </a:p>
          <a:p>
            <a:pPr>
              <a:spcBef>
                <a:spcPts val="0"/>
              </a:spcBef>
            </a:pPr>
            <a:endParaRPr lang="en-US" sz="2800" u="sng" dirty="0"/>
          </a:p>
          <a:p>
            <a:pPr>
              <a:spcBef>
                <a:spcPts val="0"/>
              </a:spcBef>
            </a:pPr>
            <a:endParaRPr lang="en-US" sz="2800" dirty="0"/>
          </a:p>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109</a:t>
            </a:fld>
            <a:endParaRPr lang="en-US" altLang="en-US" dirty="0"/>
          </a:p>
        </p:txBody>
      </p:sp>
    </p:spTree>
    <p:extLst>
      <p:ext uri="{BB962C8B-B14F-4D97-AF65-F5344CB8AC3E}">
        <p14:creationId xmlns:p14="http://schemas.microsoft.com/office/powerpoint/2010/main" val="2801505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Welcome Email</a:t>
            </a:r>
            <a:endParaRPr lang="en-US" sz="3600" dirty="0"/>
          </a:p>
        </p:txBody>
      </p:sp>
      <p:sp>
        <p:nvSpPr>
          <p:cNvPr id="3" name="Content Placeholder 2"/>
          <p:cNvSpPr>
            <a:spLocks noGrp="1"/>
          </p:cNvSpPr>
          <p:nvPr>
            <p:ph idx="1"/>
          </p:nvPr>
        </p:nvSpPr>
        <p:spPr/>
        <p:txBody>
          <a:bodyPr/>
          <a:lstStyle/>
          <a:p>
            <a:pPr marL="1371600" lvl="3" indent="0">
              <a:buNone/>
            </a:pPr>
            <a:endParaRPr lang="en-US" dirty="0"/>
          </a:p>
          <a:p>
            <a:pPr lvl="0"/>
            <a:endParaRPr lang="en-US" dirty="0"/>
          </a:p>
          <a:p>
            <a:pPr marL="0" indent="0">
              <a:buNone/>
            </a:pPr>
            <a:endParaRPr lang="en-US" sz="40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11</a:t>
            </a:fld>
            <a:endParaRPr lang="en-US" altLang="en-US" dirty="0"/>
          </a:p>
        </p:txBody>
      </p:sp>
      <p:pic>
        <p:nvPicPr>
          <p:cNvPr id="5" name="Picture 4"/>
          <p:cNvPicPr>
            <a:picLocks noChangeAspect="1"/>
          </p:cNvPicPr>
          <p:nvPr/>
        </p:nvPicPr>
        <p:blipFill>
          <a:blip r:embed="rId2"/>
          <a:stretch>
            <a:fillRect/>
          </a:stretch>
        </p:blipFill>
        <p:spPr>
          <a:xfrm>
            <a:off x="1015594" y="1454128"/>
            <a:ext cx="8128406" cy="3831528"/>
          </a:xfrm>
          <a:prstGeom prst="rect">
            <a:avLst/>
          </a:prstGeom>
        </p:spPr>
      </p:pic>
    </p:spTree>
    <p:extLst>
      <p:ext uri="{BB962C8B-B14F-4D97-AF65-F5344CB8AC3E}">
        <p14:creationId xmlns:p14="http://schemas.microsoft.com/office/powerpoint/2010/main" val="402635692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Supporting Documentation In Works</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r>
              <a:rPr lang="en-US" sz="2800" dirty="0"/>
              <a:t>DFS has provided a single page </a:t>
            </a:r>
            <a:r>
              <a:rPr lang="en-US" sz="2800" dirty="0">
                <a:hlinkClick r:id="rId2"/>
              </a:rPr>
              <a:t>Job Aid</a:t>
            </a:r>
            <a:r>
              <a:rPr lang="en-US" sz="2800" dirty="0"/>
              <a:t> outlining </a:t>
            </a:r>
            <a:r>
              <a:rPr lang="en-US" sz="2800" dirty="0" smtClean="0"/>
              <a:t>how </a:t>
            </a:r>
            <a:r>
              <a:rPr lang="en-US" sz="2800" dirty="0"/>
              <a:t>to </a:t>
            </a:r>
            <a:r>
              <a:rPr lang="en-US" sz="2800" dirty="0" smtClean="0"/>
              <a:t>attach documentation.    </a:t>
            </a:r>
          </a:p>
          <a:p>
            <a:pPr marL="0" indent="0">
              <a:spcBef>
                <a:spcPts val="0"/>
              </a:spcBef>
              <a:buNone/>
            </a:pPr>
            <a:endParaRPr lang="en-US" sz="2800" dirty="0"/>
          </a:p>
          <a:p>
            <a:pPr>
              <a:spcBef>
                <a:spcPts val="0"/>
              </a:spcBef>
            </a:pPr>
            <a:r>
              <a:rPr lang="en-US" sz="2800" dirty="0" smtClean="0"/>
              <a:t>Files must be less than 1MB when compressed.</a:t>
            </a:r>
          </a:p>
          <a:p>
            <a:pPr marL="0" indent="0">
              <a:spcBef>
                <a:spcPts val="0"/>
              </a:spcBef>
              <a:buNone/>
            </a:pPr>
            <a:endParaRPr lang="en-US" sz="1200" dirty="0"/>
          </a:p>
          <a:p>
            <a:pPr marL="0" indent="0">
              <a:spcBef>
                <a:spcPts val="0"/>
              </a:spcBef>
              <a:buNone/>
            </a:pPr>
            <a:endParaRPr lang="en-US" sz="1200" dirty="0"/>
          </a:p>
          <a:p>
            <a:pPr>
              <a:spcBef>
                <a:spcPts val="0"/>
              </a:spcBef>
            </a:pPr>
            <a:r>
              <a:rPr lang="en-US" sz="2800" dirty="0" smtClean="0"/>
              <a:t>Each JRO is considered the primary data owner and is responsible for maintaining original receipts.</a:t>
            </a:r>
          </a:p>
          <a:p>
            <a:pPr>
              <a:spcBef>
                <a:spcPts val="0"/>
              </a:spcBef>
            </a:pPr>
            <a:r>
              <a:rPr lang="en-US" sz="2800" dirty="0" smtClean="0"/>
              <a:t>Receipts can be uploaded directly to a transaction or receipts can be added in the Receipts section.</a:t>
            </a:r>
            <a:endParaRPr lang="en-US" sz="2800" dirty="0"/>
          </a:p>
          <a:p>
            <a:pPr>
              <a:spcBef>
                <a:spcPts val="0"/>
              </a:spcBef>
            </a:pPr>
            <a:endParaRPr lang="en-US" sz="2800" dirty="0" smtClean="0"/>
          </a:p>
          <a:p>
            <a:pPr>
              <a:spcBef>
                <a:spcPts val="0"/>
              </a:spcBef>
            </a:pPr>
            <a:endParaRPr lang="en-US" sz="2800" u="sng" dirty="0"/>
          </a:p>
          <a:p>
            <a:pPr>
              <a:spcBef>
                <a:spcPts val="0"/>
              </a:spcBef>
            </a:pPr>
            <a:endParaRPr lang="en-US" sz="2800" dirty="0"/>
          </a:p>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110</a:t>
            </a:fld>
            <a:endParaRPr lang="en-US" altLang="en-US" dirty="0"/>
          </a:p>
        </p:txBody>
      </p:sp>
    </p:spTree>
    <p:extLst>
      <p:ext uri="{BB962C8B-B14F-4D97-AF65-F5344CB8AC3E}">
        <p14:creationId xmlns:p14="http://schemas.microsoft.com/office/powerpoint/2010/main" val="28656297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Uploading Documentation – Single-Action Process Transaction</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111</a:t>
            </a:fld>
            <a:endParaRPr lang="en-US" altLang="en-US" dirty="0"/>
          </a:p>
        </p:txBody>
      </p:sp>
      <p:pic>
        <p:nvPicPr>
          <p:cNvPr id="13" name="Content Placeholder 12"/>
          <p:cNvPicPr>
            <a:picLocks noGrp="1" noChangeAspect="1"/>
          </p:cNvPicPr>
          <p:nvPr>
            <p:ph idx="1"/>
          </p:nvPr>
        </p:nvPicPr>
        <p:blipFill>
          <a:blip r:embed="rId2"/>
          <a:stretch>
            <a:fillRect/>
          </a:stretch>
        </p:blipFill>
        <p:spPr>
          <a:xfrm>
            <a:off x="2509837" y="1620044"/>
            <a:ext cx="4657725" cy="4486275"/>
          </a:xfrm>
          <a:prstGeom prst="rect">
            <a:avLst/>
          </a:prstGeom>
        </p:spPr>
      </p:pic>
      <p:cxnSp>
        <p:nvCxnSpPr>
          <p:cNvPr id="7" name="Straight Arrow Connector 6"/>
          <p:cNvCxnSpPr/>
          <p:nvPr/>
        </p:nvCxnSpPr>
        <p:spPr>
          <a:xfrm flipH="1">
            <a:off x="4267200" y="2286000"/>
            <a:ext cx="457200" cy="2286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953000" y="5257800"/>
            <a:ext cx="457200" cy="2286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08285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Uploading Supporting Documentation</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r>
              <a:rPr lang="en-US" sz="2800" dirty="0"/>
              <a:t>To upload </a:t>
            </a:r>
            <a:r>
              <a:rPr lang="en-US" sz="2800" dirty="0" smtClean="0"/>
              <a:t>and attach a </a:t>
            </a:r>
            <a:r>
              <a:rPr lang="en-US" sz="2800" dirty="0"/>
              <a:t>receipt </a:t>
            </a:r>
            <a:r>
              <a:rPr lang="en-US" sz="2800" dirty="0" smtClean="0"/>
              <a:t>directly to the transaction:</a:t>
            </a:r>
            <a:endParaRPr lang="en-US" sz="2800" dirty="0"/>
          </a:p>
          <a:p>
            <a:pPr marL="514350" indent="-514350">
              <a:spcBef>
                <a:spcPts val="0"/>
              </a:spcBef>
              <a:buFont typeface="+mj-lt"/>
              <a:buAutoNum type="arabicPeriod"/>
            </a:pPr>
            <a:r>
              <a:rPr lang="en-US" sz="2800" dirty="0" smtClean="0"/>
              <a:t>Go to: Expenses &gt; Transactions.  </a:t>
            </a:r>
            <a:endParaRPr lang="en-US" sz="2800" dirty="0"/>
          </a:p>
          <a:p>
            <a:pPr marL="514350" indent="-514350">
              <a:spcBef>
                <a:spcPts val="0"/>
              </a:spcBef>
              <a:buFont typeface="+mj-lt"/>
              <a:buAutoNum type="arabicPeriod"/>
            </a:pPr>
            <a:r>
              <a:rPr lang="en-US" sz="2800" dirty="0" smtClean="0"/>
              <a:t>Click </a:t>
            </a:r>
            <a:r>
              <a:rPr lang="en-US" sz="2800" dirty="0"/>
              <a:t>the TXN number </a:t>
            </a:r>
            <a:r>
              <a:rPr lang="en-US" sz="2800" dirty="0" smtClean="0"/>
              <a:t>for the transaction matching the receipt. </a:t>
            </a:r>
            <a:r>
              <a:rPr lang="en-US" sz="2800" dirty="0"/>
              <a:t>The </a:t>
            </a:r>
            <a:r>
              <a:rPr lang="en-US" sz="2800" dirty="0" smtClean="0"/>
              <a:t>single-action menu </a:t>
            </a:r>
            <a:r>
              <a:rPr lang="en-US" sz="2800" dirty="0"/>
              <a:t>displays.</a:t>
            </a:r>
          </a:p>
          <a:p>
            <a:pPr marL="514350" indent="-514350">
              <a:spcBef>
                <a:spcPts val="0"/>
              </a:spcBef>
              <a:buFont typeface="+mj-lt"/>
              <a:buAutoNum type="arabicPeriod"/>
            </a:pPr>
            <a:r>
              <a:rPr lang="en-US" sz="2800" dirty="0" smtClean="0"/>
              <a:t>Select </a:t>
            </a:r>
            <a:r>
              <a:rPr lang="en-US" sz="2800" b="1" dirty="0"/>
              <a:t>Manage Receipts</a:t>
            </a:r>
            <a:r>
              <a:rPr lang="en-US" sz="2800" dirty="0"/>
              <a:t>. The Receipts window </a:t>
            </a:r>
            <a:r>
              <a:rPr lang="en-US" sz="2800" dirty="0" smtClean="0"/>
              <a:t>displays.</a:t>
            </a:r>
          </a:p>
          <a:p>
            <a:pPr marL="514350" indent="-514350">
              <a:spcBef>
                <a:spcPts val="0"/>
              </a:spcBef>
              <a:buFont typeface="+mj-lt"/>
              <a:buAutoNum type="arabicPeriod"/>
            </a:pPr>
            <a:r>
              <a:rPr lang="en-US" sz="2800" dirty="0" smtClean="0"/>
              <a:t>Click </a:t>
            </a:r>
            <a:r>
              <a:rPr lang="en-US" sz="2800" b="1" dirty="0" smtClean="0"/>
              <a:t>Add.</a:t>
            </a:r>
            <a:endParaRPr lang="en-US" sz="2400" dirty="0" smtClean="0"/>
          </a:p>
          <a:p>
            <a:pPr marL="400050" lvl="1" indent="0">
              <a:spcBef>
                <a:spcPts val="0"/>
              </a:spcBef>
              <a:buNone/>
            </a:pPr>
            <a:endParaRPr lang="en-US" sz="2400" dirty="0" smtClean="0"/>
          </a:p>
          <a:p>
            <a:pPr>
              <a:spcBef>
                <a:spcPts val="0"/>
              </a:spcBef>
            </a:pPr>
            <a:endParaRPr lang="en-US" sz="2800" u="sng" dirty="0"/>
          </a:p>
          <a:p>
            <a:pPr>
              <a:spcBef>
                <a:spcPts val="0"/>
              </a:spcBef>
            </a:pPr>
            <a:endParaRPr lang="en-US" sz="2800" dirty="0"/>
          </a:p>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112</a:t>
            </a:fld>
            <a:endParaRPr lang="en-US" altLang="en-US" dirty="0"/>
          </a:p>
        </p:txBody>
      </p:sp>
    </p:spTree>
    <p:extLst>
      <p:ext uri="{BB962C8B-B14F-4D97-AF65-F5344CB8AC3E}">
        <p14:creationId xmlns:p14="http://schemas.microsoft.com/office/powerpoint/2010/main" val="24083153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Uploading Documentation – Receipts Window</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113</a:t>
            </a:fld>
            <a:endParaRPr lang="en-US" altLang="en-US" dirty="0"/>
          </a:p>
        </p:txBody>
      </p:sp>
      <p:sp>
        <p:nvSpPr>
          <p:cNvPr id="3" name="Content Placeholder 2"/>
          <p:cNvSpPr>
            <a:spLocks noGrp="1"/>
          </p:cNvSpPr>
          <p:nvPr>
            <p:ph idx="1"/>
          </p:nvPr>
        </p:nvSpPr>
        <p:spPr/>
        <p:txBody>
          <a:bodyPr/>
          <a:lstStyle/>
          <a:p>
            <a:r>
              <a:rPr lang="en-US" sz="2800" dirty="0" smtClean="0"/>
              <a:t>When the drop-down </a:t>
            </a:r>
            <a:r>
              <a:rPr lang="en-US" sz="2800" dirty="0"/>
              <a:t>menu </a:t>
            </a:r>
            <a:r>
              <a:rPr lang="en-US" sz="2800" dirty="0" smtClean="0"/>
              <a:t>for Add displays, </a:t>
            </a:r>
            <a:r>
              <a:rPr lang="en-US" dirty="0" smtClean="0"/>
              <a:t>s</a:t>
            </a:r>
            <a:r>
              <a:rPr lang="en-US" sz="2800" dirty="0" smtClean="0"/>
              <a:t>elect </a:t>
            </a:r>
            <a:r>
              <a:rPr lang="en-US" sz="2800" b="1" dirty="0"/>
              <a:t>New Receipt </a:t>
            </a:r>
            <a:r>
              <a:rPr lang="en-US" sz="2800" dirty="0"/>
              <a:t>or </a:t>
            </a:r>
            <a:r>
              <a:rPr lang="en-US" sz="2800" b="1" dirty="0"/>
              <a:t>Stored </a:t>
            </a:r>
            <a:r>
              <a:rPr lang="en-US" sz="2800" b="1" dirty="0" smtClean="0"/>
              <a:t>Receipt</a:t>
            </a:r>
            <a:r>
              <a:rPr lang="en-US" sz="2800" dirty="0" smtClean="0"/>
              <a:t>.  Follow the prompts and locate/select the document.</a:t>
            </a:r>
            <a:endParaRPr lang="en-US" sz="2800" dirty="0"/>
          </a:p>
        </p:txBody>
      </p:sp>
      <p:pic>
        <p:nvPicPr>
          <p:cNvPr id="5" name="Picture 4"/>
          <p:cNvPicPr>
            <a:picLocks noChangeAspect="1"/>
          </p:cNvPicPr>
          <p:nvPr/>
        </p:nvPicPr>
        <p:blipFill>
          <a:blip r:embed="rId2"/>
          <a:stretch>
            <a:fillRect/>
          </a:stretch>
        </p:blipFill>
        <p:spPr>
          <a:xfrm>
            <a:off x="457200" y="3648084"/>
            <a:ext cx="8651726" cy="3209916"/>
          </a:xfrm>
          <a:prstGeom prst="rect">
            <a:avLst/>
          </a:prstGeom>
        </p:spPr>
      </p:pic>
      <p:sp>
        <p:nvSpPr>
          <p:cNvPr id="6" name="Rectangle 5"/>
          <p:cNvSpPr/>
          <p:nvPr/>
        </p:nvSpPr>
        <p:spPr>
          <a:xfrm>
            <a:off x="596548" y="5612816"/>
            <a:ext cx="838200" cy="533400"/>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9323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Upload Supporting Documentation</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r>
              <a:rPr lang="en-US" sz="2800" dirty="0" smtClean="0"/>
              <a:t>DFS’s Job Aid identifies ways to add or remove items from the Stored Receipts section</a:t>
            </a:r>
          </a:p>
          <a:p>
            <a:pPr>
              <a:spcBef>
                <a:spcPts val="0"/>
              </a:spcBef>
            </a:pPr>
            <a:r>
              <a:rPr lang="en-US" sz="2800" dirty="0" smtClean="0"/>
              <a:t>It also identifies how to upload 1 receipt to multiple charges.</a:t>
            </a:r>
          </a:p>
          <a:p>
            <a:pPr>
              <a:spcBef>
                <a:spcPts val="0"/>
              </a:spcBef>
            </a:pPr>
            <a:r>
              <a:rPr lang="en-US" sz="2800" dirty="0" smtClean="0"/>
              <a:t>Please refer to DFS’s document for additional guidance.</a:t>
            </a: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114</a:t>
            </a:fld>
            <a:endParaRPr lang="en-US" altLang="en-US" dirty="0"/>
          </a:p>
        </p:txBody>
      </p:sp>
    </p:spTree>
    <p:extLst>
      <p:ext uri="{BB962C8B-B14F-4D97-AF65-F5344CB8AC3E}">
        <p14:creationId xmlns:p14="http://schemas.microsoft.com/office/powerpoint/2010/main" val="637582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505201"/>
            <a:ext cx="7580314" cy="533400"/>
          </a:xfrm>
        </p:spPr>
        <p:txBody>
          <a:bodyPr/>
          <a:lstStyle/>
          <a:p>
            <a:pPr algn="ctr"/>
            <a:r>
              <a:rPr lang="en-US" sz="2400" dirty="0" smtClean="0"/>
              <a:t>Are we done yet?</a:t>
            </a:r>
            <a:r>
              <a:rPr lang="en-US" sz="2400" dirty="0"/>
              <a:t/>
            </a:r>
            <a:br>
              <a:rPr lang="en-US" sz="2400" dirty="0"/>
            </a:br>
            <a:endParaRPr lang="en-US" sz="2400" dirty="0"/>
          </a:p>
        </p:txBody>
      </p:sp>
      <p:sp>
        <p:nvSpPr>
          <p:cNvPr id="3" name="Text Placeholder 2"/>
          <p:cNvSpPr>
            <a:spLocks noGrp="1"/>
          </p:cNvSpPr>
          <p:nvPr>
            <p:ph type="body" idx="1"/>
          </p:nvPr>
        </p:nvSpPr>
        <p:spPr>
          <a:xfrm>
            <a:off x="914399" y="2819401"/>
            <a:ext cx="7580313" cy="761999"/>
          </a:xfrm>
        </p:spPr>
        <p:txBody>
          <a:bodyPr/>
          <a:lstStyle/>
          <a:p>
            <a:pPr algn="ctr"/>
            <a:r>
              <a:rPr lang="en-US" sz="3600" dirty="0" smtClean="0"/>
              <a:t>How do I sign-off on a charge?</a:t>
            </a:r>
            <a:endParaRPr lang="en-US" sz="3600" dirty="0"/>
          </a:p>
        </p:txBody>
      </p:sp>
      <p:sp>
        <p:nvSpPr>
          <p:cNvPr id="4" name="Slide Number Placeholder 3"/>
          <p:cNvSpPr>
            <a:spLocks noGrp="1"/>
          </p:cNvSpPr>
          <p:nvPr>
            <p:ph type="sldNum" sz="quarter" idx="12"/>
          </p:nvPr>
        </p:nvSpPr>
        <p:spPr/>
        <p:txBody>
          <a:bodyPr/>
          <a:lstStyle/>
          <a:p>
            <a:pPr>
              <a:defRPr/>
            </a:pPr>
            <a:fld id="{F639D4AA-0578-4BBE-A0FF-ABEEAFF1DDB1}" type="slidenum">
              <a:rPr lang="en-US" altLang="en-US" smtClean="0"/>
              <a:pPr>
                <a:defRPr/>
              </a:pPr>
              <a:t>115</a:t>
            </a:fld>
            <a:endParaRPr lang="en-US" altLang="en-US" dirty="0"/>
          </a:p>
        </p:txBody>
      </p:sp>
    </p:spTree>
    <p:extLst>
      <p:ext uri="{BB962C8B-B14F-4D97-AF65-F5344CB8AC3E}">
        <p14:creationId xmlns:p14="http://schemas.microsoft.com/office/powerpoint/2010/main" val="217560957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Sign Off on a Transaction</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116</a:t>
            </a:fld>
            <a:endParaRPr lang="en-US" altLang="en-US" dirty="0"/>
          </a:p>
        </p:txBody>
      </p:sp>
      <p:pic>
        <p:nvPicPr>
          <p:cNvPr id="5" name="Picture 4"/>
          <p:cNvPicPr>
            <a:picLocks noChangeAspect="1"/>
          </p:cNvPicPr>
          <p:nvPr/>
        </p:nvPicPr>
        <p:blipFill>
          <a:blip r:embed="rId2"/>
          <a:stretch>
            <a:fillRect/>
          </a:stretch>
        </p:blipFill>
        <p:spPr>
          <a:xfrm>
            <a:off x="1143000" y="1492327"/>
            <a:ext cx="7010399" cy="3959419"/>
          </a:xfrm>
          <a:prstGeom prst="rect">
            <a:avLst/>
          </a:prstGeom>
        </p:spPr>
      </p:pic>
    </p:spTree>
    <p:extLst>
      <p:ext uri="{BB962C8B-B14F-4D97-AF65-F5344CB8AC3E}">
        <p14:creationId xmlns:p14="http://schemas.microsoft.com/office/powerpoint/2010/main" val="33034564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Sign Off on a Transaction</a:t>
            </a:r>
          </a:p>
        </p:txBody>
      </p:sp>
      <p:sp>
        <p:nvSpPr>
          <p:cNvPr id="3" name="Content Placeholder 2"/>
          <p:cNvSpPr>
            <a:spLocks noGrp="1"/>
          </p:cNvSpPr>
          <p:nvPr>
            <p:ph idx="1"/>
          </p:nvPr>
        </p:nvSpPr>
        <p:spPr>
          <a:xfrm>
            <a:off x="990600" y="1524000"/>
            <a:ext cx="7696200" cy="4602163"/>
          </a:xfrm>
        </p:spPr>
        <p:txBody>
          <a:bodyPr/>
          <a:lstStyle/>
          <a:p>
            <a:pPr>
              <a:spcBef>
                <a:spcPts val="0"/>
              </a:spcBef>
            </a:pPr>
            <a:r>
              <a:rPr lang="en-US" sz="2800" dirty="0" smtClean="0"/>
              <a:t>Once all GL Values are entered correctly and the documentation is attached, it is time to sign off on the charge to send it to the Approver level.</a:t>
            </a:r>
          </a:p>
          <a:p>
            <a:pPr marL="514350" indent="-514350">
              <a:spcBef>
                <a:spcPts val="0"/>
              </a:spcBef>
              <a:buFont typeface="+mj-lt"/>
              <a:buAutoNum type="arabicPeriod"/>
            </a:pPr>
            <a:r>
              <a:rPr lang="en-US" sz="2800" dirty="0" smtClean="0"/>
              <a:t>Expenses </a:t>
            </a:r>
            <a:r>
              <a:rPr lang="en-US" sz="2800" dirty="0"/>
              <a:t>&gt; </a:t>
            </a:r>
            <a:r>
              <a:rPr lang="en-US" sz="2800" dirty="0" smtClean="0"/>
              <a:t>Transactions&gt; Accountholder. The Transaction screen will display.</a:t>
            </a:r>
            <a:endParaRPr lang="en-US" sz="2800" dirty="0"/>
          </a:p>
          <a:p>
            <a:pPr marL="514350" indent="-514350">
              <a:spcBef>
                <a:spcPts val="0"/>
              </a:spcBef>
              <a:buFont typeface="+mj-lt"/>
              <a:buAutoNum type="arabicPeriod"/>
            </a:pPr>
            <a:r>
              <a:rPr lang="en-US" sz="2800" dirty="0" smtClean="0"/>
              <a:t>Click the </a:t>
            </a:r>
            <a:r>
              <a:rPr lang="en-US" sz="2800" b="1" dirty="0" smtClean="0"/>
              <a:t>Pending Sign Off Tab</a:t>
            </a:r>
            <a:r>
              <a:rPr lang="en-US" sz="2800" dirty="0" smtClean="0"/>
              <a:t>.</a:t>
            </a:r>
          </a:p>
          <a:p>
            <a:pPr marL="514350" indent="-514350">
              <a:spcBef>
                <a:spcPts val="0"/>
              </a:spcBef>
              <a:buFont typeface="+mj-lt"/>
              <a:buAutoNum type="arabicPeriod"/>
            </a:pPr>
            <a:r>
              <a:rPr lang="en-US" sz="2800" dirty="0"/>
              <a:t>Click the check box for the </a:t>
            </a:r>
            <a:r>
              <a:rPr lang="en-US" sz="2800" dirty="0" smtClean="0"/>
              <a:t>charge to sign off.</a:t>
            </a:r>
            <a:endParaRPr lang="en-US" sz="2800" dirty="0"/>
          </a:p>
          <a:p>
            <a:pPr marL="514350" indent="-514350">
              <a:spcBef>
                <a:spcPts val="0"/>
              </a:spcBef>
              <a:buFont typeface="+mj-lt"/>
              <a:buAutoNum type="arabicPeriod"/>
            </a:pPr>
            <a:r>
              <a:rPr lang="en-US" sz="2800" dirty="0"/>
              <a:t>Click </a:t>
            </a:r>
            <a:r>
              <a:rPr lang="en-US" sz="2800" b="1" dirty="0" smtClean="0"/>
              <a:t>Sign Off</a:t>
            </a:r>
            <a:r>
              <a:rPr lang="en-US" sz="2800" dirty="0" smtClean="0"/>
              <a:t>.</a:t>
            </a:r>
            <a:endParaRPr lang="en-US" sz="2800" dirty="0"/>
          </a:p>
          <a:p>
            <a:pPr marL="514350" indent="-514350">
              <a:spcBef>
                <a:spcPts val="0"/>
              </a:spcBef>
              <a:buFont typeface="+mj-lt"/>
              <a:buAutoNum type="arabicPeriod"/>
            </a:pPr>
            <a:r>
              <a:rPr lang="en-US" sz="2800" dirty="0"/>
              <a:t>Click OK</a:t>
            </a:r>
            <a:r>
              <a:rPr lang="en-US" sz="2800" dirty="0" smtClean="0"/>
              <a:t>. A confirmation message displays.</a:t>
            </a:r>
            <a:endParaRPr lang="en-US" sz="2800" dirty="0"/>
          </a:p>
          <a:p>
            <a:pPr marL="0" indent="0">
              <a:spcBef>
                <a:spcPts val="0"/>
              </a:spcBef>
              <a:buNone/>
            </a:pPr>
            <a:endParaRPr lang="en-US" sz="2800" dirty="0"/>
          </a:p>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117</a:t>
            </a:fld>
            <a:endParaRPr lang="en-US" altLang="en-US" dirty="0"/>
          </a:p>
        </p:txBody>
      </p:sp>
    </p:spTree>
    <p:extLst>
      <p:ext uri="{BB962C8B-B14F-4D97-AF65-F5344CB8AC3E}">
        <p14:creationId xmlns:p14="http://schemas.microsoft.com/office/powerpoint/2010/main" val="423882534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Error Message for a Sign Off Transaction</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118</a:t>
            </a:fld>
            <a:endParaRPr lang="en-US" altLang="en-US" dirty="0"/>
          </a:p>
        </p:txBody>
      </p:sp>
      <p:pic>
        <p:nvPicPr>
          <p:cNvPr id="7" name="Picture 6"/>
          <p:cNvPicPr>
            <a:picLocks noChangeAspect="1"/>
          </p:cNvPicPr>
          <p:nvPr/>
        </p:nvPicPr>
        <p:blipFill>
          <a:blip r:embed="rId2"/>
          <a:stretch>
            <a:fillRect/>
          </a:stretch>
        </p:blipFill>
        <p:spPr>
          <a:xfrm>
            <a:off x="1981200" y="1448622"/>
            <a:ext cx="5296108" cy="4752917"/>
          </a:xfrm>
          <a:prstGeom prst="rect">
            <a:avLst/>
          </a:prstGeom>
        </p:spPr>
      </p:pic>
      <p:sp>
        <p:nvSpPr>
          <p:cNvPr id="8" name="Rectangle 7"/>
          <p:cNvSpPr/>
          <p:nvPr/>
        </p:nvSpPr>
        <p:spPr>
          <a:xfrm>
            <a:off x="4724400" y="3048000"/>
            <a:ext cx="1219200" cy="457200"/>
          </a:xfrm>
          <a:prstGeom prst="rect">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2579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Error Message for a Sign </a:t>
            </a:r>
            <a:r>
              <a:rPr lang="en-US" sz="3600" dirty="0"/>
              <a:t>Off </a:t>
            </a:r>
            <a:r>
              <a:rPr lang="en-US" sz="3600" dirty="0" smtClean="0"/>
              <a:t>Transaction</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r>
              <a:rPr lang="en-US" sz="2800" dirty="0" smtClean="0"/>
              <a:t>Common errors include:</a:t>
            </a:r>
          </a:p>
          <a:p>
            <a:pPr lvl="1">
              <a:spcBef>
                <a:spcPts val="0"/>
              </a:spcBef>
            </a:pPr>
            <a:r>
              <a:rPr lang="en-US" sz="2400" dirty="0" smtClean="0"/>
              <a:t>GL Values left blank</a:t>
            </a:r>
          </a:p>
          <a:p>
            <a:pPr lvl="1">
              <a:spcBef>
                <a:spcPts val="0"/>
              </a:spcBef>
            </a:pPr>
            <a:r>
              <a:rPr lang="en-US" sz="2400" dirty="0" smtClean="0"/>
              <a:t>Description Field not updated</a:t>
            </a:r>
          </a:p>
          <a:p>
            <a:pPr lvl="1">
              <a:spcBef>
                <a:spcPts val="0"/>
              </a:spcBef>
            </a:pPr>
            <a:r>
              <a:rPr lang="en-US" sz="2400" dirty="0" smtClean="0"/>
              <a:t>No supporting documentation attached</a:t>
            </a:r>
          </a:p>
          <a:p>
            <a:pPr>
              <a:spcBef>
                <a:spcPts val="0"/>
              </a:spcBef>
            </a:pPr>
            <a:r>
              <a:rPr lang="en-US" sz="2800" dirty="0" smtClean="0"/>
              <a:t>There is a hyperlink for </a:t>
            </a:r>
            <a:r>
              <a:rPr lang="en-US" sz="2800" b="1" dirty="0" smtClean="0"/>
              <a:t>View Details </a:t>
            </a:r>
            <a:r>
              <a:rPr lang="en-US" sz="2800" dirty="0" smtClean="0"/>
              <a:t>for each transaction that has an error.</a:t>
            </a:r>
          </a:p>
          <a:p>
            <a:pPr>
              <a:spcBef>
                <a:spcPts val="0"/>
              </a:spcBef>
            </a:pPr>
            <a:r>
              <a:rPr lang="en-US" sz="2800" dirty="0" smtClean="0"/>
              <a:t>If an error message appears, the user must resolve the errors before they can attempt to sign off on the transaction again.</a:t>
            </a:r>
            <a:endParaRPr lang="en-US" sz="2800" dirty="0"/>
          </a:p>
          <a:p>
            <a:pPr>
              <a:spcBef>
                <a:spcPts val="0"/>
              </a:spcBef>
            </a:pPr>
            <a:endParaRPr lang="en-US" sz="2800" dirty="0"/>
          </a:p>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119</a:t>
            </a:fld>
            <a:endParaRPr lang="en-US" altLang="en-US" dirty="0"/>
          </a:p>
        </p:txBody>
      </p:sp>
    </p:spTree>
    <p:extLst>
      <p:ext uri="{BB962C8B-B14F-4D97-AF65-F5344CB8AC3E}">
        <p14:creationId xmlns:p14="http://schemas.microsoft.com/office/powerpoint/2010/main" val="28986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Welcome Email</a:t>
            </a:r>
            <a:endParaRPr lang="en-US" sz="3600" dirty="0"/>
          </a:p>
        </p:txBody>
      </p:sp>
      <p:sp>
        <p:nvSpPr>
          <p:cNvPr id="3" name="Content Placeholder 2"/>
          <p:cNvSpPr>
            <a:spLocks noGrp="1"/>
          </p:cNvSpPr>
          <p:nvPr>
            <p:ph idx="1"/>
          </p:nvPr>
        </p:nvSpPr>
        <p:spPr/>
        <p:txBody>
          <a:bodyPr/>
          <a:lstStyle/>
          <a:p>
            <a:r>
              <a:rPr lang="en-US" sz="2800" dirty="0" smtClean="0"/>
              <a:t>Bank of America will send the welcome emails to all new users on September 3</a:t>
            </a:r>
            <a:r>
              <a:rPr lang="en-US" sz="2800" baseline="30000" dirty="0" smtClean="0"/>
              <a:t>rd</a:t>
            </a:r>
            <a:endParaRPr lang="en-US" sz="2800" dirty="0" smtClean="0"/>
          </a:p>
          <a:p>
            <a:pPr>
              <a:lnSpc>
                <a:spcPct val="150000"/>
              </a:lnSpc>
            </a:pPr>
            <a:r>
              <a:rPr lang="en-US" sz="2800" dirty="0" smtClean="0"/>
              <a:t>This email is only good for </a:t>
            </a:r>
            <a:r>
              <a:rPr lang="en-US" sz="2800" b="1" dirty="0" smtClean="0"/>
              <a:t>three days</a:t>
            </a:r>
          </a:p>
          <a:p>
            <a:r>
              <a:rPr lang="en-US" sz="2800" dirty="0" smtClean="0"/>
              <a:t>There is a link to set up a user ID and password</a:t>
            </a:r>
          </a:p>
          <a:p>
            <a:r>
              <a:rPr lang="en-US" sz="2800" dirty="0" smtClean="0"/>
              <a:t>There is also a link at the bottom of the page to bookmark for the PCard Works website-  </a:t>
            </a:r>
            <a:r>
              <a:rPr lang="en-US" sz="2800" u="sng" dirty="0">
                <a:hlinkClick r:id="rId2"/>
              </a:rPr>
              <a:t>www.BankofAmerica.com/worksonline</a:t>
            </a:r>
            <a:r>
              <a:rPr lang="en-US" sz="2800" dirty="0"/>
              <a:t>. </a:t>
            </a:r>
            <a:endParaRPr lang="en-US" sz="2800" dirty="0" smtClean="0"/>
          </a:p>
          <a:p>
            <a:pPr marL="0" lvl="0" indent="0">
              <a:buNone/>
            </a:pPr>
            <a:endParaRPr lang="en-US" dirty="0"/>
          </a:p>
          <a:p>
            <a:pPr marL="0" indent="0">
              <a:buNone/>
            </a:pPr>
            <a:endParaRPr lang="en-US" sz="40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12</a:t>
            </a:fld>
            <a:endParaRPr lang="en-US" altLang="en-US" dirty="0"/>
          </a:p>
        </p:txBody>
      </p:sp>
    </p:spTree>
    <p:extLst>
      <p:ext uri="{BB962C8B-B14F-4D97-AF65-F5344CB8AC3E}">
        <p14:creationId xmlns:p14="http://schemas.microsoft.com/office/powerpoint/2010/main" val="285541426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Comment Box</a:t>
            </a:r>
            <a:endParaRPr lang="en-US" sz="3600" dirty="0"/>
          </a:p>
        </p:txBody>
      </p:sp>
      <p:sp>
        <p:nvSpPr>
          <p:cNvPr id="3" name="Content Placeholder 2"/>
          <p:cNvSpPr>
            <a:spLocks noGrp="1"/>
          </p:cNvSpPr>
          <p:nvPr>
            <p:ph idx="1"/>
          </p:nvPr>
        </p:nvSpPr>
        <p:spPr>
          <a:xfrm>
            <a:off x="990600" y="1417638"/>
            <a:ext cx="7696200" cy="4708525"/>
          </a:xfrm>
        </p:spPr>
        <p:txBody>
          <a:bodyPr/>
          <a:lstStyle/>
          <a:p>
            <a:pPr>
              <a:spcBef>
                <a:spcPts val="0"/>
              </a:spcBef>
            </a:pPr>
            <a:r>
              <a:rPr lang="en-US" sz="2800" dirty="0" smtClean="0"/>
              <a:t>When a user signs off on a transaction, the Comment Box will pop-up and ask for additional comments to be passed to the Approver or Accountant in order to process the charge. </a:t>
            </a:r>
          </a:p>
          <a:p>
            <a:pPr>
              <a:spcBef>
                <a:spcPts val="0"/>
              </a:spcBef>
            </a:pPr>
            <a:r>
              <a:rPr lang="en-US" sz="2800" dirty="0" smtClean="0"/>
              <a:t>The system will not queue the sign-off transaction without a comment.</a:t>
            </a:r>
          </a:p>
          <a:p>
            <a:pPr>
              <a:spcBef>
                <a:spcPts val="0"/>
              </a:spcBef>
            </a:pPr>
            <a:r>
              <a:rPr lang="en-US" sz="2800" dirty="0" smtClean="0"/>
              <a:t>It </a:t>
            </a:r>
            <a:r>
              <a:rPr lang="en-US" sz="2800" dirty="0"/>
              <a:t>is </a:t>
            </a:r>
            <a:r>
              <a:rPr lang="en-US" sz="2800" u="sng" dirty="0" smtClean="0"/>
              <a:t>an </a:t>
            </a:r>
            <a:r>
              <a:rPr lang="en-US" sz="2800" u="sng" dirty="0"/>
              <a:t>individual agency-directed policy decision </a:t>
            </a:r>
            <a:r>
              <a:rPr lang="en-US" sz="2800" dirty="0" smtClean="0"/>
              <a:t>on what will appear in this box at the Accountholder level. Suggestions include initials and date, or a statement or attestation of </a:t>
            </a:r>
            <a:r>
              <a:rPr lang="en-US" sz="2800" dirty="0"/>
              <a:t>satisfactorily completion of </a:t>
            </a:r>
            <a:r>
              <a:rPr lang="en-US" sz="2800" dirty="0" smtClean="0"/>
              <a:t>services.</a:t>
            </a:r>
            <a:endParaRPr lang="en-US" sz="2800" dirty="0"/>
          </a:p>
          <a:p>
            <a:pPr>
              <a:spcBef>
                <a:spcPts val="0"/>
              </a:spcBef>
            </a:pPr>
            <a:endParaRPr lang="en-US" sz="2800" dirty="0"/>
          </a:p>
          <a:p>
            <a:pPr>
              <a:spcBef>
                <a:spcPts val="0"/>
              </a:spcBef>
            </a:pPr>
            <a:endParaRPr lang="en-US" sz="2800" dirty="0"/>
          </a:p>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120</a:t>
            </a:fld>
            <a:endParaRPr lang="en-US" altLang="en-US" dirty="0"/>
          </a:p>
        </p:txBody>
      </p:sp>
    </p:spTree>
    <p:extLst>
      <p:ext uri="{BB962C8B-B14F-4D97-AF65-F5344CB8AC3E}">
        <p14:creationId xmlns:p14="http://schemas.microsoft.com/office/powerpoint/2010/main" val="365369216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505201"/>
            <a:ext cx="7580314" cy="533400"/>
          </a:xfrm>
        </p:spPr>
        <p:txBody>
          <a:bodyPr/>
          <a:lstStyle/>
          <a:p>
            <a:pPr algn="ctr"/>
            <a:r>
              <a:rPr lang="en-US" sz="2400" dirty="0" smtClean="0"/>
              <a:t>What are my options?</a:t>
            </a:r>
            <a:r>
              <a:rPr lang="en-US" sz="2400" dirty="0"/>
              <a:t/>
            </a:r>
            <a:br>
              <a:rPr lang="en-US" sz="2400" dirty="0"/>
            </a:br>
            <a:endParaRPr lang="en-US" sz="2400" dirty="0"/>
          </a:p>
        </p:txBody>
      </p:sp>
      <p:sp>
        <p:nvSpPr>
          <p:cNvPr id="3" name="Text Placeholder 2"/>
          <p:cNvSpPr>
            <a:spLocks noGrp="1"/>
          </p:cNvSpPr>
          <p:nvPr>
            <p:ph type="body" idx="1"/>
          </p:nvPr>
        </p:nvSpPr>
        <p:spPr>
          <a:xfrm>
            <a:off x="914399" y="2819401"/>
            <a:ext cx="7580313" cy="761999"/>
          </a:xfrm>
        </p:spPr>
        <p:txBody>
          <a:bodyPr/>
          <a:lstStyle/>
          <a:p>
            <a:pPr algn="ctr"/>
            <a:r>
              <a:rPr lang="en-US" sz="3600" dirty="0" smtClean="0"/>
              <a:t>What if I need to print?</a:t>
            </a:r>
            <a:endParaRPr lang="en-US" sz="3600" dirty="0"/>
          </a:p>
        </p:txBody>
      </p:sp>
      <p:sp>
        <p:nvSpPr>
          <p:cNvPr id="4" name="Slide Number Placeholder 3"/>
          <p:cNvSpPr>
            <a:spLocks noGrp="1"/>
          </p:cNvSpPr>
          <p:nvPr>
            <p:ph type="sldNum" sz="quarter" idx="12"/>
          </p:nvPr>
        </p:nvSpPr>
        <p:spPr/>
        <p:txBody>
          <a:bodyPr/>
          <a:lstStyle/>
          <a:p>
            <a:pPr>
              <a:defRPr/>
            </a:pPr>
            <a:fld id="{F639D4AA-0578-4BBE-A0FF-ABEEAFF1DDB1}" type="slidenum">
              <a:rPr lang="en-US" altLang="en-US" smtClean="0"/>
              <a:pPr>
                <a:defRPr/>
              </a:pPr>
              <a:t>121</a:t>
            </a:fld>
            <a:endParaRPr lang="en-US" altLang="en-US" dirty="0"/>
          </a:p>
        </p:txBody>
      </p:sp>
    </p:spTree>
    <p:extLst>
      <p:ext uri="{BB962C8B-B14F-4D97-AF65-F5344CB8AC3E}">
        <p14:creationId xmlns:p14="http://schemas.microsoft.com/office/powerpoint/2010/main" val="228141016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Printing a Transaction</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r>
              <a:rPr lang="en-US" sz="2800" dirty="0" smtClean="0"/>
              <a:t>It is possible to print from different screens with various types of information</a:t>
            </a:r>
          </a:p>
          <a:p>
            <a:pPr>
              <a:spcBef>
                <a:spcPts val="0"/>
              </a:spcBef>
            </a:pPr>
            <a:r>
              <a:rPr lang="en-US" sz="2800" dirty="0" smtClean="0"/>
              <a:t>It is also possible to print a transaction with the attached documentation</a:t>
            </a:r>
          </a:p>
          <a:p>
            <a:pPr>
              <a:spcBef>
                <a:spcPts val="0"/>
              </a:spcBef>
            </a:pPr>
            <a:r>
              <a:rPr lang="en-US" sz="2800" dirty="0" smtClean="0"/>
              <a:t>Printing a transaction is optional, but it </a:t>
            </a:r>
            <a:r>
              <a:rPr lang="en-US" sz="2800" dirty="0"/>
              <a:t>is </a:t>
            </a:r>
            <a:r>
              <a:rPr lang="en-US" sz="2800" dirty="0" smtClean="0"/>
              <a:t>an </a:t>
            </a:r>
            <a:r>
              <a:rPr lang="en-US" sz="2800" u="sng" dirty="0"/>
              <a:t>individual agency-directed policy </a:t>
            </a:r>
            <a:r>
              <a:rPr lang="en-US" sz="2800" u="sng" dirty="0" smtClean="0"/>
              <a:t>decision </a:t>
            </a:r>
            <a:r>
              <a:rPr lang="en-US" sz="2800" dirty="0" smtClean="0"/>
              <a:t>on the procedure for documenting transaction completion and records retention.</a:t>
            </a:r>
          </a:p>
          <a:p>
            <a:pPr>
              <a:spcBef>
                <a:spcPts val="0"/>
              </a:spcBef>
            </a:pPr>
            <a:endParaRPr lang="en-US" sz="2800" dirty="0"/>
          </a:p>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122</a:t>
            </a:fld>
            <a:endParaRPr lang="en-US" altLang="en-US" dirty="0"/>
          </a:p>
        </p:txBody>
      </p:sp>
    </p:spTree>
    <p:extLst>
      <p:ext uri="{BB962C8B-B14F-4D97-AF65-F5344CB8AC3E}">
        <p14:creationId xmlns:p14="http://schemas.microsoft.com/office/powerpoint/2010/main" val="115896302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Printing a Transaction</a:t>
            </a:r>
            <a:endParaRPr lang="en-US" sz="3600" dirty="0"/>
          </a:p>
        </p:txBody>
      </p:sp>
      <p:sp>
        <p:nvSpPr>
          <p:cNvPr id="3" name="Content Placeholder 2"/>
          <p:cNvSpPr>
            <a:spLocks noGrp="1"/>
          </p:cNvSpPr>
          <p:nvPr>
            <p:ph idx="1"/>
          </p:nvPr>
        </p:nvSpPr>
        <p:spPr>
          <a:xfrm>
            <a:off x="990600" y="1524000"/>
            <a:ext cx="7696200" cy="4602163"/>
          </a:xfrm>
        </p:spPr>
        <p:txBody>
          <a:bodyPr/>
          <a:lstStyle/>
          <a:p>
            <a:pPr>
              <a:spcBef>
                <a:spcPts val="0"/>
              </a:spcBef>
            </a:pPr>
            <a:endParaRPr lang="en-US" sz="28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123</a:t>
            </a:fld>
            <a:endParaRPr lang="en-US" altLang="en-US" dirty="0"/>
          </a:p>
        </p:txBody>
      </p:sp>
      <p:sp>
        <p:nvSpPr>
          <p:cNvPr id="6" name="Content Placeholder 2"/>
          <p:cNvSpPr txBox="1">
            <a:spLocks/>
          </p:cNvSpPr>
          <p:nvPr/>
        </p:nvSpPr>
        <p:spPr bwMode="auto">
          <a:xfrm>
            <a:off x="1143000" y="1676401"/>
            <a:ext cx="76962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Font typeface="Wingdings"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2060"/>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2060"/>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2060"/>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smtClean="0"/>
              <a:t>DFS has provided a single page </a:t>
            </a:r>
            <a:r>
              <a:rPr lang="en-US" sz="2800" dirty="0" smtClean="0">
                <a:hlinkClick r:id="rId2"/>
              </a:rPr>
              <a:t>Job Aid</a:t>
            </a:r>
            <a:r>
              <a:rPr lang="en-US" sz="2800" dirty="0" smtClean="0"/>
              <a:t> outlining how to print documents.  </a:t>
            </a:r>
          </a:p>
          <a:p>
            <a:pPr>
              <a:spcBef>
                <a:spcPts val="0"/>
              </a:spcBef>
            </a:pPr>
            <a:endParaRPr lang="en-US" sz="2800" dirty="0" smtClean="0"/>
          </a:p>
          <a:p>
            <a:pPr marL="0" indent="0">
              <a:spcBef>
                <a:spcPts val="0"/>
              </a:spcBef>
              <a:buNone/>
            </a:pPr>
            <a:r>
              <a:rPr lang="en-US" sz="2800" dirty="0" smtClean="0"/>
              <a:t>Steps:</a:t>
            </a:r>
            <a:endParaRPr lang="en-US" sz="2800" dirty="0"/>
          </a:p>
          <a:p>
            <a:pPr>
              <a:spcBef>
                <a:spcPts val="0"/>
              </a:spcBef>
            </a:pPr>
            <a:r>
              <a:rPr lang="en-US" sz="2800" dirty="0" smtClean="0"/>
              <a:t>Select the TXN Id for the </a:t>
            </a:r>
          </a:p>
          <a:p>
            <a:pPr marL="0" indent="0">
              <a:spcBef>
                <a:spcPts val="0"/>
              </a:spcBef>
              <a:buNone/>
            </a:pPr>
            <a:r>
              <a:rPr lang="en-US" sz="2800" dirty="0" smtClean="0"/>
              <a:t>    purchase to be printed</a:t>
            </a:r>
          </a:p>
          <a:p>
            <a:pPr>
              <a:spcBef>
                <a:spcPts val="0"/>
              </a:spcBef>
            </a:pPr>
            <a:r>
              <a:rPr lang="en-US" sz="2800" dirty="0" smtClean="0"/>
              <a:t>Then select Print</a:t>
            </a:r>
          </a:p>
          <a:p>
            <a:pPr>
              <a:spcBef>
                <a:spcPts val="0"/>
              </a:spcBef>
            </a:pPr>
            <a:endParaRPr lang="en-US" sz="2800" dirty="0" smtClean="0"/>
          </a:p>
          <a:p>
            <a:pPr>
              <a:spcBef>
                <a:spcPts val="0"/>
              </a:spcBef>
            </a:pPr>
            <a:endParaRPr lang="en-US" sz="2800" dirty="0" smtClean="0"/>
          </a:p>
          <a:p>
            <a:pPr marL="0" indent="0">
              <a:spcBef>
                <a:spcPts val="0"/>
              </a:spcBef>
              <a:buFont typeface="Wingdings" pitchFamily="2" charset="2"/>
              <a:buNone/>
            </a:pPr>
            <a:endParaRPr lang="en-US" sz="2800" dirty="0" smtClean="0"/>
          </a:p>
        </p:txBody>
      </p:sp>
      <p:pic>
        <p:nvPicPr>
          <p:cNvPr id="7" name="Picture 6"/>
          <p:cNvPicPr>
            <a:picLocks noChangeAspect="1"/>
          </p:cNvPicPr>
          <p:nvPr/>
        </p:nvPicPr>
        <p:blipFill>
          <a:blip r:embed="rId3"/>
          <a:stretch>
            <a:fillRect/>
          </a:stretch>
        </p:blipFill>
        <p:spPr>
          <a:xfrm>
            <a:off x="5677178" y="3200400"/>
            <a:ext cx="3429000" cy="3213727"/>
          </a:xfrm>
          <a:prstGeom prst="rect">
            <a:avLst/>
          </a:prstGeom>
        </p:spPr>
      </p:pic>
    </p:spTree>
    <p:extLst>
      <p:ext uri="{BB962C8B-B14F-4D97-AF65-F5344CB8AC3E}">
        <p14:creationId xmlns:p14="http://schemas.microsoft.com/office/powerpoint/2010/main" val="9689185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Printing a Transaction</a:t>
            </a:r>
            <a:endParaRPr lang="en-US" sz="3600" dirty="0"/>
          </a:p>
        </p:txBody>
      </p:sp>
      <p:sp>
        <p:nvSpPr>
          <p:cNvPr id="3" name="Content Placeholder 2"/>
          <p:cNvSpPr>
            <a:spLocks noGrp="1"/>
          </p:cNvSpPr>
          <p:nvPr>
            <p:ph idx="1"/>
          </p:nvPr>
        </p:nvSpPr>
        <p:spPr>
          <a:xfrm>
            <a:off x="990600" y="1524000"/>
            <a:ext cx="3352800" cy="4602163"/>
          </a:xfrm>
        </p:spPr>
        <p:txBody>
          <a:bodyPr/>
          <a:lstStyle/>
          <a:p>
            <a:pPr>
              <a:spcBef>
                <a:spcPts val="0"/>
              </a:spcBef>
            </a:pPr>
            <a:r>
              <a:rPr lang="en-US" sz="2800" dirty="0" smtClean="0"/>
              <a:t>On the Print menu select </a:t>
            </a:r>
            <a:r>
              <a:rPr lang="en-US" sz="2800" dirty="0"/>
              <a:t>one of the </a:t>
            </a:r>
            <a:r>
              <a:rPr lang="en-US" sz="2800" dirty="0" smtClean="0"/>
              <a:t>following:</a:t>
            </a:r>
          </a:p>
          <a:p>
            <a:pPr marL="914400" lvl="1" indent="-514350">
              <a:spcBef>
                <a:spcPts val="0"/>
              </a:spcBef>
              <a:buFont typeface="+mj-lt"/>
              <a:buAutoNum type="arabicPeriod"/>
            </a:pPr>
            <a:r>
              <a:rPr lang="en-US" sz="2400" dirty="0" smtClean="0"/>
              <a:t>Summary – only prints info from selected columns</a:t>
            </a:r>
          </a:p>
          <a:p>
            <a:pPr marL="914400" lvl="1" indent="-514350">
              <a:spcBef>
                <a:spcPts val="0"/>
              </a:spcBef>
              <a:buFont typeface="+mj-lt"/>
              <a:buAutoNum type="arabicPeriod"/>
            </a:pPr>
            <a:r>
              <a:rPr lang="en-US" sz="2400" dirty="0" smtClean="0"/>
              <a:t>Details – prints all available details</a:t>
            </a:r>
          </a:p>
          <a:p>
            <a:pPr marL="914400" lvl="1" indent="-514350">
              <a:spcBef>
                <a:spcPts val="0"/>
              </a:spcBef>
              <a:buFont typeface="+mj-lt"/>
              <a:buAutoNum type="arabicPeriod"/>
            </a:pPr>
            <a:r>
              <a:rPr lang="en-US" sz="2400" dirty="0" smtClean="0"/>
              <a:t>Details &amp; Summary – prints both of the above</a:t>
            </a:r>
            <a:endParaRPr lang="en-US" sz="24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124</a:t>
            </a:fld>
            <a:endParaRPr lang="en-US" altLang="en-US" dirty="0"/>
          </a:p>
        </p:txBody>
      </p:sp>
      <p:pic>
        <p:nvPicPr>
          <p:cNvPr id="5" name="Picture 4"/>
          <p:cNvPicPr>
            <a:picLocks noChangeAspect="1"/>
          </p:cNvPicPr>
          <p:nvPr/>
        </p:nvPicPr>
        <p:blipFill>
          <a:blip r:embed="rId2"/>
          <a:stretch>
            <a:fillRect/>
          </a:stretch>
        </p:blipFill>
        <p:spPr>
          <a:xfrm>
            <a:off x="4306691" y="1522888"/>
            <a:ext cx="4823062" cy="4268312"/>
          </a:xfrm>
          <a:prstGeom prst="rect">
            <a:avLst/>
          </a:prstGeom>
        </p:spPr>
      </p:pic>
    </p:spTree>
    <p:extLst>
      <p:ext uri="{BB962C8B-B14F-4D97-AF65-F5344CB8AC3E}">
        <p14:creationId xmlns:p14="http://schemas.microsoft.com/office/powerpoint/2010/main" val="243522321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Printing a Transaction - Summary</a:t>
            </a:r>
            <a:endParaRPr lang="en-US" sz="3600" dirty="0"/>
          </a:p>
        </p:txBody>
      </p:sp>
      <p:sp>
        <p:nvSpPr>
          <p:cNvPr id="3" name="Content Placeholder 2"/>
          <p:cNvSpPr>
            <a:spLocks noGrp="1"/>
          </p:cNvSpPr>
          <p:nvPr>
            <p:ph idx="1"/>
          </p:nvPr>
        </p:nvSpPr>
        <p:spPr>
          <a:xfrm>
            <a:off x="990600" y="1417638"/>
            <a:ext cx="7696200" cy="4708525"/>
          </a:xfrm>
        </p:spPr>
        <p:txBody>
          <a:bodyPr/>
          <a:lstStyle/>
          <a:p>
            <a:pPr>
              <a:spcBef>
                <a:spcPts val="0"/>
              </a:spcBef>
            </a:pPr>
            <a:r>
              <a:rPr lang="en-US" sz="2700" dirty="0" smtClean="0"/>
              <a:t>Click </a:t>
            </a:r>
            <a:r>
              <a:rPr lang="en-US" sz="2700" b="1" dirty="0" smtClean="0"/>
              <a:t>Print Preview</a:t>
            </a:r>
            <a:r>
              <a:rPr lang="en-US" sz="2700" dirty="0" smtClean="0"/>
              <a:t>.</a:t>
            </a:r>
            <a:endParaRPr lang="en-US" sz="2700" dirty="0"/>
          </a:p>
          <a:p>
            <a:pPr>
              <a:spcBef>
                <a:spcPts val="0"/>
              </a:spcBef>
            </a:pPr>
            <a:r>
              <a:rPr lang="en-US" sz="2700" dirty="0" smtClean="0"/>
              <a:t>Click </a:t>
            </a:r>
            <a:r>
              <a:rPr lang="en-US" sz="2700" b="1" dirty="0" smtClean="0"/>
              <a:t>Print</a:t>
            </a:r>
            <a:r>
              <a:rPr lang="en-US" sz="2700" dirty="0" smtClean="0"/>
              <a:t> in </a:t>
            </a:r>
            <a:r>
              <a:rPr lang="en-US" sz="2700" dirty="0"/>
              <a:t>the right corner of the Print </a:t>
            </a:r>
            <a:r>
              <a:rPr lang="en-US" sz="2700" dirty="0" smtClean="0"/>
              <a:t>Preview window</a:t>
            </a:r>
            <a:r>
              <a:rPr lang="en-US" sz="2700" dirty="0"/>
              <a:t>.</a:t>
            </a:r>
          </a:p>
          <a:p>
            <a:pPr>
              <a:spcBef>
                <a:spcPts val="0"/>
              </a:spcBef>
            </a:pPr>
            <a:r>
              <a:rPr lang="en-US" sz="2700" dirty="0" smtClean="0"/>
              <a:t>Click </a:t>
            </a:r>
            <a:r>
              <a:rPr lang="en-US" sz="2700" b="1" dirty="0" smtClean="0"/>
              <a:t>Print</a:t>
            </a:r>
            <a:r>
              <a:rPr lang="en-US" sz="2700" dirty="0" smtClean="0"/>
              <a:t>.</a:t>
            </a:r>
          </a:p>
          <a:p>
            <a:pPr>
              <a:spcBef>
                <a:spcPts val="0"/>
              </a:spcBef>
            </a:pPr>
            <a:r>
              <a:rPr lang="en-US" sz="2700" dirty="0" smtClean="0"/>
              <a:t>If you selected “Include Receipts” on the Print menu, select the Uploaded Receipts.</a:t>
            </a:r>
          </a:p>
          <a:p>
            <a:pPr>
              <a:spcBef>
                <a:spcPts val="0"/>
              </a:spcBef>
            </a:pPr>
            <a:r>
              <a:rPr lang="en-US" sz="2700" dirty="0"/>
              <a:t>Click </a:t>
            </a:r>
            <a:r>
              <a:rPr lang="en-US" sz="2700" b="1" dirty="0" smtClean="0"/>
              <a:t>Print </a:t>
            </a:r>
            <a:r>
              <a:rPr lang="en-US" sz="2700" dirty="0" smtClean="0"/>
              <a:t>to print the receipts.</a:t>
            </a:r>
            <a:endParaRPr lang="en-US" sz="2700" dirty="0"/>
          </a:p>
          <a:p>
            <a:pPr>
              <a:spcBef>
                <a:spcPts val="0"/>
              </a:spcBef>
            </a:pPr>
            <a:endParaRPr lang="en-US" sz="27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125</a:t>
            </a:fld>
            <a:endParaRPr lang="en-US" altLang="en-US" dirty="0"/>
          </a:p>
        </p:txBody>
      </p:sp>
      <p:pic>
        <p:nvPicPr>
          <p:cNvPr id="5" name="Picture 4"/>
          <p:cNvPicPr>
            <a:picLocks noChangeAspect="1"/>
          </p:cNvPicPr>
          <p:nvPr/>
        </p:nvPicPr>
        <p:blipFill>
          <a:blip r:embed="rId2"/>
          <a:stretch>
            <a:fillRect/>
          </a:stretch>
        </p:blipFill>
        <p:spPr>
          <a:xfrm>
            <a:off x="3429000" y="4401087"/>
            <a:ext cx="5410200" cy="1948589"/>
          </a:xfrm>
          <a:prstGeom prst="rect">
            <a:avLst/>
          </a:prstGeom>
        </p:spPr>
      </p:pic>
    </p:spTree>
    <p:extLst>
      <p:ext uri="{BB962C8B-B14F-4D97-AF65-F5344CB8AC3E}">
        <p14:creationId xmlns:p14="http://schemas.microsoft.com/office/powerpoint/2010/main" val="240933068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References</a:t>
            </a:r>
            <a:endParaRPr lang="en-US" sz="3600" dirty="0"/>
          </a:p>
        </p:txBody>
      </p:sp>
      <p:sp>
        <p:nvSpPr>
          <p:cNvPr id="3" name="Content Placeholder 2"/>
          <p:cNvSpPr>
            <a:spLocks noGrp="1"/>
          </p:cNvSpPr>
          <p:nvPr>
            <p:ph idx="1"/>
          </p:nvPr>
        </p:nvSpPr>
        <p:spPr>
          <a:xfrm>
            <a:off x="990600" y="1600200"/>
            <a:ext cx="7696200" cy="4525963"/>
          </a:xfrm>
        </p:spPr>
        <p:txBody>
          <a:bodyPr/>
          <a:lstStyle/>
          <a:p>
            <a:pPr marL="0" indent="0">
              <a:spcBef>
                <a:spcPts val="0"/>
              </a:spcBef>
              <a:buNone/>
            </a:pPr>
            <a:r>
              <a:rPr lang="en-US" sz="2300" dirty="0"/>
              <a:t>(2019) Welcome to Works for Change Champions. </a:t>
            </a:r>
            <a:r>
              <a:rPr lang="en-US" sz="2300" i="1" dirty="0"/>
              <a:t>Florida Department of Financial Services.</a:t>
            </a:r>
            <a:r>
              <a:rPr lang="en-US" sz="2300" dirty="0"/>
              <a:t> </a:t>
            </a:r>
            <a:r>
              <a:rPr lang="en-US" sz="2300" dirty="0" smtClean="0"/>
              <a:t>Limited Access PowerPoint </a:t>
            </a:r>
            <a:r>
              <a:rPr lang="en-US" sz="2300" dirty="0"/>
              <a:t>Presentation</a:t>
            </a:r>
            <a:r>
              <a:rPr lang="en-US" sz="2300" dirty="0" smtClean="0"/>
              <a:t>.</a:t>
            </a:r>
          </a:p>
          <a:p>
            <a:pPr marL="0" indent="0">
              <a:spcBef>
                <a:spcPts val="0"/>
              </a:spcBef>
              <a:buNone/>
            </a:pPr>
            <a:endParaRPr lang="en-US" sz="2300" dirty="0"/>
          </a:p>
          <a:p>
            <a:pPr marL="0" indent="0">
              <a:spcBef>
                <a:spcPts val="0"/>
              </a:spcBef>
              <a:buNone/>
            </a:pPr>
            <a:r>
              <a:rPr lang="en-US" sz="2300" dirty="0" smtClean="0"/>
              <a:t>(2019) </a:t>
            </a:r>
            <a:r>
              <a:rPr lang="en-US" sz="2300" dirty="0"/>
              <a:t>Works® User </a:t>
            </a:r>
            <a:r>
              <a:rPr lang="en-US" sz="2300" dirty="0" smtClean="0"/>
              <a:t>Manual.  </a:t>
            </a:r>
            <a:r>
              <a:rPr lang="en-US" sz="2300" i="1" dirty="0" smtClean="0"/>
              <a:t>Florida </a:t>
            </a:r>
            <a:r>
              <a:rPr lang="en-US" sz="2300" i="1" dirty="0"/>
              <a:t>Department of Financial </a:t>
            </a:r>
            <a:r>
              <a:rPr lang="en-US" sz="2300" i="1" dirty="0" smtClean="0"/>
              <a:t>Services. </a:t>
            </a:r>
            <a:r>
              <a:rPr lang="en-US" sz="2300" b="1" dirty="0" smtClean="0"/>
              <a:t>Access available at </a:t>
            </a:r>
            <a:r>
              <a:rPr lang="en-US" sz="2400" dirty="0">
                <a:hlinkClick r:id="rId2"/>
              </a:rPr>
              <a:t>https://</a:t>
            </a:r>
            <a:r>
              <a:rPr lang="en-US" sz="2400" dirty="0" smtClean="0">
                <a:hlinkClick r:id="rId2"/>
              </a:rPr>
              <a:t>myfloridacfo.com/Division/AA/WorksTrainingMaterials.htm</a:t>
            </a:r>
            <a:endParaRPr lang="en-US" sz="2400" dirty="0" smtClean="0"/>
          </a:p>
          <a:p>
            <a:pPr marL="0" indent="0">
              <a:spcBef>
                <a:spcPts val="0"/>
              </a:spcBef>
              <a:buNone/>
            </a:pPr>
            <a:endParaRPr lang="en-US" sz="2400" i="1" dirty="0" smtClean="0"/>
          </a:p>
          <a:p>
            <a:pPr marL="0" indent="0">
              <a:spcBef>
                <a:spcPts val="0"/>
              </a:spcBef>
              <a:buNone/>
            </a:pPr>
            <a:r>
              <a:rPr lang="en-US" sz="2400" dirty="0"/>
              <a:t>(2019) </a:t>
            </a:r>
            <a:r>
              <a:rPr lang="en-US" sz="2400" dirty="0" smtClean="0"/>
              <a:t>Works </a:t>
            </a:r>
            <a:r>
              <a:rPr lang="en-US" sz="2400" dirty="0"/>
              <a:t>for </a:t>
            </a:r>
            <a:r>
              <a:rPr lang="en-US" sz="2400" dirty="0" smtClean="0"/>
              <a:t>Scoped Administrators. </a:t>
            </a:r>
            <a:r>
              <a:rPr lang="en-US" sz="2400" i="1" dirty="0"/>
              <a:t>Florida Department of Financial Services. </a:t>
            </a:r>
            <a:r>
              <a:rPr lang="en-US" sz="2400" dirty="0" smtClean="0"/>
              <a:t>Limited Access PowerPoint </a:t>
            </a:r>
            <a:r>
              <a:rPr lang="en-US" sz="2400" dirty="0"/>
              <a:t>Presentation.</a:t>
            </a:r>
          </a:p>
          <a:p>
            <a:pPr marL="0" indent="0">
              <a:spcBef>
                <a:spcPts val="0"/>
              </a:spcBef>
              <a:buNone/>
            </a:pPr>
            <a:endParaRPr lang="en-US" sz="2400" i="1"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126</a:t>
            </a:fld>
            <a:endParaRPr lang="en-US" altLang="en-US" dirty="0"/>
          </a:p>
        </p:txBody>
      </p:sp>
    </p:spTree>
    <p:extLst>
      <p:ext uri="{BB962C8B-B14F-4D97-AF65-F5344CB8AC3E}">
        <p14:creationId xmlns:p14="http://schemas.microsoft.com/office/powerpoint/2010/main" val="367425331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3429001"/>
            <a:ext cx="6400801" cy="1066800"/>
          </a:xfrm>
        </p:spPr>
        <p:txBody>
          <a:bodyPr/>
          <a:lstStyle/>
          <a:p>
            <a:pPr algn="ctr"/>
            <a:r>
              <a:rPr lang="en-US" sz="2400" dirty="0"/>
              <a:t>850-488-2415</a:t>
            </a:r>
            <a:br>
              <a:rPr lang="en-US" sz="2400" dirty="0"/>
            </a:br>
            <a:r>
              <a:rPr lang="en-US" sz="2400" dirty="0">
                <a:solidFill>
                  <a:srgbClr val="00B0F0"/>
                </a:solidFill>
                <a:hlinkClick r:id="rId2"/>
              </a:rPr>
              <a:t>PCARD@justiceadmin.org</a:t>
            </a:r>
            <a:r>
              <a:rPr lang="en-US" dirty="0">
                <a:solidFill>
                  <a:srgbClr val="00B0F0"/>
                </a:solidFill>
              </a:rPr>
              <a:t/>
            </a:r>
            <a:br>
              <a:rPr lang="en-US" dirty="0">
                <a:solidFill>
                  <a:srgbClr val="00B0F0"/>
                </a:solidFill>
              </a:rPr>
            </a:br>
            <a:endParaRPr lang="en-US" dirty="0">
              <a:solidFill>
                <a:srgbClr val="00B0F0"/>
              </a:solidFill>
            </a:endParaRPr>
          </a:p>
        </p:txBody>
      </p:sp>
      <p:sp>
        <p:nvSpPr>
          <p:cNvPr id="3" name="Text Placeholder 2"/>
          <p:cNvSpPr>
            <a:spLocks noGrp="1"/>
          </p:cNvSpPr>
          <p:nvPr>
            <p:ph type="body" idx="1"/>
          </p:nvPr>
        </p:nvSpPr>
        <p:spPr>
          <a:xfrm>
            <a:off x="990599" y="2819401"/>
            <a:ext cx="7504113" cy="609599"/>
          </a:xfrm>
        </p:spPr>
        <p:txBody>
          <a:bodyPr/>
          <a:lstStyle/>
          <a:p>
            <a:pPr algn="ctr"/>
            <a:r>
              <a:rPr lang="en-US" sz="3600" dirty="0"/>
              <a:t>Questions?</a:t>
            </a:r>
          </a:p>
        </p:txBody>
      </p:sp>
      <p:sp>
        <p:nvSpPr>
          <p:cNvPr id="4" name="Slide Number Placeholder 3"/>
          <p:cNvSpPr>
            <a:spLocks noGrp="1"/>
          </p:cNvSpPr>
          <p:nvPr>
            <p:ph type="sldNum" sz="quarter" idx="12"/>
          </p:nvPr>
        </p:nvSpPr>
        <p:spPr/>
        <p:txBody>
          <a:bodyPr/>
          <a:lstStyle/>
          <a:p>
            <a:pPr>
              <a:defRPr/>
            </a:pPr>
            <a:fld id="{F639D4AA-0578-4BBE-A0FF-ABEEAFF1DDB1}" type="slidenum">
              <a:rPr lang="en-US" altLang="en-US" smtClean="0"/>
              <a:pPr>
                <a:defRPr/>
              </a:pPr>
              <a:t>127</a:t>
            </a:fld>
            <a:endParaRPr lang="en-US" altLang="en-US" dirty="0"/>
          </a:p>
        </p:txBody>
      </p:sp>
    </p:spTree>
    <p:extLst>
      <p:ext uri="{BB962C8B-B14F-4D97-AF65-F5344CB8AC3E}">
        <p14:creationId xmlns:p14="http://schemas.microsoft.com/office/powerpoint/2010/main" val="3378021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Initial Security Check</a:t>
            </a:r>
            <a:endParaRPr lang="en-US" sz="3600" dirty="0"/>
          </a:p>
        </p:txBody>
      </p:sp>
      <p:pic>
        <p:nvPicPr>
          <p:cNvPr id="5" name="Content Placeholder 4"/>
          <p:cNvPicPr>
            <a:picLocks noGrp="1" noChangeAspect="1"/>
          </p:cNvPicPr>
          <p:nvPr>
            <p:ph idx="1"/>
          </p:nvPr>
        </p:nvPicPr>
        <p:blipFill>
          <a:blip r:embed="rId2"/>
          <a:stretch>
            <a:fillRect/>
          </a:stretch>
        </p:blipFill>
        <p:spPr>
          <a:xfrm>
            <a:off x="990600" y="1828800"/>
            <a:ext cx="7696200" cy="3809999"/>
          </a:xfrm>
          <a:prstGeom prst="rect">
            <a:avLst/>
          </a:prstGeom>
        </p:spPr>
      </p:pic>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13</a:t>
            </a:fld>
            <a:endParaRPr lang="en-US" altLang="en-US" dirty="0"/>
          </a:p>
        </p:txBody>
      </p:sp>
    </p:spTree>
    <p:extLst>
      <p:ext uri="{BB962C8B-B14F-4D97-AF65-F5344CB8AC3E}">
        <p14:creationId xmlns:p14="http://schemas.microsoft.com/office/powerpoint/2010/main" val="3768444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Initial Security Check</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14</a:t>
            </a:fld>
            <a:endParaRPr lang="en-US" altLang="en-US" dirty="0"/>
          </a:p>
        </p:txBody>
      </p:sp>
      <p:sp>
        <p:nvSpPr>
          <p:cNvPr id="3" name="Content Placeholder 2"/>
          <p:cNvSpPr>
            <a:spLocks noGrp="1"/>
          </p:cNvSpPr>
          <p:nvPr>
            <p:ph idx="1"/>
          </p:nvPr>
        </p:nvSpPr>
        <p:spPr/>
        <p:txBody>
          <a:bodyPr/>
          <a:lstStyle/>
          <a:p>
            <a:r>
              <a:rPr lang="en-US" sz="2800" dirty="0" smtClean="0"/>
              <a:t>This is the first screen users will see on the Works website</a:t>
            </a:r>
          </a:p>
          <a:p>
            <a:r>
              <a:rPr lang="en-US" sz="2800" dirty="0" smtClean="0"/>
              <a:t>The username is the email address provided to us when we set up the account</a:t>
            </a:r>
          </a:p>
          <a:p>
            <a:r>
              <a:rPr lang="en-US" sz="2800" dirty="0" smtClean="0"/>
              <a:t>The username (email address) is not case sensitive</a:t>
            </a:r>
          </a:p>
          <a:p>
            <a:r>
              <a:rPr lang="en-US" sz="2800" dirty="0" smtClean="0"/>
              <a:t>Users will be directed to set up a password on the next screen</a:t>
            </a:r>
            <a:endParaRPr lang="en-US" sz="2800" dirty="0"/>
          </a:p>
        </p:txBody>
      </p:sp>
    </p:spTree>
    <p:extLst>
      <p:ext uri="{BB962C8B-B14F-4D97-AF65-F5344CB8AC3E}">
        <p14:creationId xmlns:p14="http://schemas.microsoft.com/office/powerpoint/2010/main" val="2799474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Initial Set Up for Passwords</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15</a:t>
            </a:fld>
            <a:endParaRPr lang="en-US" altLang="en-US" dirty="0"/>
          </a:p>
        </p:txBody>
      </p:sp>
      <p:pic>
        <p:nvPicPr>
          <p:cNvPr id="6" name="Content Placeholder 5"/>
          <p:cNvPicPr>
            <a:picLocks noGrp="1" noChangeAspect="1"/>
          </p:cNvPicPr>
          <p:nvPr>
            <p:ph idx="1"/>
          </p:nvPr>
        </p:nvPicPr>
        <p:blipFill>
          <a:blip r:embed="rId2"/>
          <a:stretch>
            <a:fillRect/>
          </a:stretch>
        </p:blipFill>
        <p:spPr>
          <a:xfrm>
            <a:off x="2414585" y="1600200"/>
            <a:ext cx="4848230" cy="4525963"/>
          </a:xfrm>
          <a:prstGeom prst="rect">
            <a:avLst/>
          </a:prstGeom>
        </p:spPr>
      </p:pic>
    </p:spTree>
    <p:extLst>
      <p:ext uri="{BB962C8B-B14F-4D97-AF65-F5344CB8AC3E}">
        <p14:creationId xmlns:p14="http://schemas.microsoft.com/office/powerpoint/2010/main" val="1204699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Initial Set Up for Passwords</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16</a:t>
            </a:fld>
            <a:endParaRPr lang="en-US" altLang="en-US" dirty="0"/>
          </a:p>
        </p:txBody>
      </p:sp>
      <p:sp>
        <p:nvSpPr>
          <p:cNvPr id="3" name="Content Placeholder 2"/>
          <p:cNvSpPr>
            <a:spLocks noGrp="1"/>
          </p:cNvSpPr>
          <p:nvPr>
            <p:ph idx="1"/>
          </p:nvPr>
        </p:nvSpPr>
        <p:spPr/>
        <p:txBody>
          <a:bodyPr/>
          <a:lstStyle/>
          <a:p>
            <a:r>
              <a:rPr lang="en-US" sz="2800" dirty="0" smtClean="0"/>
              <a:t>Passwords must be 8 characters in length, with at least one alpha and one numeric character</a:t>
            </a:r>
          </a:p>
          <a:p>
            <a:r>
              <a:rPr lang="en-US" sz="2800" dirty="0" smtClean="0"/>
              <a:t>Passwords are case-sensitive and cannot be one of the 8 previously used passwords</a:t>
            </a:r>
          </a:p>
          <a:p>
            <a:r>
              <a:rPr lang="en-US" sz="2800" dirty="0" smtClean="0"/>
              <a:t>Passwords reset every 90 days</a:t>
            </a:r>
          </a:p>
          <a:p>
            <a:r>
              <a:rPr lang="en-US" sz="2800" dirty="0" smtClean="0"/>
              <a:t>Users have six attempts to remember a password before they are locked out of the system. Users must wait 20 minutes to retry or reset. </a:t>
            </a:r>
          </a:p>
        </p:txBody>
      </p:sp>
    </p:spTree>
    <p:extLst>
      <p:ext uri="{BB962C8B-B14F-4D97-AF65-F5344CB8AC3E}">
        <p14:creationId xmlns:p14="http://schemas.microsoft.com/office/powerpoint/2010/main" val="2669967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Initial Set Up for Passwords</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17</a:t>
            </a:fld>
            <a:endParaRPr lang="en-US" altLang="en-US" dirty="0"/>
          </a:p>
        </p:txBody>
      </p:sp>
      <p:sp>
        <p:nvSpPr>
          <p:cNvPr id="3" name="Content Placeholder 2"/>
          <p:cNvSpPr>
            <a:spLocks noGrp="1"/>
          </p:cNvSpPr>
          <p:nvPr>
            <p:ph idx="1"/>
          </p:nvPr>
        </p:nvSpPr>
        <p:spPr/>
        <p:txBody>
          <a:bodyPr/>
          <a:lstStyle/>
          <a:p>
            <a:r>
              <a:rPr lang="en-US" sz="2800" dirty="0" smtClean="0"/>
              <a:t>Users </a:t>
            </a:r>
            <a:r>
              <a:rPr lang="en-US" sz="2800" dirty="0"/>
              <a:t>can reset </a:t>
            </a:r>
            <a:r>
              <a:rPr lang="en-US" sz="2800" dirty="0" smtClean="0"/>
              <a:t>their </a:t>
            </a:r>
            <a:r>
              <a:rPr lang="en-US" sz="2800" dirty="0"/>
              <a:t>own </a:t>
            </a:r>
            <a:r>
              <a:rPr lang="en-US" sz="2800" dirty="0" smtClean="0"/>
              <a:t>passwords or email us to reset it for them.</a:t>
            </a:r>
          </a:p>
          <a:p>
            <a:r>
              <a:rPr lang="en-US" sz="2800" dirty="0" smtClean="0"/>
              <a:t>The system will not alert that an account is locked, so contact us if there is an issue accessing Works.</a:t>
            </a:r>
          </a:p>
          <a:p>
            <a:r>
              <a:rPr lang="en-US" sz="2800" dirty="0" smtClean="0"/>
              <a:t>DFS reminds users that</a:t>
            </a:r>
            <a:r>
              <a:rPr lang="en-US" sz="2800" dirty="0"/>
              <a:t> </a:t>
            </a:r>
            <a:r>
              <a:rPr lang="en-US" sz="2800" dirty="0" smtClean="0"/>
              <a:t>they should not share usernames </a:t>
            </a:r>
            <a:r>
              <a:rPr lang="en-US" sz="2800" dirty="0"/>
              <a:t>and </a:t>
            </a:r>
            <a:r>
              <a:rPr lang="en-US" sz="2800" dirty="0" smtClean="0"/>
              <a:t>passwords </a:t>
            </a:r>
            <a:r>
              <a:rPr lang="en-US" sz="2800" dirty="0"/>
              <a:t>with </a:t>
            </a:r>
            <a:r>
              <a:rPr lang="en-US" sz="2800" dirty="0" smtClean="0"/>
              <a:t>other individuals.  Please protect any access information to this system.</a:t>
            </a:r>
            <a:endParaRPr lang="en-US" sz="2800" dirty="0"/>
          </a:p>
          <a:p>
            <a:pPr marL="0" indent="0">
              <a:buNone/>
            </a:pPr>
            <a:endParaRPr lang="en-US" sz="2800" dirty="0" smtClean="0"/>
          </a:p>
        </p:txBody>
      </p:sp>
    </p:spTree>
    <p:extLst>
      <p:ext uri="{BB962C8B-B14F-4D97-AF65-F5344CB8AC3E}">
        <p14:creationId xmlns:p14="http://schemas.microsoft.com/office/powerpoint/2010/main" val="3222516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Initial Set Up for Security Questions</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18</a:t>
            </a:fld>
            <a:endParaRPr lang="en-US" altLang="en-US" dirty="0"/>
          </a:p>
        </p:txBody>
      </p:sp>
      <p:sp>
        <p:nvSpPr>
          <p:cNvPr id="3" name="Content Placeholder 2"/>
          <p:cNvSpPr>
            <a:spLocks noGrp="1"/>
          </p:cNvSpPr>
          <p:nvPr>
            <p:ph idx="1"/>
          </p:nvPr>
        </p:nvSpPr>
        <p:spPr/>
        <p:txBody>
          <a:bodyPr/>
          <a:lstStyle/>
          <a:p>
            <a:r>
              <a:rPr lang="en-US" sz="2800" dirty="0" smtClean="0"/>
              <a:t>Users </a:t>
            </a:r>
            <a:r>
              <a:rPr lang="en-US" sz="2800" dirty="0"/>
              <a:t>can </a:t>
            </a:r>
            <a:r>
              <a:rPr lang="en-US" sz="2800" dirty="0" smtClean="0"/>
              <a:t>select from a variety of security questions on your profile</a:t>
            </a:r>
          </a:p>
          <a:p>
            <a:r>
              <a:rPr lang="en-US" sz="2800" dirty="0" smtClean="0"/>
              <a:t>These questions will help users to reset their own passwords</a:t>
            </a:r>
          </a:p>
          <a:p>
            <a:r>
              <a:rPr lang="en-US" sz="2800" dirty="0" smtClean="0"/>
              <a:t>User must choose three different questions with three different answers.</a:t>
            </a:r>
          </a:p>
          <a:p>
            <a:r>
              <a:rPr lang="en-US" sz="2800" dirty="0" smtClean="0"/>
              <a:t>The answers to the security questions are not case-sensitive</a:t>
            </a:r>
            <a:endParaRPr lang="en-US" sz="2800" dirty="0"/>
          </a:p>
          <a:p>
            <a:pPr marL="0" indent="0">
              <a:buNone/>
            </a:pPr>
            <a:endParaRPr lang="en-US" sz="2800" dirty="0" smtClean="0"/>
          </a:p>
        </p:txBody>
      </p:sp>
    </p:spTree>
    <p:extLst>
      <p:ext uri="{BB962C8B-B14F-4D97-AF65-F5344CB8AC3E}">
        <p14:creationId xmlns:p14="http://schemas.microsoft.com/office/powerpoint/2010/main" val="574535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Initial System and New </a:t>
            </a:r>
            <a:r>
              <a:rPr lang="en-US" sz="3600" dirty="0"/>
              <a:t>Device Log-In</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19</a:t>
            </a:fld>
            <a:endParaRPr lang="en-US" altLang="en-US" dirty="0"/>
          </a:p>
        </p:txBody>
      </p:sp>
      <p:pic>
        <p:nvPicPr>
          <p:cNvPr id="3" name="Picture 2"/>
          <p:cNvPicPr>
            <a:picLocks noChangeAspect="1"/>
          </p:cNvPicPr>
          <p:nvPr/>
        </p:nvPicPr>
        <p:blipFill>
          <a:blip r:embed="rId2"/>
          <a:stretch>
            <a:fillRect/>
          </a:stretch>
        </p:blipFill>
        <p:spPr>
          <a:xfrm>
            <a:off x="990600" y="1600200"/>
            <a:ext cx="7934936" cy="3775715"/>
          </a:xfrm>
          <a:prstGeom prst="rect">
            <a:avLst/>
          </a:prstGeom>
        </p:spPr>
      </p:pic>
    </p:spTree>
    <p:extLst>
      <p:ext uri="{BB962C8B-B14F-4D97-AF65-F5344CB8AC3E}">
        <p14:creationId xmlns:p14="http://schemas.microsoft.com/office/powerpoint/2010/main" val="341987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599" y="2133600"/>
            <a:ext cx="7504113" cy="1828800"/>
          </a:xfrm>
        </p:spPr>
        <p:txBody>
          <a:bodyPr/>
          <a:lstStyle/>
          <a:p>
            <a:pPr algn="ctr"/>
            <a:r>
              <a:rPr lang="en-US" sz="4400" dirty="0" smtClean="0"/>
              <a:t>What do users need to remember about PCard </a:t>
            </a:r>
            <a:r>
              <a:rPr lang="en-US" sz="4400" dirty="0"/>
              <a:t>Works?</a:t>
            </a:r>
          </a:p>
        </p:txBody>
      </p:sp>
      <p:sp>
        <p:nvSpPr>
          <p:cNvPr id="4" name="Slide Number Placeholder 3"/>
          <p:cNvSpPr>
            <a:spLocks noGrp="1"/>
          </p:cNvSpPr>
          <p:nvPr>
            <p:ph type="sldNum" sz="quarter" idx="12"/>
          </p:nvPr>
        </p:nvSpPr>
        <p:spPr/>
        <p:txBody>
          <a:bodyPr/>
          <a:lstStyle/>
          <a:p>
            <a:pPr>
              <a:defRPr/>
            </a:pPr>
            <a:fld id="{F639D4AA-0578-4BBE-A0FF-ABEEAFF1DDB1}" type="slidenum">
              <a:rPr lang="en-US" altLang="en-US" smtClean="0"/>
              <a:pPr>
                <a:defRPr/>
              </a:pPr>
              <a:t>2</a:t>
            </a:fld>
            <a:endParaRPr lang="en-US" altLang="en-US" dirty="0"/>
          </a:p>
        </p:txBody>
      </p:sp>
    </p:spTree>
    <p:extLst>
      <p:ext uri="{BB962C8B-B14F-4D97-AF65-F5344CB8AC3E}">
        <p14:creationId xmlns:p14="http://schemas.microsoft.com/office/powerpoint/2010/main" val="3741397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Initial System and New Device Log-In</a:t>
            </a:r>
          </a:p>
        </p:txBody>
      </p:sp>
      <p:sp>
        <p:nvSpPr>
          <p:cNvPr id="7" name="Content Placeholder 6"/>
          <p:cNvSpPr>
            <a:spLocks noGrp="1"/>
          </p:cNvSpPr>
          <p:nvPr>
            <p:ph idx="1"/>
          </p:nvPr>
        </p:nvSpPr>
        <p:spPr>
          <a:xfrm>
            <a:off x="990600" y="1524000"/>
            <a:ext cx="7696200" cy="4602163"/>
          </a:xfrm>
        </p:spPr>
        <p:txBody>
          <a:bodyPr/>
          <a:lstStyle/>
          <a:p>
            <a:r>
              <a:rPr lang="en-US" sz="2800" dirty="0" smtClean="0"/>
              <a:t>Users </a:t>
            </a:r>
            <a:r>
              <a:rPr lang="en-US" sz="2800" dirty="0"/>
              <a:t>will need to </a:t>
            </a:r>
            <a:r>
              <a:rPr lang="en-US" sz="2800" dirty="0" smtClean="0"/>
              <a:t>go back and access </a:t>
            </a:r>
            <a:r>
              <a:rPr lang="en-US" sz="2800" dirty="0"/>
              <a:t>Works through the link </a:t>
            </a:r>
            <a:r>
              <a:rPr lang="en-US" sz="2800" dirty="0" smtClean="0"/>
              <a:t>from the </a:t>
            </a:r>
            <a:r>
              <a:rPr lang="en-US" sz="2800" dirty="0"/>
              <a:t>bottom of </a:t>
            </a:r>
            <a:r>
              <a:rPr lang="en-US" sz="2800" dirty="0" smtClean="0"/>
              <a:t>the Welcome </a:t>
            </a:r>
            <a:r>
              <a:rPr lang="en-US" sz="2800" dirty="0"/>
              <a:t>Email, or </a:t>
            </a:r>
            <a:r>
              <a:rPr lang="en-US" sz="2800" dirty="0" smtClean="0"/>
              <a:t>a saved shortcut </a:t>
            </a:r>
            <a:r>
              <a:rPr lang="en-US" sz="2800" dirty="0"/>
              <a:t>on </a:t>
            </a:r>
            <a:r>
              <a:rPr lang="en-US" sz="2800" dirty="0" smtClean="0"/>
              <a:t>a </a:t>
            </a:r>
            <a:r>
              <a:rPr lang="en-US" sz="2800" dirty="0"/>
              <a:t>web </a:t>
            </a:r>
            <a:r>
              <a:rPr lang="en-US" sz="2800" dirty="0" smtClean="0"/>
              <a:t>browser</a:t>
            </a:r>
            <a:endParaRPr lang="en-US" sz="2800" dirty="0"/>
          </a:p>
          <a:p>
            <a:r>
              <a:rPr lang="en-US" sz="2800" dirty="0" smtClean="0"/>
              <a:t>Users will log-in with their new password</a:t>
            </a:r>
          </a:p>
          <a:p>
            <a:r>
              <a:rPr lang="en-US" sz="2800" dirty="0" smtClean="0"/>
              <a:t>Users will enter their email address, Login Name (email address again), and password</a:t>
            </a:r>
          </a:p>
        </p:txBody>
      </p:sp>
      <p:sp>
        <p:nvSpPr>
          <p:cNvPr id="4" name="Slide Number Placeholder 3"/>
          <p:cNvSpPr>
            <a:spLocks noGrp="1"/>
          </p:cNvSpPr>
          <p:nvPr>
            <p:ph type="sldNum" sz="quarter" idx="12"/>
          </p:nvPr>
        </p:nvSpPr>
        <p:spPr/>
        <p:txBody>
          <a:bodyPr/>
          <a:lstStyle/>
          <a:p>
            <a:fld id="{4FB98381-1AA4-463F-B3FF-2607979862FE}" type="slidenum">
              <a:rPr lang="en-US" altLang="en-US" smtClean="0"/>
              <a:pPr/>
              <a:t>20</a:t>
            </a:fld>
            <a:endParaRPr lang="en-US" altLang="en-US" dirty="0"/>
          </a:p>
        </p:txBody>
      </p:sp>
    </p:spTree>
    <p:extLst>
      <p:ext uri="{BB962C8B-B14F-4D97-AF65-F5344CB8AC3E}">
        <p14:creationId xmlns:p14="http://schemas.microsoft.com/office/powerpoint/2010/main" val="2482708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Initial System and New Device Log-In</a:t>
            </a:r>
          </a:p>
        </p:txBody>
      </p:sp>
      <p:sp>
        <p:nvSpPr>
          <p:cNvPr id="7" name="Content Placeholder 6"/>
          <p:cNvSpPr>
            <a:spLocks noGrp="1"/>
          </p:cNvSpPr>
          <p:nvPr>
            <p:ph idx="1"/>
          </p:nvPr>
        </p:nvSpPr>
        <p:spPr/>
        <p:txBody>
          <a:bodyPr/>
          <a:lstStyle/>
          <a:p>
            <a:r>
              <a:rPr lang="en-US" sz="2800" dirty="0"/>
              <a:t>Users will perform this three-part log-in every time they access any new devices</a:t>
            </a:r>
          </a:p>
          <a:p>
            <a:r>
              <a:rPr lang="en-US" sz="2800" dirty="0" smtClean="0"/>
              <a:t>Users </a:t>
            </a:r>
            <a:r>
              <a:rPr lang="en-US" sz="2800" dirty="0"/>
              <a:t>only have to log-in like this the first time </a:t>
            </a:r>
            <a:r>
              <a:rPr lang="en-US" sz="2800" dirty="0" smtClean="0"/>
              <a:t>they </a:t>
            </a:r>
            <a:r>
              <a:rPr lang="en-US" sz="2800" dirty="0"/>
              <a:t>access </a:t>
            </a:r>
            <a:r>
              <a:rPr lang="en-US" sz="2800" dirty="0" smtClean="0"/>
              <a:t>their accounts </a:t>
            </a:r>
            <a:r>
              <a:rPr lang="en-US" sz="2800" dirty="0"/>
              <a:t>on a </a:t>
            </a:r>
            <a:r>
              <a:rPr lang="en-US" sz="2800" dirty="0" smtClean="0"/>
              <a:t>device</a:t>
            </a:r>
            <a:endParaRPr lang="en-US" sz="2800" dirty="0"/>
          </a:p>
          <a:p>
            <a:r>
              <a:rPr lang="en-US" sz="2800" dirty="0" smtClean="0"/>
              <a:t>The regular log-in will just be a user’s Login Name (email address) and password</a:t>
            </a:r>
            <a:endParaRPr lang="en-US" sz="2800" dirty="0"/>
          </a:p>
        </p:txBody>
      </p:sp>
      <p:sp>
        <p:nvSpPr>
          <p:cNvPr id="4" name="Slide Number Placeholder 3"/>
          <p:cNvSpPr>
            <a:spLocks noGrp="1"/>
          </p:cNvSpPr>
          <p:nvPr>
            <p:ph type="sldNum" sz="quarter" idx="12"/>
          </p:nvPr>
        </p:nvSpPr>
        <p:spPr/>
        <p:txBody>
          <a:bodyPr/>
          <a:lstStyle/>
          <a:p>
            <a:fld id="{4FB98381-1AA4-463F-B3FF-2607979862FE}" type="slidenum">
              <a:rPr lang="en-US" altLang="en-US" smtClean="0"/>
              <a:pPr/>
              <a:t>21</a:t>
            </a:fld>
            <a:endParaRPr lang="en-US" altLang="en-US" dirty="0"/>
          </a:p>
        </p:txBody>
      </p:sp>
    </p:spTree>
    <p:extLst>
      <p:ext uri="{BB962C8B-B14F-4D97-AF65-F5344CB8AC3E}">
        <p14:creationId xmlns:p14="http://schemas.microsoft.com/office/powerpoint/2010/main" val="472413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System Log-Out</a:t>
            </a:r>
            <a:endParaRPr lang="en-US" sz="3600" dirty="0"/>
          </a:p>
        </p:txBody>
      </p:sp>
      <p:sp>
        <p:nvSpPr>
          <p:cNvPr id="4" name="Slide Number Placeholder 3"/>
          <p:cNvSpPr>
            <a:spLocks noGrp="1"/>
          </p:cNvSpPr>
          <p:nvPr>
            <p:ph type="sldNum" sz="quarter" idx="12"/>
          </p:nvPr>
        </p:nvSpPr>
        <p:spPr/>
        <p:txBody>
          <a:bodyPr/>
          <a:lstStyle/>
          <a:p>
            <a:fld id="{4FB98381-1AA4-463F-B3FF-2607979862FE}" type="slidenum">
              <a:rPr lang="en-US" altLang="en-US" smtClean="0"/>
              <a:pPr/>
              <a:t>22</a:t>
            </a:fld>
            <a:endParaRPr lang="en-US" altLang="en-US" dirty="0"/>
          </a:p>
        </p:txBody>
      </p:sp>
      <p:sp>
        <p:nvSpPr>
          <p:cNvPr id="5" name="Content Placeholder 4"/>
          <p:cNvSpPr>
            <a:spLocks noGrp="1"/>
          </p:cNvSpPr>
          <p:nvPr>
            <p:ph idx="1"/>
          </p:nvPr>
        </p:nvSpPr>
        <p:spPr/>
        <p:txBody>
          <a:bodyPr/>
          <a:lstStyle/>
          <a:p>
            <a:endParaRPr lang="en-US" dirty="0"/>
          </a:p>
        </p:txBody>
      </p:sp>
      <p:pic>
        <p:nvPicPr>
          <p:cNvPr id="6" name="Picture 5"/>
          <p:cNvPicPr/>
          <p:nvPr/>
        </p:nvPicPr>
        <p:blipFill>
          <a:blip r:embed="rId2"/>
          <a:stretch>
            <a:fillRect/>
          </a:stretch>
        </p:blipFill>
        <p:spPr>
          <a:xfrm>
            <a:off x="914400" y="1534026"/>
            <a:ext cx="8001000" cy="4349645"/>
          </a:xfrm>
          <a:prstGeom prst="rect">
            <a:avLst/>
          </a:prstGeom>
        </p:spPr>
      </p:pic>
      <p:cxnSp>
        <p:nvCxnSpPr>
          <p:cNvPr id="8" name="Straight Arrow Connector 7"/>
          <p:cNvCxnSpPr/>
          <p:nvPr/>
        </p:nvCxnSpPr>
        <p:spPr>
          <a:xfrm>
            <a:off x="8229600" y="1062706"/>
            <a:ext cx="304800" cy="38100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01000" y="1550068"/>
            <a:ext cx="457200" cy="50132"/>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90600" y="5231732"/>
            <a:ext cx="457200" cy="2606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668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System Log-Out</a:t>
            </a:r>
            <a:endParaRPr lang="en-US" sz="3600" dirty="0"/>
          </a:p>
        </p:txBody>
      </p:sp>
      <p:sp>
        <p:nvSpPr>
          <p:cNvPr id="4" name="Slide Number Placeholder 3"/>
          <p:cNvSpPr>
            <a:spLocks noGrp="1"/>
          </p:cNvSpPr>
          <p:nvPr>
            <p:ph type="sldNum" sz="quarter" idx="12"/>
          </p:nvPr>
        </p:nvSpPr>
        <p:spPr/>
        <p:txBody>
          <a:bodyPr/>
          <a:lstStyle/>
          <a:p>
            <a:fld id="{4FB98381-1AA4-463F-B3FF-2607979862FE}" type="slidenum">
              <a:rPr lang="en-US" altLang="en-US" smtClean="0"/>
              <a:pPr/>
              <a:t>23</a:t>
            </a:fld>
            <a:endParaRPr lang="en-US" altLang="en-US" dirty="0"/>
          </a:p>
        </p:txBody>
      </p:sp>
      <p:sp>
        <p:nvSpPr>
          <p:cNvPr id="5" name="Content Placeholder 4"/>
          <p:cNvSpPr>
            <a:spLocks noGrp="1"/>
          </p:cNvSpPr>
          <p:nvPr>
            <p:ph idx="1"/>
          </p:nvPr>
        </p:nvSpPr>
        <p:spPr/>
        <p:txBody>
          <a:bodyPr/>
          <a:lstStyle/>
          <a:p>
            <a:r>
              <a:rPr lang="en-US" sz="2800" dirty="0"/>
              <a:t>Works will automatically log </a:t>
            </a:r>
            <a:r>
              <a:rPr lang="en-US" sz="2800" dirty="0" smtClean="0"/>
              <a:t>users </a:t>
            </a:r>
            <a:r>
              <a:rPr lang="en-US" sz="2800" dirty="0"/>
              <a:t>out after fifteen minutes of inactivity, such as </a:t>
            </a:r>
            <a:r>
              <a:rPr lang="en-US" sz="2800" dirty="0" smtClean="0"/>
              <a:t>the </a:t>
            </a:r>
            <a:r>
              <a:rPr lang="en-US" sz="2800" dirty="0"/>
              <a:t>last click or mouse movement.  </a:t>
            </a:r>
            <a:endParaRPr lang="en-US" sz="2800" dirty="0" smtClean="0"/>
          </a:p>
          <a:p>
            <a:r>
              <a:rPr lang="en-US" sz="2800" dirty="0" smtClean="0"/>
              <a:t>Works notifies users of the pending time out and gives the option to “Continue </a:t>
            </a:r>
            <a:r>
              <a:rPr lang="en-US" sz="2800" dirty="0"/>
              <a:t>Working</a:t>
            </a:r>
            <a:r>
              <a:rPr lang="en-US" sz="2800" dirty="0" smtClean="0"/>
              <a:t>”.  </a:t>
            </a:r>
            <a:r>
              <a:rPr lang="en-US" sz="2800" dirty="0"/>
              <a:t>If </a:t>
            </a:r>
            <a:r>
              <a:rPr lang="en-US" sz="2800" dirty="0" smtClean="0"/>
              <a:t>a user is </a:t>
            </a:r>
            <a:r>
              <a:rPr lang="en-US" sz="2800" dirty="0"/>
              <a:t>timed out, </a:t>
            </a:r>
            <a:r>
              <a:rPr lang="en-US" sz="2800" dirty="0" smtClean="0"/>
              <a:t>their </a:t>
            </a:r>
            <a:r>
              <a:rPr lang="en-US" sz="2800" dirty="0"/>
              <a:t>last action in Works will be saved and accessible when </a:t>
            </a:r>
            <a:r>
              <a:rPr lang="en-US" sz="2800" dirty="0" smtClean="0"/>
              <a:t>they </a:t>
            </a:r>
            <a:r>
              <a:rPr lang="en-US" sz="2800" dirty="0"/>
              <a:t>log back </a:t>
            </a:r>
            <a:r>
              <a:rPr lang="en-US" sz="2800" dirty="0" smtClean="0"/>
              <a:t>in</a:t>
            </a:r>
            <a:endParaRPr lang="en-US" sz="2800" dirty="0"/>
          </a:p>
          <a:p>
            <a:r>
              <a:rPr lang="en-US" sz="2800" dirty="0" smtClean="0"/>
              <a:t>User can </a:t>
            </a:r>
            <a:r>
              <a:rPr lang="en-US" sz="2800" dirty="0"/>
              <a:t>log out of Works from any screen by clicking the “Log Out” button located </a:t>
            </a:r>
            <a:r>
              <a:rPr lang="en-US" sz="2800" dirty="0" smtClean="0"/>
              <a:t>in </a:t>
            </a:r>
            <a:r>
              <a:rPr lang="en-US" sz="2800" dirty="0"/>
              <a:t>the top, </a:t>
            </a:r>
            <a:r>
              <a:rPr lang="en-US" sz="2800" dirty="0" smtClean="0"/>
              <a:t>right-hand corner of the screen.</a:t>
            </a:r>
            <a:endParaRPr lang="en-US" sz="2800" dirty="0"/>
          </a:p>
          <a:p>
            <a:endParaRPr lang="en-US" dirty="0"/>
          </a:p>
        </p:txBody>
      </p:sp>
    </p:spTree>
    <p:extLst>
      <p:ext uri="{BB962C8B-B14F-4D97-AF65-F5344CB8AC3E}">
        <p14:creationId xmlns:p14="http://schemas.microsoft.com/office/powerpoint/2010/main" val="1364352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Daily System Emails</a:t>
            </a:r>
            <a:endParaRPr lang="en-US" sz="3600" dirty="0"/>
          </a:p>
        </p:txBody>
      </p:sp>
      <p:sp>
        <p:nvSpPr>
          <p:cNvPr id="4" name="Slide Number Placeholder 3"/>
          <p:cNvSpPr>
            <a:spLocks noGrp="1"/>
          </p:cNvSpPr>
          <p:nvPr>
            <p:ph type="sldNum" sz="quarter" idx="12"/>
          </p:nvPr>
        </p:nvSpPr>
        <p:spPr/>
        <p:txBody>
          <a:bodyPr/>
          <a:lstStyle/>
          <a:p>
            <a:fld id="{4FB98381-1AA4-463F-B3FF-2607979862FE}" type="slidenum">
              <a:rPr lang="en-US" altLang="en-US" smtClean="0"/>
              <a:pPr/>
              <a:t>24</a:t>
            </a:fld>
            <a:endParaRPr lang="en-US" altLang="en-US" dirty="0"/>
          </a:p>
        </p:txBody>
      </p:sp>
      <p:pic>
        <p:nvPicPr>
          <p:cNvPr id="6" name="Picture 5"/>
          <p:cNvPicPr>
            <a:picLocks noChangeAspect="1"/>
          </p:cNvPicPr>
          <p:nvPr/>
        </p:nvPicPr>
        <p:blipFill>
          <a:blip r:embed="rId2"/>
          <a:stretch>
            <a:fillRect/>
          </a:stretch>
        </p:blipFill>
        <p:spPr>
          <a:xfrm>
            <a:off x="2133600" y="1447673"/>
            <a:ext cx="5591477" cy="4667775"/>
          </a:xfrm>
          <a:prstGeom prst="rect">
            <a:avLst/>
          </a:prstGeom>
        </p:spPr>
      </p:pic>
    </p:spTree>
    <p:extLst>
      <p:ext uri="{BB962C8B-B14F-4D97-AF65-F5344CB8AC3E}">
        <p14:creationId xmlns:p14="http://schemas.microsoft.com/office/powerpoint/2010/main" val="2750754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Daily System Emails</a:t>
            </a:r>
            <a:endParaRPr lang="en-US" sz="3600" dirty="0"/>
          </a:p>
        </p:txBody>
      </p:sp>
      <p:sp>
        <p:nvSpPr>
          <p:cNvPr id="4" name="Slide Number Placeholder 3"/>
          <p:cNvSpPr>
            <a:spLocks noGrp="1"/>
          </p:cNvSpPr>
          <p:nvPr>
            <p:ph type="sldNum" sz="quarter" idx="12"/>
          </p:nvPr>
        </p:nvSpPr>
        <p:spPr/>
        <p:txBody>
          <a:bodyPr/>
          <a:lstStyle/>
          <a:p>
            <a:fld id="{4FB98381-1AA4-463F-B3FF-2607979862FE}" type="slidenum">
              <a:rPr lang="en-US" altLang="en-US" smtClean="0"/>
              <a:pPr/>
              <a:t>25</a:t>
            </a:fld>
            <a:endParaRPr lang="en-US" altLang="en-US" dirty="0"/>
          </a:p>
        </p:txBody>
      </p:sp>
      <p:sp>
        <p:nvSpPr>
          <p:cNvPr id="5" name="Content Placeholder 4"/>
          <p:cNvSpPr>
            <a:spLocks noGrp="1"/>
          </p:cNvSpPr>
          <p:nvPr>
            <p:ph idx="1"/>
          </p:nvPr>
        </p:nvSpPr>
        <p:spPr/>
        <p:txBody>
          <a:bodyPr/>
          <a:lstStyle/>
          <a:p>
            <a:r>
              <a:rPr lang="en-US" sz="2800" dirty="0"/>
              <a:t>Works will send automated emails to users who have NEW pending items in </a:t>
            </a:r>
            <a:r>
              <a:rPr lang="en-US" sz="2800" dirty="0" smtClean="0"/>
              <a:t>their work queues</a:t>
            </a:r>
            <a:r>
              <a:rPr lang="en-US" sz="2800" dirty="0"/>
              <a:t>.  </a:t>
            </a:r>
            <a:endParaRPr lang="en-US" sz="2800" dirty="0" smtClean="0"/>
          </a:p>
          <a:p>
            <a:r>
              <a:rPr lang="en-US" sz="2800" dirty="0"/>
              <a:t>Emails will contain a list of transactions that the user needs to sign off</a:t>
            </a:r>
            <a:r>
              <a:rPr lang="en-US" sz="2800" dirty="0" smtClean="0"/>
              <a:t>, any flagged </a:t>
            </a:r>
            <a:r>
              <a:rPr lang="en-US" sz="2800" dirty="0"/>
              <a:t>transactions, or </a:t>
            </a:r>
            <a:r>
              <a:rPr lang="en-US" sz="2800" dirty="0" smtClean="0"/>
              <a:t>any scheduled </a:t>
            </a:r>
            <a:r>
              <a:rPr lang="en-US" sz="2800" dirty="0"/>
              <a:t>reports that are ready for review. </a:t>
            </a:r>
            <a:endParaRPr lang="en-US" sz="2800" dirty="0" smtClean="0"/>
          </a:p>
          <a:p>
            <a:r>
              <a:rPr lang="en-US" sz="2800" dirty="0" smtClean="0"/>
              <a:t>Each </a:t>
            </a:r>
            <a:r>
              <a:rPr lang="en-US" sz="2800" dirty="0"/>
              <a:t>new item will only be included on that day’s email. </a:t>
            </a:r>
            <a:r>
              <a:rPr lang="en-US" sz="2800" dirty="0" smtClean="0"/>
              <a:t>Once </a:t>
            </a:r>
            <a:r>
              <a:rPr lang="en-US" sz="2800" dirty="0"/>
              <a:t>a transaction </a:t>
            </a:r>
            <a:r>
              <a:rPr lang="en-US" sz="2800" dirty="0" smtClean="0"/>
              <a:t>is signed off from one level, </a:t>
            </a:r>
            <a:r>
              <a:rPr lang="en-US" sz="2800" dirty="0"/>
              <a:t>it will </a:t>
            </a:r>
            <a:r>
              <a:rPr lang="en-US" sz="2800" dirty="0" smtClean="0"/>
              <a:t>be </a:t>
            </a:r>
            <a:r>
              <a:rPr lang="en-US" sz="2800" dirty="0"/>
              <a:t>included on the daily system </a:t>
            </a:r>
            <a:r>
              <a:rPr lang="en-US" sz="2800" dirty="0" smtClean="0"/>
              <a:t>email for other users in the approval chain.  </a:t>
            </a:r>
          </a:p>
          <a:p>
            <a:pPr marL="0" indent="0">
              <a:buNone/>
            </a:pPr>
            <a:endParaRPr lang="en-US" sz="2800" dirty="0"/>
          </a:p>
        </p:txBody>
      </p:sp>
    </p:spTree>
    <p:extLst>
      <p:ext uri="{BB962C8B-B14F-4D97-AF65-F5344CB8AC3E}">
        <p14:creationId xmlns:p14="http://schemas.microsoft.com/office/powerpoint/2010/main" val="4247661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Daily System Emails</a:t>
            </a:r>
            <a:endParaRPr lang="en-US" sz="3600" dirty="0"/>
          </a:p>
        </p:txBody>
      </p:sp>
      <p:sp>
        <p:nvSpPr>
          <p:cNvPr id="4" name="Slide Number Placeholder 3"/>
          <p:cNvSpPr>
            <a:spLocks noGrp="1"/>
          </p:cNvSpPr>
          <p:nvPr>
            <p:ph type="sldNum" sz="quarter" idx="12"/>
          </p:nvPr>
        </p:nvSpPr>
        <p:spPr/>
        <p:txBody>
          <a:bodyPr/>
          <a:lstStyle/>
          <a:p>
            <a:fld id="{4FB98381-1AA4-463F-B3FF-2607979862FE}" type="slidenum">
              <a:rPr lang="en-US" altLang="en-US" smtClean="0"/>
              <a:pPr/>
              <a:t>26</a:t>
            </a:fld>
            <a:endParaRPr lang="en-US" altLang="en-US" dirty="0"/>
          </a:p>
        </p:txBody>
      </p:sp>
      <p:sp>
        <p:nvSpPr>
          <p:cNvPr id="5" name="Content Placeholder 4"/>
          <p:cNvSpPr>
            <a:spLocks noGrp="1"/>
          </p:cNvSpPr>
          <p:nvPr>
            <p:ph idx="1"/>
          </p:nvPr>
        </p:nvSpPr>
        <p:spPr/>
        <p:txBody>
          <a:bodyPr/>
          <a:lstStyle/>
          <a:p>
            <a:r>
              <a:rPr lang="en-US" sz="2800" dirty="0" smtClean="0"/>
              <a:t>The </a:t>
            </a:r>
            <a:r>
              <a:rPr lang="en-US" sz="2800" dirty="0"/>
              <a:t>system generated emails will be sent every afternoon and will include </a:t>
            </a:r>
            <a:r>
              <a:rPr lang="en-US" sz="2800" dirty="0" smtClean="0"/>
              <a:t>a system-wide sweep of all </a:t>
            </a:r>
            <a:r>
              <a:rPr lang="en-US" sz="2800" dirty="0"/>
              <a:t>pending transactions </a:t>
            </a:r>
            <a:r>
              <a:rPr lang="en-US" sz="2800" i="1" dirty="0" smtClean="0"/>
              <a:t>at that time </a:t>
            </a:r>
            <a:r>
              <a:rPr lang="en-US" sz="2800" dirty="0" smtClean="0"/>
              <a:t>in Works. </a:t>
            </a:r>
            <a:endParaRPr lang="en-US" sz="2800" dirty="0"/>
          </a:p>
          <a:p>
            <a:pPr marL="0" indent="0">
              <a:buNone/>
            </a:pPr>
            <a:endParaRPr lang="en-US" sz="1200" dirty="0" smtClean="0"/>
          </a:p>
          <a:p>
            <a:r>
              <a:rPr lang="en-US" sz="2800" dirty="0" smtClean="0"/>
              <a:t>Transactions approved </a:t>
            </a:r>
            <a:r>
              <a:rPr lang="en-US" sz="2800" dirty="0"/>
              <a:t>after </a:t>
            </a:r>
            <a:r>
              <a:rPr lang="en-US" sz="2800" dirty="0" smtClean="0"/>
              <a:t>the daily system sweep of pending transactions will </a:t>
            </a:r>
            <a:r>
              <a:rPr lang="en-US" sz="2800" dirty="0"/>
              <a:t>still be included in the email that afternoon. </a:t>
            </a:r>
          </a:p>
          <a:p>
            <a:endParaRPr lang="en-US" sz="2800" dirty="0"/>
          </a:p>
        </p:txBody>
      </p:sp>
    </p:spTree>
    <p:extLst>
      <p:ext uri="{BB962C8B-B14F-4D97-AF65-F5344CB8AC3E}">
        <p14:creationId xmlns:p14="http://schemas.microsoft.com/office/powerpoint/2010/main" val="2240045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429001"/>
            <a:ext cx="7580314" cy="533400"/>
          </a:xfrm>
        </p:spPr>
        <p:txBody>
          <a:bodyPr/>
          <a:lstStyle/>
          <a:p>
            <a:pPr algn="ctr"/>
            <a:r>
              <a:rPr lang="en-US" sz="2400" dirty="0" smtClean="0"/>
              <a:t>accountholders </a:t>
            </a:r>
            <a:r>
              <a:rPr lang="en-US" sz="2400" dirty="0"/>
              <a:t>want to know</a:t>
            </a:r>
            <a:r>
              <a:rPr lang="en-US" dirty="0"/>
              <a:t/>
            </a:r>
            <a:br>
              <a:rPr lang="en-US" dirty="0"/>
            </a:br>
            <a:endParaRPr lang="en-US" dirty="0"/>
          </a:p>
        </p:txBody>
      </p:sp>
      <p:sp>
        <p:nvSpPr>
          <p:cNvPr id="3" name="Text Placeholder 2"/>
          <p:cNvSpPr>
            <a:spLocks noGrp="1"/>
          </p:cNvSpPr>
          <p:nvPr>
            <p:ph type="body" idx="1"/>
          </p:nvPr>
        </p:nvSpPr>
        <p:spPr>
          <a:xfrm>
            <a:off x="914399" y="2743201"/>
            <a:ext cx="7580313" cy="685799"/>
          </a:xfrm>
        </p:spPr>
        <p:txBody>
          <a:bodyPr/>
          <a:lstStyle/>
          <a:p>
            <a:pPr algn="ctr"/>
            <a:r>
              <a:rPr lang="en-US" sz="3600" dirty="0" smtClean="0"/>
              <a:t>What is on the Accountholder Home Screen in PCard Works?</a:t>
            </a:r>
            <a:endParaRPr lang="en-US" sz="3600" dirty="0"/>
          </a:p>
        </p:txBody>
      </p:sp>
      <p:sp>
        <p:nvSpPr>
          <p:cNvPr id="4" name="Slide Number Placeholder 3"/>
          <p:cNvSpPr>
            <a:spLocks noGrp="1"/>
          </p:cNvSpPr>
          <p:nvPr>
            <p:ph type="sldNum" sz="quarter" idx="12"/>
          </p:nvPr>
        </p:nvSpPr>
        <p:spPr/>
        <p:txBody>
          <a:bodyPr/>
          <a:lstStyle/>
          <a:p>
            <a:pPr>
              <a:defRPr/>
            </a:pPr>
            <a:fld id="{F639D4AA-0578-4BBE-A0FF-ABEEAFF1DDB1}" type="slidenum">
              <a:rPr lang="en-US" altLang="en-US" smtClean="0"/>
              <a:pPr>
                <a:defRPr/>
              </a:pPr>
              <a:t>27</a:t>
            </a:fld>
            <a:endParaRPr lang="en-US" altLang="en-US" dirty="0"/>
          </a:p>
        </p:txBody>
      </p:sp>
    </p:spTree>
    <p:extLst>
      <p:ext uri="{BB962C8B-B14F-4D97-AF65-F5344CB8AC3E}">
        <p14:creationId xmlns:p14="http://schemas.microsoft.com/office/powerpoint/2010/main" val="3169302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Accountholder Home Screen</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28</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p:nvPr/>
        </p:nvPicPr>
        <p:blipFill>
          <a:blip r:embed="rId2"/>
          <a:stretch>
            <a:fillRect/>
          </a:stretch>
        </p:blipFill>
        <p:spPr>
          <a:xfrm>
            <a:off x="228601" y="1580147"/>
            <a:ext cx="8915400" cy="4965032"/>
          </a:xfrm>
          <a:prstGeom prst="rect">
            <a:avLst/>
          </a:prstGeom>
        </p:spPr>
      </p:pic>
      <p:cxnSp>
        <p:nvCxnSpPr>
          <p:cNvPr id="8" name="Straight Connector 7"/>
          <p:cNvCxnSpPr/>
          <p:nvPr/>
        </p:nvCxnSpPr>
        <p:spPr>
          <a:xfrm>
            <a:off x="8153400" y="1622759"/>
            <a:ext cx="457200" cy="50132"/>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1" y="5791200"/>
            <a:ext cx="457200" cy="50132"/>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571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Home Screen - Action Items</a:t>
            </a:r>
            <a:endParaRPr lang="en-US" sz="3600" dirty="0"/>
          </a:p>
        </p:txBody>
      </p:sp>
      <p:sp>
        <p:nvSpPr>
          <p:cNvPr id="3" name="Content Placeholder 2"/>
          <p:cNvSpPr>
            <a:spLocks noGrp="1"/>
          </p:cNvSpPr>
          <p:nvPr>
            <p:ph idx="1"/>
          </p:nvPr>
        </p:nvSpPr>
        <p:spPr/>
        <p:txBody>
          <a:bodyPr/>
          <a:lstStyle/>
          <a:p>
            <a:pPr>
              <a:spcBef>
                <a:spcPts val="0"/>
              </a:spcBef>
            </a:pPr>
            <a:r>
              <a:rPr lang="en-US" sz="2800" dirty="0" smtClean="0"/>
              <a:t>The </a:t>
            </a:r>
            <a:r>
              <a:rPr lang="en-US" sz="2800" b="1" i="1" dirty="0" smtClean="0"/>
              <a:t>Home Screen </a:t>
            </a:r>
            <a:r>
              <a:rPr lang="en-US" sz="2800" dirty="0"/>
              <a:t>includes: </a:t>
            </a:r>
            <a:r>
              <a:rPr lang="en-US" sz="2800" i="1" dirty="0"/>
              <a:t>Action Items, Accounts Dashboard, </a:t>
            </a:r>
            <a:r>
              <a:rPr lang="en-US" sz="2800" i="1" dirty="0" smtClean="0"/>
              <a:t>Alerts, </a:t>
            </a:r>
            <a:r>
              <a:rPr lang="en-US" sz="2800" dirty="0"/>
              <a:t>and</a:t>
            </a:r>
            <a:r>
              <a:rPr lang="en-US" sz="2800" i="1" dirty="0"/>
              <a:t> My Announcements.</a:t>
            </a:r>
          </a:p>
          <a:p>
            <a:pPr>
              <a:spcBef>
                <a:spcPts val="0"/>
              </a:spcBef>
            </a:pPr>
            <a:r>
              <a:rPr lang="en-US" sz="2800" b="1" i="1" dirty="0"/>
              <a:t>Action </a:t>
            </a:r>
            <a:r>
              <a:rPr lang="en-US" sz="2800" b="1" i="1" dirty="0" smtClean="0"/>
              <a:t>Items </a:t>
            </a:r>
            <a:r>
              <a:rPr lang="en-US" sz="2800" dirty="0"/>
              <a:t>are tasks that are assigned to </a:t>
            </a:r>
            <a:r>
              <a:rPr lang="en-US" sz="2800" dirty="0" smtClean="0"/>
              <a:t>the user and </a:t>
            </a:r>
            <a:r>
              <a:rPr lang="en-US" sz="2800" dirty="0"/>
              <a:t>need </a:t>
            </a:r>
            <a:r>
              <a:rPr lang="en-US" sz="2800" dirty="0" smtClean="0"/>
              <a:t>attention </a:t>
            </a:r>
          </a:p>
          <a:p>
            <a:pPr>
              <a:spcBef>
                <a:spcPts val="0"/>
              </a:spcBef>
            </a:pPr>
            <a:r>
              <a:rPr lang="en-US" sz="2800" dirty="0" smtClean="0"/>
              <a:t>Action Items show </a:t>
            </a:r>
            <a:r>
              <a:rPr lang="en-US" sz="2800" dirty="0"/>
              <a:t>the last 100 days of actions only </a:t>
            </a:r>
            <a:endParaRPr lang="en-US" sz="2800" dirty="0" smtClean="0"/>
          </a:p>
          <a:p>
            <a:pPr>
              <a:spcBef>
                <a:spcPts val="0"/>
              </a:spcBef>
            </a:pPr>
            <a:r>
              <a:rPr lang="en-US" sz="2800" dirty="0" smtClean="0"/>
              <a:t>There are 5 columns in this section: </a:t>
            </a:r>
            <a:r>
              <a:rPr lang="en-US" sz="2800" i="1" dirty="0" smtClean="0"/>
              <a:t>Action, Acting As, Count, Type, </a:t>
            </a:r>
            <a:r>
              <a:rPr lang="en-US" sz="2800" dirty="0" smtClean="0"/>
              <a:t>and</a:t>
            </a:r>
            <a:r>
              <a:rPr lang="en-US" sz="2800" i="1" dirty="0" smtClean="0"/>
              <a:t> Current Status</a:t>
            </a:r>
            <a:r>
              <a:rPr lang="en-US" sz="2800" dirty="0" smtClean="0"/>
              <a:t>.</a:t>
            </a:r>
            <a:r>
              <a:rPr lang="en-US" sz="2800" dirty="0"/>
              <a:t>	</a:t>
            </a:r>
          </a:p>
          <a:p>
            <a:pPr>
              <a:spcBef>
                <a:spcPts val="0"/>
              </a:spcBef>
            </a:pP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29</a:t>
            </a:fld>
            <a:endParaRPr lang="en-US" altLang="en-US" dirty="0"/>
          </a:p>
        </p:txBody>
      </p:sp>
    </p:spTree>
    <p:extLst>
      <p:ext uri="{BB962C8B-B14F-4D97-AF65-F5344CB8AC3E}">
        <p14:creationId xmlns:p14="http://schemas.microsoft.com/office/powerpoint/2010/main" val="1749306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User Roles Review</a:t>
            </a:r>
            <a:endParaRPr lang="en-US" sz="3600" dirty="0"/>
          </a:p>
        </p:txBody>
      </p:sp>
      <p:pic>
        <p:nvPicPr>
          <p:cNvPr id="5" name="Content Placeholder 4"/>
          <p:cNvPicPr>
            <a:picLocks noGrp="1" noChangeAspect="1"/>
          </p:cNvPicPr>
          <p:nvPr>
            <p:ph idx="1"/>
          </p:nvPr>
        </p:nvPicPr>
        <p:blipFill>
          <a:blip r:embed="rId2"/>
          <a:stretch>
            <a:fillRect/>
          </a:stretch>
        </p:blipFill>
        <p:spPr>
          <a:xfrm>
            <a:off x="990600" y="1856796"/>
            <a:ext cx="7696200" cy="4012770"/>
          </a:xfrm>
          <a:prstGeom prst="rect">
            <a:avLst/>
          </a:prstGeom>
        </p:spPr>
      </p:pic>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a:t>
            </a:fld>
            <a:endParaRPr lang="en-US" altLang="en-US" dirty="0"/>
          </a:p>
        </p:txBody>
      </p:sp>
    </p:spTree>
    <p:extLst>
      <p:ext uri="{BB962C8B-B14F-4D97-AF65-F5344CB8AC3E}">
        <p14:creationId xmlns:p14="http://schemas.microsoft.com/office/powerpoint/2010/main" val="47906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Home Screen - Action Items</a:t>
            </a:r>
            <a:endParaRPr lang="en-US" sz="3600" dirty="0"/>
          </a:p>
        </p:txBody>
      </p:sp>
      <p:sp>
        <p:nvSpPr>
          <p:cNvPr id="3" name="Content Placeholder 2"/>
          <p:cNvSpPr>
            <a:spLocks noGrp="1"/>
          </p:cNvSpPr>
          <p:nvPr>
            <p:ph idx="1"/>
          </p:nvPr>
        </p:nvSpPr>
        <p:spPr/>
        <p:txBody>
          <a:bodyPr/>
          <a:lstStyle/>
          <a:p>
            <a:pPr>
              <a:spcBef>
                <a:spcPts val="0"/>
              </a:spcBef>
            </a:pPr>
            <a:r>
              <a:rPr lang="en-US" sz="2800" dirty="0" smtClean="0"/>
              <a:t>Column 1: “</a:t>
            </a:r>
            <a:r>
              <a:rPr lang="en-US" sz="2800" b="1" dirty="0" smtClean="0"/>
              <a:t>Action</a:t>
            </a:r>
            <a:r>
              <a:rPr lang="en-US" sz="2800" dirty="0" smtClean="0"/>
              <a:t>” </a:t>
            </a:r>
            <a:r>
              <a:rPr lang="en-US" sz="2800" dirty="0"/>
              <a:t>indicates the action that needs to be taken for the task. </a:t>
            </a:r>
          </a:p>
          <a:p>
            <a:pPr marL="0" indent="0">
              <a:spcBef>
                <a:spcPts val="0"/>
              </a:spcBef>
              <a:buNone/>
            </a:pPr>
            <a:endParaRPr lang="en-US" sz="1200" dirty="0"/>
          </a:p>
          <a:p>
            <a:pPr>
              <a:spcBef>
                <a:spcPts val="0"/>
              </a:spcBef>
            </a:pPr>
            <a:r>
              <a:rPr lang="en-US" sz="2800" dirty="0" smtClean="0"/>
              <a:t>Column 2: “</a:t>
            </a:r>
            <a:r>
              <a:rPr lang="en-US" sz="2800" b="1" dirty="0" smtClean="0"/>
              <a:t>Acting As</a:t>
            </a:r>
            <a:r>
              <a:rPr lang="en-US" sz="2800" dirty="0" smtClean="0"/>
              <a:t>” </a:t>
            </a:r>
            <a:r>
              <a:rPr lang="en-US" sz="2800" dirty="0"/>
              <a:t>indicates the </a:t>
            </a:r>
            <a:r>
              <a:rPr lang="en-US" sz="2800" dirty="0" smtClean="0"/>
              <a:t>user role for  </a:t>
            </a:r>
            <a:r>
              <a:rPr lang="en-US" sz="2800" dirty="0"/>
              <a:t>the task </a:t>
            </a:r>
            <a:r>
              <a:rPr lang="en-US" sz="2800" dirty="0" smtClean="0"/>
              <a:t>assigned.  </a:t>
            </a:r>
            <a:r>
              <a:rPr lang="en-US" sz="2800" dirty="0"/>
              <a:t>If </a:t>
            </a:r>
            <a:r>
              <a:rPr lang="en-US" sz="2800" dirty="0" smtClean="0"/>
              <a:t>a user is both an Accountholder and an Approver, for example, </a:t>
            </a:r>
            <a:r>
              <a:rPr lang="en-US" sz="2800" dirty="0"/>
              <a:t>this column </a:t>
            </a:r>
            <a:r>
              <a:rPr lang="en-US" sz="2800" dirty="0" smtClean="0"/>
              <a:t>indicates </a:t>
            </a:r>
            <a:r>
              <a:rPr lang="en-US" sz="2800" dirty="0"/>
              <a:t>which </a:t>
            </a:r>
            <a:r>
              <a:rPr lang="en-US" sz="2800" dirty="0" smtClean="0"/>
              <a:t>user role </a:t>
            </a:r>
            <a:r>
              <a:rPr lang="en-US" sz="2800" dirty="0"/>
              <a:t>needs to complete the action.  </a:t>
            </a:r>
            <a:r>
              <a:rPr lang="en-US" sz="2800" dirty="0" smtClean="0"/>
              <a:t>Users </a:t>
            </a:r>
            <a:r>
              <a:rPr lang="en-US" sz="2800" dirty="0"/>
              <a:t>will also be able to sort actions by </a:t>
            </a:r>
            <a:r>
              <a:rPr lang="en-US" sz="2800" dirty="0" smtClean="0"/>
              <a:t>“Acting As”. </a:t>
            </a:r>
            <a:endParaRPr lang="en-US" sz="2800" dirty="0"/>
          </a:p>
          <a:p>
            <a:pPr marL="0" indent="0">
              <a:spcBef>
                <a:spcPts val="0"/>
              </a:spcBef>
              <a:buNone/>
            </a:pPr>
            <a:endParaRPr lang="en-US" sz="2800" dirty="0"/>
          </a:p>
          <a:p>
            <a:pPr marL="0" indent="0">
              <a:spcBef>
                <a:spcPts val="0"/>
              </a:spcBef>
              <a:buNone/>
            </a:pP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30</a:t>
            </a:fld>
            <a:endParaRPr lang="en-US" altLang="en-US" dirty="0"/>
          </a:p>
        </p:txBody>
      </p:sp>
    </p:spTree>
    <p:extLst>
      <p:ext uri="{BB962C8B-B14F-4D97-AF65-F5344CB8AC3E}">
        <p14:creationId xmlns:p14="http://schemas.microsoft.com/office/powerpoint/2010/main" val="287318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Home </a:t>
            </a:r>
            <a:r>
              <a:rPr lang="en-US" sz="3600" dirty="0" smtClean="0"/>
              <a:t>Screen - Action </a:t>
            </a:r>
            <a:r>
              <a:rPr lang="en-US" sz="3600" dirty="0"/>
              <a:t>Items</a:t>
            </a:r>
          </a:p>
        </p:txBody>
      </p:sp>
      <p:sp>
        <p:nvSpPr>
          <p:cNvPr id="3" name="Content Placeholder 2"/>
          <p:cNvSpPr>
            <a:spLocks noGrp="1"/>
          </p:cNvSpPr>
          <p:nvPr>
            <p:ph idx="1"/>
          </p:nvPr>
        </p:nvSpPr>
        <p:spPr/>
        <p:txBody>
          <a:bodyPr/>
          <a:lstStyle/>
          <a:p>
            <a:pPr>
              <a:spcBef>
                <a:spcPts val="0"/>
              </a:spcBef>
            </a:pPr>
            <a:r>
              <a:rPr lang="en-US" sz="2800" dirty="0" smtClean="0"/>
              <a:t>Column 3: “</a:t>
            </a:r>
            <a:r>
              <a:rPr lang="en-US" sz="2800" b="1" dirty="0" smtClean="0"/>
              <a:t>Count</a:t>
            </a:r>
            <a:r>
              <a:rPr lang="en-US" sz="2800" dirty="0" smtClean="0"/>
              <a:t>” </a:t>
            </a:r>
            <a:r>
              <a:rPr lang="en-US" sz="2800" dirty="0"/>
              <a:t>is the number of individual actions listed under a specific type of action</a:t>
            </a:r>
            <a:r>
              <a:rPr lang="en-US" sz="2800" dirty="0" smtClean="0"/>
              <a:t>.</a:t>
            </a:r>
          </a:p>
          <a:p>
            <a:pPr marL="0" indent="0">
              <a:spcBef>
                <a:spcPts val="0"/>
              </a:spcBef>
              <a:buNone/>
            </a:pPr>
            <a:endParaRPr lang="en-US" sz="1200" dirty="0" smtClean="0"/>
          </a:p>
          <a:p>
            <a:pPr>
              <a:spcBef>
                <a:spcPts val="0"/>
              </a:spcBef>
            </a:pPr>
            <a:r>
              <a:rPr lang="en-US" sz="2800" dirty="0" smtClean="0"/>
              <a:t>Column 4: “</a:t>
            </a:r>
            <a:r>
              <a:rPr lang="en-US" sz="2800" b="1" dirty="0" smtClean="0"/>
              <a:t>Type</a:t>
            </a:r>
            <a:r>
              <a:rPr lang="en-US" sz="2800" dirty="0" smtClean="0"/>
              <a:t>” </a:t>
            </a:r>
            <a:r>
              <a:rPr lang="en-US" sz="2800" dirty="0"/>
              <a:t>indicates the </a:t>
            </a:r>
            <a:r>
              <a:rPr lang="en-US" sz="2800" dirty="0" smtClean="0"/>
              <a:t>kind of item that requires action (e.g. transaction or report).</a:t>
            </a:r>
            <a:endParaRPr lang="en-US" sz="2800" dirty="0"/>
          </a:p>
          <a:p>
            <a:pPr marL="0" indent="0">
              <a:spcBef>
                <a:spcPts val="0"/>
              </a:spcBef>
              <a:buNone/>
            </a:pPr>
            <a:endParaRPr lang="en-US" sz="1200" dirty="0"/>
          </a:p>
          <a:p>
            <a:pPr>
              <a:spcBef>
                <a:spcPts val="0"/>
              </a:spcBef>
            </a:pPr>
            <a:r>
              <a:rPr lang="en-US" sz="2800" dirty="0" smtClean="0"/>
              <a:t>Column 5: “</a:t>
            </a:r>
            <a:r>
              <a:rPr lang="en-US" sz="2800" b="1" dirty="0" smtClean="0"/>
              <a:t>Current Status</a:t>
            </a:r>
            <a:r>
              <a:rPr lang="en-US" sz="2800" dirty="0" smtClean="0"/>
              <a:t>” tells users where the charges are in the approval process. </a:t>
            </a:r>
            <a:r>
              <a:rPr lang="en-US" sz="2800" dirty="0"/>
              <a:t>The status is a hyperlink that will </a:t>
            </a:r>
            <a:r>
              <a:rPr lang="en-US" sz="2800" dirty="0" smtClean="0"/>
              <a:t>take users directly </a:t>
            </a:r>
            <a:r>
              <a:rPr lang="en-US" sz="2800" dirty="0"/>
              <a:t>to the </a:t>
            </a:r>
            <a:r>
              <a:rPr lang="en-US" sz="2800" dirty="0" smtClean="0"/>
              <a:t>charge. </a:t>
            </a:r>
            <a:endParaRPr lang="en-US" sz="2800" dirty="0"/>
          </a:p>
          <a:p>
            <a:pPr marL="0" indent="0">
              <a:spcBef>
                <a:spcPts val="0"/>
              </a:spcBef>
              <a:buNone/>
            </a:pPr>
            <a:endParaRPr lang="en-US" sz="2800" dirty="0"/>
          </a:p>
          <a:p>
            <a:pPr marL="0" indent="0">
              <a:spcBef>
                <a:spcPts val="0"/>
              </a:spcBef>
              <a:buNone/>
            </a:pPr>
            <a:r>
              <a:rPr lang="en-US" sz="2800" dirty="0"/>
              <a:t>	</a:t>
            </a:r>
          </a:p>
          <a:p>
            <a:pPr>
              <a:spcBef>
                <a:spcPts val="0"/>
              </a:spcBef>
            </a:pP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31</a:t>
            </a:fld>
            <a:endParaRPr lang="en-US" altLang="en-US" dirty="0"/>
          </a:p>
        </p:txBody>
      </p:sp>
    </p:spTree>
    <p:extLst>
      <p:ext uri="{BB962C8B-B14F-4D97-AF65-F5344CB8AC3E}">
        <p14:creationId xmlns:p14="http://schemas.microsoft.com/office/powerpoint/2010/main" val="3843082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Home </a:t>
            </a:r>
            <a:r>
              <a:rPr lang="en-US" sz="3600" dirty="0" smtClean="0"/>
              <a:t>Screen - Account Dashboard</a:t>
            </a:r>
            <a:endParaRPr lang="en-US" sz="3600" dirty="0"/>
          </a:p>
        </p:txBody>
      </p:sp>
      <p:sp>
        <p:nvSpPr>
          <p:cNvPr id="3" name="Content Placeholder 2"/>
          <p:cNvSpPr>
            <a:spLocks noGrp="1"/>
          </p:cNvSpPr>
          <p:nvPr>
            <p:ph idx="1"/>
          </p:nvPr>
        </p:nvSpPr>
        <p:spPr/>
        <p:txBody>
          <a:bodyPr/>
          <a:lstStyle/>
          <a:p>
            <a:pPr>
              <a:spcBef>
                <a:spcPts val="0"/>
              </a:spcBef>
            </a:pPr>
            <a:r>
              <a:rPr lang="en-US" sz="2800" dirty="0"/>
              <a:t>All users </a:t>
            </a:r>
            <a:r>
              <a:rPr lang="en-US" sz="2800" dirty="0" smtClean="0"/>
              <a:t>have </a:t>
            </a:r>
            <a:r>
              <a:rPr lang="en-US" sz="2800" dirty="0"/>
              <a:t>an </a:t>
            </a:r>
            <a:r>
              <a:rPr lang="en-US" sz="2800" b="1" i="1" dirty="0"/>
              <a:t>Accounts Dashboard </a:t>
            </a:r>
            <a:r>
              <a:rPr lang="en-US" sz="2800" dirty="0"/>
              <a:t>that lists the accounts that </a:t>
            </a:r>
            <a:r>
              <a:rPr lang="en-US" sz="2800" dirty="0" smtClean="0"/>
              <a:t>they </a:t>
            </a:r>
            <a:r>
              <a:rPr lang="en-US" sz="2800" dirty="0"/>
              <a:t>are authorized to review. </a:t>
            </a:r>
            <a:endParaRPr lang="en-US" sz="2800" dirty="0" smtClean="0"/>
          </a:p>
          <a:p>
            <a:pPr marL="0" indent="0">
              <a:spcBef>
                <a:spcPts val="0"/>
              </a:spcBef>
              <a:buNone/>
            </a:pPr>
            <a:endParaRPr lang="en-US" sz="1200" dirty="0" smtClean="0"/>
          </a:p>
          <a:p>
            <a:pPr>
              <a:spcBef>
                <a:spcPts val="0"/>
              </a:spcBef>
            </a:pPr>
            <a:r>
              <a:rPr lang="en-US" sz="2800" dirty="0" smtClean="0"/>
              <a:t>There are 6 columns for this section: </a:t>
            </a:r>
            <a:r>
              <a:rPr lang="en-US" sz="2800" i="1" dirty="0" smtClean="0"/>
              <a:t>Account Name,  Account </a:t>
            </a:r>
            <a:r>
              <a:rPr lang="en-US" sz="2800" i="1" dirty="0"/>
              <a:t>ID, </a:t>
            </a:r>
            <a:r>
              <a:rPr lang="en-US" sz="2800" i="1" dirty="0" smtClean="0"/>
              <a:t>Credit Limit</a:t>
            </a:r>
            <a:r>
              <a:rPr lang="en-US" sz="2800" i="1" dirty="0"/>
              <a:t>, </a:t>
            </a:r>
            <a:r>
              <a:rPr lang="en-US" sz="2800" i="1" dirty="0" smtClean="0"/>
              <a:t>Current Balance</a:t>
            </a:r>
            <a:r>
              <a:rPr lang="en-US" sz="2800" i="1" dirty="0"/>
              <a:t>, </a:t>
            </a:r>
            <a:r>
              <a:rPr lang="en-US" sz="2800" i="1" dirty="0" smtClean="0"/>
              <a:t>Available Spend, </a:t>
            </a:r>
            <a:r>
              <a:rPr lang="en-US" sz="2800" dirty="0"/>
              <a:t>and</a:t>
            </a:r>
            <a:r>
              <a:rPr lang="en-US" sz="2800" i="1" dirty="0"/>
              <a:t> </a:t>
            </a:r>
            <a:r>
              <a:rPr lang="en-US" sz="2800" i="1" dirty="0" smtClean="0"/>
              <a:t>Available Credit</a:t>
            </a:r>
            <a:r>
              <a:rPr lang="en-US" sz="2800" i="1" dirty="0"/>
              <a:t>.  </a:t>
            </a:r>
            <a:endParaRPr lang="en-US" sz="2800" i="1" dirty="0" smtClean="0"/>
          </a:p>
          <a:p>
            <a:pPr marL="0" indent="0">
              <a:spcBef>
                <a:spcPts val="0"/>
              </a:spcBef>
              <a:buNone/>
            </a:pPr>
            <a:endParaRPr lang="en-US" sz="1200" dirty="0" smtClean="0"/>
          </a:p>
          <a:p>
            <a:pPr>
              <a:spcBef>
                <a:spcPts val="0"/>
              </a:spcBef>
            </a:pPr>
            <a:r>
              <a:rPr lang="en-US" sz="2800" dirty="0"/>
              <a:t>Column 1: “</a:t>
            </a:r>
            <a:r>
              <a:rPr lang="en-US" sz="2800" b="1" dirty="0"/>
              <a:t>Account Name</a:t>
            </a:r>
            <a:r>
              <a:rPr lang="en-US" sz="2800" dirty="0"/>
              <a:t>” lists all of the accounts that </a:t>
            </a:r>
            <a:r>
              <a:rPr lang="en-US" sz="2800" dirty="0" smtClean="0"/>
              <a:t>are available for a user to see. Users can sort </a:t>
            </a:r>
            <a:r>
              <a:rPr lang="en-US" sz="2800" dirty="0"/>
              <a:t>accounts by name by clicking the arrow directly above “Account Name”. </a:t>
            </a:r>
          </a:p>
          <a:p>
            <a:pPr>
              <a:spcBef>
                <a:spcPts val="0"/>
              </a:spcBef>
            </a:pP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32</a:t>
            </a:fld>
            <a:endParaRPr lang="en-US" altLang="en-US" dirty="0"/>
          </a:p>
        </p:txBody>
      </p:sp>
    </p:spTree>
    <p:extLst>
      <p:ext uri="{BB962C8B-B14F-4D97-AF65-F5344CB8AC3E}">
        <p14:creationId xmlns:p14="http://schemas.microsoft.com/office/powerpoint/2010/main" val="2539344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Home </a:t>
            </a:r>
            <a:r>
              <a:rPr lang="en-US" sz="3600" dirty="0" smtClean="0"/>
              <a:t>Screen - Account Dashboard</a:t>
            </a:r>
            <a:endParaRPr lang="en-US" sz="3600" dirty="0"/>
          </a:p>
        </p:txBody>
      </p:sp>
      <p:sp>
        <p:nvSpPr>
          <p:cNvPr id="3" name="Content Placeholder 2"/>
          <p:cNvSpPr>
            <a:spLocks noGrp="1"/>
          </p:cNvSpPr>
          <p:nvPr>
            <p:ph idx="1"/>
          </p:nvPr>
        </p:nvSpPr>
        <p:spPr/>
        <p:txBody>
          <a:bodyPr/>
          <a:lstStyle/>
          <a:p>
            <a:pPr>
              <a:spcBef>
                <a:spcPts val="0"/>
              </a:spcBef>
            </a:pPr>
            <a:r>
              <a:rPr lang="en-US" sz="2800" dirty="0" smtClean="0"/>
              <a:t>Column 2: “</a:t>
            </a:r>
            <a:r>
              <a:rPr lang="en-US" sz="2800" b="1" dirty="0" smtClean="0"/>
              <a:t>Account ID</a:t>
            </a:r>
            <a:r>
              <a:rPr lang="en-US" sz="2800" dirty="0" smtClean="0"/>
              <a:t>” is the last 4 numbers of the card</a:t>
            </a:r>
            <a:r>
              <a:rPr lang="en-US" sz="2800" dirty="0"/>
              <a:t>. </a:t>
            </a:r>
            <a:endParaRPr lang="en-US" sz="2800" dirty="0" smtClean="0"/>
          </a:p>
          <a:p>
            <a:pPr marL="0" indent="0">
              <a:spcBef>
                <a:spcPts val="0"/>
              </a:spcBef>
              <a:buNone/>
            </a:pPr>
            <a:endParaRPr lang="en-US" sz="1200" dirty="0" smtClean="0"/>
          </a:p>
          <a:p>
            <a:pPr>
              <a:spcBef>
                <a:spcPts val="0"/>
              </a:spcBef>
            </a:pPr>
            <a:r>
              <a:rPr lang="en-US" sz="2800" dirty="0" smtClean="0"/>
              <a:t>Users can also click on the Account </a:t>
            </a:r>
            <a:r>
              <a:rPr lang="en-US" sz="2800" dirty="0"/>
              <a:t>ID </a:t>
            </a:r>
            <a:r>
              <a:rPr lang="en-US" sz="2800" dirty="0" smtClean="0"/>
              <a:t>to view </a:t>
            </a:r>
            <a:r>
              <a:rPr lang="en-US" sz="2800" dirty="0"/>
              <a:t>additional information such </a:t>
            </a:r>
            <a:r>
              <a:rPr lang="en-US" sz="2800" dirty="0" smtClean="0"/>
              <a:t>as:</a:t>
            </a:r>
          </a:p>
          <a:p>
            <a:pPr lvl="1">
              <a:spcBef>
                <a:spcPts val="0"/>
              </a:spcBef>
            </a:pPr>
            <a:r>
              <a:rPr lang="en-US" sz="2400" dirty="0" smtClean="0"/>
              <a:t> </a:t>
            </a:r>
            <a:r>
              <a:rPr lang="en-US" sz="2400" dirty="0"/>
              <a:t>the account </a:t>
            </a:r>
            <a:r>
              <a:rPr lang="en-US" sz="2400" dirty="0" smtClean="0"/>
              <a:t>address</a:t>
            </a:r>
          </a:p>
          <a:p>
            <a:pPr lvl="1">
              <a:spcBef>
                <a:spcPts val="0"/>
              </a:spcBef>
            </a:pPr>
            <a:r>
              <a:rPr lang="en-US" sz="2400" dirty="0" smtClean="0"/>
              <a:t> the Spend </a:t>
            </a:r>
            <a:r>
              <a:rPr lang="en-US" sz="2400" dirty="0"/>
              <a:t>Control Profile </a:t>
            </a:r>
            <a:r>
              <a:rPr lang="en-US" sz="2400" dirty="0" smtClean="0"/>
              <a:t>description</a:t>
            </a:r>
          </a:p>
          <a:p>
            <a:pPr lvl="1">
              <a:spcBef>
                <a:spcPts val="0"/>
              </a:spcBef>
            </a:pPr>
            <a:r>
              <a:rPr lang="en-US" sz="2400" dirty="0" smtClean="0"/>
              <a:t> any Secondary Accountholder on the account </a:t>
            </a:r>
          </a:p>
          <a:p>
            <a:pPr marL="457200" lvl="1" indent="0">
              <a:spcBef>
                <a:spcPts val="0"/>
              </a:spcBef>
              <a:buNone/>
            </a:pPr>
            <a:endParaRPr lang="en-US" sz="1200" dirty="0" smtClean="0"/>
          </a:p>
          <a:p>
            <a:pPr>
              <a:spcBef>
                <a:spcPts val="0"/>
              </a:spcBef>
            </a:pPr>
            <a:r>
              <a:rPr lang="en-US" sz="2800" dirty="0" smtClean="0"/>
              <a:t>View “</a:t>
            </a:r>
            <a:r>
              <a:rPr lang="en-US" sz="2800" b="1" dirty="0" smtClean="0"/>
              <a:t>Full Details</a:t>
            </a:r>
            <a:r>
              <a:rPr lang="en-US" sz="2800" dirty="0" smtClean="0"/>
              <a:t>” to see more </a:t>
            </a:r>
            <a:r>
              <a:rPr lang="en-US" sz="2800" dirty="0"/>
              <a:t>information regarding </a:t>
            </a:r>
            <a:r>
              <a:rPr lang="en-US" sz="2800" dirty="0" smtClean="0"/>
              <a:t>a user’s </a:t>
            </a:r>
            <a:r>
              <a:rPr lang="en-US" sz="2800" dirty="0"/>
              <a:t>profile.  </a:t>
            </a:r>
            <a:r>
              <a:rPr lang="en-US" sz="2800" dirty="0" smtClean="0"/>
              <a:t>Users can also </a:t>
            </a:r>
            <a:r>
              <a:rPr lang="en-US" sz="2800" dirty="0"/>
              <a:t>see </a:t>
            </a:r>
            <a:r>
              <a:rPr lang="en-US" sz="2800" dirty="0" smtClean="0"/>
              <a:t>their Charge Authorization </a:t>
            </a:r>
            <a:r>
              <a:rPr lang="en-US" sz="2800" dirty="0"/>
              <a:t>Log. </a:t>
            </a:r>
            <a:endParaRPr lang="en-US" sz="2800" dirty="0" smtClean="0"/>
          </a:p>
          <a:p>
            <a:pPr marL="0" indent="0">
              <a:spcBef>
                <a:spcPts val="0"/>
              </a:spcBef>
              <a:buNone/>
            </a:pPr>
            <a:endParaRPr lang="en-US" sz="1200" dirty="0" smtClean="0"/>
          </a:p>
          <a:p>
            <a:pPr marL="0" indent="0">
              <a:spcBef>
                <a:spcPts val="0"/>
              </a:spcBef>
              <a:buNone/>
            </a:pPr>
            <a:r>
              <a:rPr lang="en-US" sz="2800" dirty="0" smtClean="0"/>
              <a:t> </a:t>
            </a:r>
          </a:p>
          <a:p>
            <a:pPr marL="0" indent="0">
              <a:spcBef>
                <a:spcPts val="0"/>
              </a:spcBef>
              <a:buNone/>
            </a:pP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33</a:t>
            </a:fld>
            <a:endParaRPr lang="en-US" altLang="en-US" dirty="0"/>
          </a:p>
        </p:txBody>
      </p:sp>
    </p:spTree>
    <p:extLst>
      <p:ext uri="{BB962C8B-B14F-4D97-AF65-F5344CB8AC3E}">
        <p14:creationId xmlns:p14="http://schemas.microsoft.com/office/powerpoint/2010/main" val="3830188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Full Details Screen</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34</a:t>
            </a:fld>
            <a:endParaRPr lang="en-US" altLang="en-US" dirty="0"/>
          </a:p>
        </p:txBody>
      </p:sp>
      <p:sp>
        <p:nvSpPr>
          <p:cNvPr id="3" name="Content Placeholder 2"/>
          <p:cNvSpPr>
            <a:spLocks noGrp="1"/>
          </p:cNvSpPr>
          <p:nvPr>
            <p:ph idx="1"/>
          </p:nvPr>
        </p:nvSpPr>
        <p:spPr/>
        <p:txBody>
          <a:bodyPr/>
          <a:lstStyle/>
          <a:p>
            <a:endParaRPr lang="en-US"/>
          </a:p>
        </p:txBody>
      </p:sp>
      <p:pic>
        <p:nvPicPr>
          <p:cNvPr id="7" name="Picture 6"/>
          <p:cNvPicPr/>
          <p:nvPr/>
        </p:nvPicPr>
        <p:blipFill>
          <a:blip r:embed="rId2"/>
          <a:stretch>
            <a:fillRect/>
          </a:stretch>
        </p:blipFill>
        <p:spPr>
          <a:xfrm>
            <a:off x="312820" y="1201486"/>
            <a:ext cx="8526379" cy="5427913"/>
          </a:xfrm>
          <a:prstGeom prst="rect">
            <a:avLst/>
          </a:prstGeom>
        </p:spPr>
      </p:pic>
      <p:cxnSp>
        <p:nvCxnSpPr>
          <p:cNvPr id="8" name="Straight Connector 7"/>
          <p:cNvCxnSpPr/>
          <p:nvPr/>
        </p:nvCxnSpPr>
        <p:spPr>
          <a:xfrm>
            <a:off x="381000" y="1676400"/>
            <a:ext cx="1219200" cy="7620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33600" y="2259849"/>
            <a:ext cx="1219200" cy="7620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33600" y="2667000"/>
            <a:ext cx="1219200" cy="7620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560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Home </a:t>
            </a:r>
            <a:r>
              <a:rPr lang="en-US" sz="3600" dirty="0" smtClean="0"/>
              <a:t>Screen - Account Dashboard</a:t>
            </a:r>
            <a:endParaRPr lang="en-US" sz="3600" dirty="0"/>
          </a:p>
        </p:txBody>
      </p:sp>
      <p:sp>
        <p:nvSpPr>
          <p:cNvPr id="3" name="Content Placeholder 2"/>
          <p:cNvSpPr>
            <a:spLocks noGrp="1"/>
          </p:cNvSpPr>
          <p:nvPr>
            <p:ph idx="1"/>
          </p:nvPr>
        </p:nvSpPr>
        <p:spPr/>
        <p:txBody>
          <a:bodyPr/>
          <a:lstStyle/>
          <a:p>
            <a:pPr>
              <a:spcBef>
                <a:spcPts val="0"/>
              </a:spcBef>
            </a:pPr>
            <a:r>
              <a:rPr lang="en-US" sz="2800" dirty="0" smtClean="0"/>
              <a:t>Column 3: “</a:t>
            </a:r>
            <a:r>
              <a:rPr lang="en-US" sz="2800" b="1" dirty="0" smtClean="0"/>
              <a:t>Credit Limit</a:t>
            </a:r>
            <a:r>
              <a:rPr lang="en-US" sz="2800" dirty="0" smtClean="0"/>
              <a:t>” is the overall limit on the card.</a:t>
            </a:r>
          </a:p>
          <a:p>
            <a:pPr marL="0" indent="0">
              <a:spcBef>
                <a:spcPts val="0"/>
              </a:spcBef>
              <a:buNone/>
            </a:pPr>
            <a:endParaRPr lang="en-US" sz="1200" dirty="0" smtClean="0"/>
          </a:p>
          <a:p>
            <a:pPr>
              <a:spcBef>
                <a:spcPts val="0"/>
              </a:spcBef>
            </a:pPr>
            <a:r>
              <a:rPr lang="en-US" sz="2800" dirty="0" smtClean="0"/>
              <a:t>Column 4: “</a:t>
            </a:r>
            <a:r>
              <a:rPr lang="en-US" sz="2800" b="1" dirty="0" smtClean="0"/>
              <a:t>Current Balance</a:t>
            </a:r>
            <a:r>
              <a:rPr lang="en-US" sz="2800" dirty="0" smtClean="0"/>
              <a:t>” is the amount of outstanding charges on the card.</a:t>
            </a:r>
          </a:p>
          <a:p>
            <a:pPr marL="0" indent="0">
              <a:spcBef>
                <a:spcPts val="0"/>
              </a:spcBef>
              <a:buNone/>
            </a:pPr>
            <a:endParaRPr lang="en-US" sz="1200" dirty="0" smtClean="0"/>
          </a:p>
          <a:p>
            <a:pPr>
              <a:spcBef>
                <a:spcPts val="0"/>
              </a:spcBef>
            </a:pPr>
            <a:r>
              <a:rPr lang="en-US" sz="2800" dirty="0" smtClean="0"/>
              <a:t>Column 5: “</a:t>
            </a:r>
            <a:r>
              <a:rPr lang="en-US" sz="2800" b="1" dirty="0" smtClean="0"/>
              <a:t>Available Spend</a:t>
            </a:r>
            <a:r>
              <a:rPr lang="en-US" sz="2800" dirty="0" smtClean="0"/>
              <a:t>” is the Credit Limit less the Current Balance. This number will increase once charges are approved. </a:t>
            </a:r>
          </a:p>
          <a:p>
            <a:pPr marL="0" indent="0">
              <a:spcBef>
                <a:spcPts val="0"/>
              </a:spcBef>
              <a:buNone/>
            </a:pPr>
            <a:r>
              <a:rPr lang="en-US" sz="2800" dirty="0" smtClean="0"/>
              <a:t> </a:t>
            </a:r>
          </a:p>
          <a:p>
            <a:pPr marL="0" indent="0">
              <a:spcBef>
                <a:spcPts val="0"/>
              </a:spcBef>
              <a:buNone/>
            </a:pP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35</a:t>
            </a:fld>
            <a:endParaRPr lang="en-US" altLang="en-US" dirty="0"/>
          </a:p>
        </p:txBody>
      </p:sp>
    </p:spTree>
    <p:extLst>
      <p:ext uri="{BB962C8B-B14F-4D97-AF65-F5344CB8AC3E}">
        <p14:creationId xmlns:p14="http://schemas.microsoft.com/office/powerpoint/2010/main" val="3819758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Home </a:t>
            </a:r>
            <a:r>
              <a:rPr lang="en-US" sz="3600" dirty="0" smtClean="0"/>
              <a:t>Screen - Account Dashboard</a:t>
            </a:r>
            <a:endParaRPr lang="en-US" sz="3600" dirty="0"/>
          </a:p>
        </p:txBody>
      </p:sp>
      <p:sp>
        <p:nvSpPr>
          <p:cNvPr id="3" name="Content Placeholder 2"/>
          <p:cNvSpPr>
            <a:spLocks noGrp="1"/>
          </p:cNvSpPr>
          <p:nvPr>
            <p:ph idx="1"/>
          </p:nvPr>
        </p:nvSpPr>
        <p:spPr/>
        <p:txBody>
          <a:bodyPr/>
          <a:lstStyle/>
          <a:p>
            <a:pPr>
              <a:spcBef>
                <a:spcPts val="0"/>
              </a:spcBef>
            </a:pPr>
            <a:r>
              <a:rPr lang="en-US" sz="2800" dirty="0"/>
              <a:t>Column 6: “</a:t>
            </a:r>
            <a:r>
              <a:rPr lang="en-US" sz="2800" b="1" dirty="0"/>
              <a:t>Available Credit</a:t>
            </a:r>
            <a:r>
              <a:rPr lang="en-US" sz="2800" dirty="0"/>
              <a:t>” is a tricky number. It can be negative. It shows the transactions over monthly cycles. If </a:t>
            </a:r>
            <a:r>
              <a:rPr lang="en-US" sz="2800" dirty="0" smtClean="0"/>
              <a:t>users </a:t>
            </a:r>
            <a:r>
              <a:rPr lang="en-US" sz="2800" dirty="0"/>
              <a:t>don’t </a:t>
            </a:r>
            <a:r>
              <a:rPr lang="en-US" sz="2800" dirty="0" smtClean="0"/>
              <a:t>sign-off on charges </a:t>
            </a:r>
            <a:r>
              <a:rPr lang="en-US" sz="2800" dirty="0"/>
              <a:t>before the cycle resets, </a:t>
            </a:r>
            <a:r>
              <a:rPr lang="en-US" sz="2800" dirty="0" smtClean="0"/>
              <a:t>there can be a </a:t>
            </a:r>
            <a:r>
              <a:rPr lang="en-US" sz="2800" dirty="0"/>
              <a:t>crazy amount in this field</a:t>
            </a:r>
            <a:r>
              <a:rPr lang="en-US" sz="2800" dirty="0" smtClean="0"/>
              <a:t>.</a:t>
            </a:r>
          </a:p>
          <a:p>
            <a:pPr marL="0" indent="0">
              <a:spcBef>
                <a:spcPts val="0"/>
              </a:spcBef>
              <a:buNone/>
            </a:pPr>
            <a:endParaRPr lang="en-US" sz="1200" dirty="0"/>
          </a:p>
          <a:p>
            <a:pPr>
              <a:spcBef>
                <a:spcPts val="0"/>
              </a:spcBef>
            </a:pPr>
            <a:r>
              <a:rPr lang="en-US" sz="2800" dirty="0"/>
              <a:t>Available Credit is not real time, but can change throughout the day.  For instance, if </a:t>
            </a:r>
            <a:r>
              <a:rPr lang="en-US" sz="2800" dirty="0" smtClean="0"/>
              <a:t>a user just </a:t>
            </a:r>
            <a:r>
              <a:rPr lang="en-US" sz="2800" dirty="0"/>
              <a:t>made a purchase, the </a:t>
            </a:r>
            <a:r>
              <a:rPr lang="en-US" sz="2800" dirty="0" smtClean="0"/>
              <a:t>amount available </a:t>
            </a:r>
            <a:r>
              <a:rPr lang="en-US" sz="2800" dirty="0"/>
              <a:t>will not reflect that transaction until </a:t>
            </a:r>
            <a:r>
              <a:rPr lang="en-US" sz="2800" dirty="0" smtClean="0"/>
              <a:t>it has </a:t>
            </a:r>
            <a:r>
              <a:rPr lang="en-US" sz="2800" dirty="0"/>
              <a:t>been reported by the merchant</a:t>
            </a:r>
            <a:r>
              <a:rPr lang="en-US" sz="2800" dirty="0" smtClean="0"/>
              <a:t>. </a:t>
            </a:r>
            <a:endParaRPr lang="en-US" sz="2800" dirty="0"/>
          </a:p>
          <a:p>
            <a:pPr marL="0" indent="0">
              <a:spcBef>
                <a:spcPts val="0"/>
              </a:spcBef>
              <a:buNone/>
            </a:pPr>
            <a:r>
              <a:rPr lang="en-US" sz="2800" dirty="0" smtClean="0"/>
              <a:t> </a:t>
            </a: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36</a:t>
            </a:fld>
            <a:endParaRPr lang="en-US" altLang="en-US" dirty="0"/>
          </a:p>
        </p:txBody>
      </p:sp>
    </p:spTree>
    <p:extLst>
      <p:ext uri="{BB962C8B-B14F-4D97-AF65-F5344CB8AC3E}">
        <p14:creationId xmlns:p14="http://schemas.microsoft.com/office/powerpoint/2010/main" val="308581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Authorization Log</a:t>
            </a:r>
            <a:endParaRPr lang="en-US" sz="3600" dirty="0"/>
          </a:p>
        </p:txBody>
      </p:sp>
      <p:sp>
        <p:nvSpPr>
          <p:cNvPr id="3" name="Content Placeholder 2"/>
          <p:cNvSpPr>
            <a:spLocks noGrp="1"/>
          </p:cNvSpPr>
          <p:nvPr>
            <p:ph idx="1"/>
          </p:nvPr>
        </p:nvSpPr>
        <p:spPr>
          <a:xfrm>
            <a:off x="990600" y="1905000"/>
            <a:ext cx="7696200" cy="4221163"/>
          </a:xfrm>
        </p:spPr>
        <p:txBody>
          <a:bodyPr/>
          <a:lstStyle/>
          <a:p>
            <a:pPr marL="0" indent="0">
              <a:spcBef>
                <a:spcPts val="0"/>
              </a:spcBef>
              <a:buNone/>
            </a:pPr>
            <a:endParaRPr lang="en-US" sz="14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37</a:t>
            </a:fld>
            <a:endParaRPr lang="en-US" altLang="en-US" dirty="0"/>
          </a:p>
        </p:txBody>
      </p:sp>
      <p:pic>
        <p:nvPicPr>
          <p:cNvPr id="6" name="Picture 5"/>
          <p:cNvPicPr/>
          <p:nvPr/>
        </p:nvPicPr>
        <p:blipFill>
          <a:blip r:embed="rId2"/>
          <a:stretch>
            <a:fillRect/>
          </a:stretch>
        </p:blipFill>
        <p:spPr>
          <a:xfrm>
            <a:off x="762000" y="1417638"/>
            <a:ext cx="8229600" cy="5211762"/>
          </a:xfrm>
          <a:prstGeom prst="rect">
            <a:avLst/>
          </a:prstGeom>
        </p:spPr>
      </p:pic>
      <p:cxnSp>
        <p:nvCxnSpPr>
          <p:cNvPr id="7" name="Straight Connector 6"/>
          <p:cNvCxnSpPr/>
          <p:nvPr/>
        </p:nvCxnSpPr>
        <p:spPr>
          <a:xfrm>
            <a:off x="1905000" y="1636713"/>
            <a:ext cx="1219200" cy="76200"/>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613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Authorization Log</a:t>
            </a:r>
            <a:endParaRPr lang="en-US" sz="3600" dirty="0"/>
          </a:p>
        </p:txBody>
      </p:sp>
      <p:sp>
        <p:nvSpPr>
          <p:cNvPr id="3" name="Content Placeholder 2"/>
          <p:cNvSpPr>
            <a:spLocks noGrp="1"/>
          </p:cNvSpPr>
          <p:nvPr>
            <p:ph idx="1"/>
          </p:nvPr>
        </p:nvSpPr>
        <p:spPr>
          <a:xfrm>
            <a:off x="990600" y="1417638"/>
            <a:ext cx="7696200" cy="4708525"/>
          </a:xfrm>
        </p:spPr>
        <p:txBody>
          <a:bodyPr/>
          <a:lstStyle/>
          <a:p>
            <a:pPr>
              <a:spcBef>
                <a:spcPts val="0"/>
              </a:spcBef>
            </a:pPr>
            <a:r>
              <a:rPr lang="en-US" sz="2800" dirty="0" smtClean="0"/>
              <a:t>The </a:t>
            </a:r>
            <a:r>
              <a:rPr lang="en-US" sz="2800" b="1" i="1" dirty="0" smtClean="0"/>
              <a:t>Authorization Log </a:t>
            </a:r>
            <a:r>
              <a:rPr lang="en-US" sz="2800" dirty="0" smtClean="0"/>
              <a:t>shows </a:t>
            </a:r>
            <a:r>
              <a:rPr lang="en-US" sz="2800" dirty="0"/>
              <a:t>the action of every transaction whether accepted or declined. </a:t>
            </a:r>
            <a:endParaRPr lang="en-US" sz="2800" dirty="0" smtClean="0"/>
          </a:p>
          <a:p>
            <a:pPr marL="0" indent="0">
              <a:spcBef>
                <a:spcPts val="0"/>
              </a:spcBef>
              <a:buNone/>
            </a:pPr>
            <a:endParaRPr lang="en-US" sz="1000" dirty="0" smtClean="0"/>
          </a:p>
          <a:p>
            <a:pPr>
              <a:spcBef>
                <a:spcPts val="0"/>
              </a:spcBef>
            </a:pPr>
            <a:r>
              <a:rPr lang="en-US" sz="2800" dirty="0" smtClean="0"/>
              <a:t>This is helpful when users are attempting </a:t>
            </a:r>
            <a:r>
              <a:rPr lang="en-US" sz="2800" dirty="0"/>
              <a:t>to make a purchase, and </a:t>
            </a:r>
            <a:r>
              <a:rPr lang="en-US" sz="2800" dirty="0" smtClean="0"/>
              <a:t>their </a:t>
            </a:r>
            <a:r>
              <a:rPr lang="en-US" sz="2800" dirty="0"/>
              <a:t>card </a:t>
            </a:r>
            <a:r>
              <a:rPr lang="en-US" sz="2800" dirty="0" smtClean="0"/>
              <a:t>has been declined</a:t>
            </a:r>
            <a:r>
              <a:rPr lang="en-US" sz="2800" dirty="0"/>
              <a:t>. </a:t>
            </a:r>
            <a:endParaRPr lang="en-US" sz="2800" dirty="0" smtClean="0"/>
          </a:p>
          <a:p>
            <a:pPr marL="0" indent="0">
              <a:spcBef>
                <a:spcPts val="0"/>
              </a:spcBef>
              <a:buNone/>
            </a:pPr>
            <a:endParaRPr lang="en-US" sz="1000" dirty="0" smtClean="0"/>
          </a:p>
          <a:p>
            <a:pPr>
              <a:spcBef>
                <a:spcPts val="0"/>
              </a:spcBef>
            </a:pPr>
            <a:r>
              <a:rPr lang="en-US" sz="2800" dirty="0" smtClean="0"/>
              <a:t> Users can access this </a:t>
            </a:r>
            <a:r>
              <a:rPr lang="en-US" sz="2800" dirty="0"/>
              <a:t>Authorization </a:t>
            </a:r>
            <a:r>
              <a:rPr lang="en-US" sz="2800" dirty="0" smtClean="0"/>
              <a:t>Log </a:t>
            </a:r>
            <a:r>
              <a:rPr lang="en-US" sz="2800" dirty="0"/>
              <a:t>to see the Decline Reason without having to call the Bank or </a:t>
            </a:r>
            <a:r>
              <a:rPr lang="en-US" sz="2800" dirty="0" smtClean="0"/>
              <a:t>JAC.</a:t>
            </a:r>
          </a:p>
          <a:p>
            <a:pPr>
              <a:spcBef>
                <a:spcPts val="0"/>
              </a:spcBef>
            </a:pPr>
            <a:endParaRPr lang="en-US" sz="1000" dirty="0" smtClean="0"/>
          </a:p>
          <a:p>
            <a:pPr>
              <a:spcBef>
                <a:spcPts val="0"/>
              </a:spcBef>
            </a:pPr>
            <a:r>
              <a:rPr lang="en-US" sz="2800" dirty="0" smtClean="0"/>
              <a:t>Declined Charges due the Daily Transaction Limit can be rectified immediately with agency justification and notification to JAC.</a:t>
            </a:r>
          </a:p>
          <a:p>
            <a:pPr>
              <a:spcBef>
                <a:spcPts val="0"/>
              </a:spcBef>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38</a:t>
            </a:fld>
            <a:endParaRPr lang="en-US" altLang="en-US" dirty="0"/>
          </a:p>
        </p:txBody>
      </p:sp>
    </p:spTree>
    <p:extLst>
      <p:ext uri="{BB962C8B-B14F-4D97-AF65-F5344CB8AC3E}">
        <p14:creationId xmlns:p14="http://schemas.microsoft.com/office/powerpoint/2010/main" val="2265562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Alerts and My Announcements</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39</a:t>
            </a:fld>
            <a:endParaRPr lang="en-US" alt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41701"/>
            <a:ext cx="7696200" cy="3958211"/>
          </a:xfrm>
        </p:spPr>
      </p:pic>
    </p:spTree>
    <p:extLst>
      <p:ext uri="{BB962C8B-B14F-4D97-AF65-F5344CB8AC3E}">
        <p14:creationId xmlns:p14="http://schemas.microsoft.com/office/powerpoint/2010/main" val="4233026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PCard </a:t>
            </a:r>
            <a:r>
              <a:rPr lang="en-US" sz="3600" dirty="0" smtClean="0"/>
              <a:t>Works – Program Overview</a:t>
            </a:r>
            <a:endParaRPr lang="en-US" sz="3600" dirty="0"/>
          </a:p>
        </p:txBody>
      </p:sp>
      <p:sp>
        <p:nvSpPr>
          <p:cNvPr id="3" name="Content Placeholder 2"/>
          <p:cNvSpPr>
            <a:spLocks noGrp="1"/>
          </p:cNvSpPr>
          <p:nvPr>
            <p:ph idx="1"/>
          </p:nvPr>
        </p:nvSpPr>
        <p:spPr/>
        <p:txBody>
          <a:bodyPr/>
          <a:lstStyle/>
          <a:p>
            <a:pPr marL="0" indent="0">
              <a:spcBef>
                <a:spcPts val="0"/>
              </a:spcBef>
              <a:buNone/>
            </a:pPr>
            <a:endParaRPr lang="en-US" sz="1200" dirty="0" smtClean="0"/>
          </a:p>
          <a:p>
            <a:pPr marL="0" indent="0">
              <a:spcBef>
                <a:spcPts val="0"/>
              </a:spcBef>
              <a:buNone/>
            </a:pPr>
            <a:endParaRPr lang="en-US" sz="1200" i="1" dirty="0" smtClean="0"/>
          </a:p>
          <a:p>
            <a:pPr marL="0" indent="0">
              <a:buNone/>
            </a:pPr>
            <a:r>
              <a:rPr lang="en-US" sz="2800" dirty="0" smtClean="0"/>
              <a:t> </a:t>
            </a: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4</a:t>
            </a:fld>
            <a:endParaRPr lang="en-US" altLang="en-US" dirty="0"/>
          </a:p>
        </p:txBody>
      </p:sp>
      <p:pic>
        <p:nvPicPr>
          <p:cNvPr id="5" name="Picture 4"/>
          <p:cNvPicPr>
            <a:picLocks noChangeAspect="1"/>
          </p:cNvPicPr>
          <p:nvPr/>
        </p:nvPicPr>
        <p:blipFill>
          <a:blip r:embed="rId2"/>
          <a:stretch>
            <a:fillRect/>
          </a:stretch>
        </p:blipFill>
        <p:spPr>
          <a:xfrm>
            <a:off x="1234336" y="1828800"/>
            <a:ext cx="6993199" cy="3505200"/>
          </a:xfrm>
          <a:prstGeom prst="rect">
            <a:avLst/>
          </a:prstGeom>
        </p:spPr>
      </p:pic>
    </p:spTree>
    <p:extLst>
      <p:ext uri="{BB962C8B-B14F-4D97-AF65-F5344CB8AC3E}">
        <p14:creationId xmlns:p14="http://schemas.microsoft.com/office/powerpoint/2010/main" val="268947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Alerts and My Announcements</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40</a:t>
            </a:fld>
            <a:endParaRPr lang="en-US" altLang="en-US" dirty="0"/>
          </a:p>
        </p:txBody>
      </p:sp>
      <p:sp>
        <p:nvSpPr>
          <p:cNvPr id="3" name="Content Placeholder 2"/>
          <p:cNvSpPr>
            <a:spLocks noGrp="1"/>
          </p:cNvSpPr>
          <p:nvPr>
            <p:ph idx="1"/>
          </p:nvPr>
        </p:nvSpPr>
        <p:spPr/>
        <p:txBody>
          <a:bodyPr/>
          <a:lstStyle/>
          <a:p>
            <a:r>
              <a:rPr lang="en-US" sz="2800" b="1" i="1" dirty="0"/>
              <a:t>Alerts</a:t>
            </a:r>
            <a:r>
              <a:rPr lang="en-US" sz="2800" dirty="0"/>
              <a:t> and </a:t>
            </a:r>
            <a:r>
              <a:rPr lang="en-US" sz="2800" b="1" i="1" dirty="0"/>
              <a:t>My Announcements </a:t>
            </a:r>
            <a:r>
              <a:rPr lang="en-US" sz="2800" dirty="0"/>
              <a:t>are located on the right side of </a:t>
            </a:r>
            <a:r>
              <a:rPr lang="en-US" sz="2800" dirty="0" smtClean="0"/>
              <a:t>the </a:t>
            </a:r>
            <a:r>
              <a:rPr lang="en-US" sz="2800" dirty="0"/>
              <a:t>screen.  </a:t>
            </a:r>
          </a:p>
          <a:p>
            <a:endParaRPr lang="en-US" sz="1200" dirty="0"/>
          </a:p>
          <a:p>
            <a:r>
              <a:rPr lang="en-US" sz="2800" b="1" dirty="0"/>
              <a:t>Alerts</a:t>
            </a:r>
            <a:r>
              <a:rPr lang="en-US" sz="2800" dirty="0"/>
              <a:t> will show </a:t>
            </a:r>
            <a:r>
              <a:rPr lang="en-US" sz="2800" dirty="0" smtClean="0"/>
              <a:t>users BOA </a:t>
            </a:r>
            <a:r>
              <a:rPr lang="en-US" sz="2800" dirty="0"/>
              <a:t>announcements about system updates or password expirations.</a:t>
            </a:r>
          </a:p>
          <a:p>
            <a:pPr marL="0" indent="0">
              <a:buNone/>
            </a:pPr>
            <a:endParaRPr lang="en-US" sz="1200" dirty="0"/>
          </a:p>
          <a:p>
            <a:r>
              <a:rPr lang="en-US" sz="2800" b="1" dirty="0"/>
              <a:t>My </a:t>
            </a:r>
            <a:r>
              <a:rPr lang="en-US" sz="2800" b="1" dirty="0" smtClean="0"/>
              <a:t>Announcements </a:t>
            </a:r>
            <a:r>
              <a:rPr lang="en-US" sz="2800" dirty="0"/>
              <a:t>will include news or remarks about the PCard program made by the </a:t>
            </a:r>
            <a:r>
              <a:rPr lang="en-US" sz="2800" dirty="0" smtClean="0"/>
              <a:t>DFS.</a:t>
            </a:r>
            <a:endParaRPr lang="en-US" sz="2800" dirty="0"/>
          </a:p>
          <a:p>
            <a:pPr marL="0" indent="0">
              <a:buNone/>
            </a:pPr>
            <a:endParaRPr lang="en-US" sz="2800" dirty="0"/>
          </a:p>
        </p:txBody>
      </p:sp>
    </p:spTree>
    <p:extLst>
      <p:ext uri="{BB962C8B-B14F-4D97-AF65-F5344CB8AC3E}">
        <p14:creationId xmlns:p14="http://schemas.microsoft.com/office/powerpoint/2010/main" val="1065131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Shortcuts</a:t>
            </a:r>
            <a:endParaRPr lang="en-US" sz="3600" dirty="0"/>
          </a:p>
        </p:txBody>
      </p:sp>
      <p:sp>
        <p:nvSpPr>
          <p:cNvPr id="3" name="Content Placeholder 2"/>
          <p:cNvSpPr>
            <a:spLocks noGrp="1"/>
          </p:cNvSpPr>
          <p:nvPr>
            <p:ph idx="1"/>
          </p:nvPr>
        </p:nvSpPr>
        <p:spPr>
          <a:xfrm>
            <a:off x="990600" y="1417638"/>
            <a:ext cx="7696200" cy="4708525"/>
          </a:xfrm>
        </p:spPr>
        <p:txBody>
          <a:bodyPr/>
          <a:lstStyle/>
          <a:p>
            <a:pPr marL="0" indent="0">
              <a:spcBef>
                <a:spcPts val="0"/>
              </a:spcBef>
              <a:buNone/>
            </a:pPr>
            <a:endParaRPr lang="en-US" sz="1200" dirty="0" smtClean="0"/>
          </a:p>
          <a:p>
            <a:pPr marL="0" indent="0">
              <a:spcBef>
                <a:spcPts val="0"/>
              </a:spcBef>
              <a:buNone/>
            </a:pPr>
            <a:endParaRPr lang="en-US" sz="14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41</a:t>
            </a:fld>
            <a:endParaRPr lang="en-US" altLang="en-US" dirty="0"/>
          </a:p>
        </p:txBody>
      </p:sp>
      <p:pic>
        <p:nvPicPr>
          <p:cNvPr id="6" name="Picture 5"/>
          <p:cNvPicPr>
            <a:picLocks noChangeAspect="1"/>
          </p:cNvPicPr>
          <p:nvPr/>
        </p:nvPicPr>
        <p:blipFill>
          <a:blip r:embed="rId2"/>
          <a:stretch>
            <a:fillRect/>
          </a:stretch>
        </p:blipFill>
        <p:spPr>
          <a:xfrm>
            <a:off x="152400" y="1524000"/>
            <a:ext cx="8654716" cy="4891453"/>
          </a:xfrm>
          <a:prstGeom prst="rect">
            <a:avLst/>
          </a:prstGeom>
        </p:spPr>
      </p:pic>
      <p:cxnSp>
        <p:nvCxnSpPr>
          <p:cNvPr id="9" name="Straight Arrow Connector 8"/>
          <p:cNvCxnSpPr/>
          <p:nvPr/>
        </p:nvCxnSpPr>
        <p:spPr>
          <a:xfrm>
            <a:off x="7848600" y="1752600"/>
            <a:ext cx="304800" cy="1524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534399" y="1463816"/>
            <a:ext cx="32084" cy="327804"/>
          </a:xfrm>
          <a:prstGeom prst="straightConnector1">
            <a:avLst/>
          </a:prstGeom>
          <a:ln w="317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317831" y="1485107"/>
            <a:ext cx="52137" cy="34369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771020" y="1489118"/>
            <a:ext cx="148392" cy="343693"/>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639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Shortcuts</a:t>
            </a:r>
            <a:endParaRPr lang="en-US" sz="3600" dirty="0"/>
          </a:p>
        </p:txBody>
      </p:sp>
      <p:sp>
        <p:nvSpPr>
          <p:cNvPr id="3" name="Content Placeholder 2"/>
          <p:cNvSpPr>
            <a:spLocks noGrp="1"/>
          </p:cNvSpPr>
          <p:nvPr>
            <p:ph idx="1"/>
          </p:nvPr>
        </p:nvSpPr>
        <p:spPr/>
        <p:txBody>
          <a:bodyPr/>
          <a:lstStyle/>
          <a:p>
            <a:r>
              <a:rPr lang="en-US" sz="2800" dirty="0" smtClean="0"/>
              <a:t>There are 4 shortcuts on the top </a:t>
            </a:r>
            <a:r>
              <a:rPr lang="en-US" sz="2800" dirty="0"/>
              <a:t>right of </a:t>
            </a:r>
            <a:r>
              <a:rPr lang="en-US" sz="2800" dirty="0" smtClean="0"/>
              <a:t>the screen:  </a:t>
            </a:r>
            <a:r>
              <a:rPr lang="en-US" sz="2800" i="1" dirty="0"/>
              <a:t>My Profile, </a:t>
            </a:r>
            <a:r>
              <a:rPr lang="en-US" sz="2800" i="1" dirty="0" smtClean="0"/>
              <a:t>Home, Help, </a:t>
            </a:r>
            <a:r>
              <a:rPr lang="en-US" sz="2800" dirty="0"/>
              <a:t>and</a:t>
            </a:r>
            <a:r>
              <a:rPr lang="en-US" sz="2800" i="1" dirty="0"/>
              <a:t> Contact Us</a:t>
            </a:r>
            <a:r>
              <a:rPr lang="en-US" sz="2800" dirty="0"/>
              <a:t>.</a:t>
            </a:r>
          </a:p>
          <a:p>
            <a:pPr marL="0" indent="0">
              <a:buNone/>
            </a:pPr>
            <a:endParaRPr lang="en-US" sz="1200" dirty="0"/>
          </a:p>
          <a:p>
            <a:r>
              <a:rPr lang="en-US" sz="2800" b="1" dirty="0">
                <a:solidFill>
                  <a:srgbClr val="FF0000"/>
                </a:solidFill>
              </a:rPr>
              <a:t>My Profile </a:t>
            </a:r>
            <a:r>
              <a:rPr lang="en-US" sz="2800" dirty="0" smtClean="0"/>
              <a:t>will </a:t>
            </a:r>
            <a:r>
              <a:rPr lang="en-US" sz="2800" dirty="0"/>
              <a:t>take </a:t>
            </a:r>
            <a:r>
              <a:rPr lang="en-US" sz="2800" dirty="0" smtClean="0"/>
              <a:t>users </a:t>
            </a:r>
            <a:r>
              <a:rPr lang="en-US" sz="2800" dirty="0"/>
              <a:t>to </a:t>
            </a:r>
            <a:r>
              <a:rPr lang="en-US" sz="2800" dirty="0" smtClean="0"/>
              <a:t>their </a:t>
            </a:r>
            <a:r>
              <a:rPr lang="en-US" sz="2800" dirty="0"/>
              <a:t>personal information.  </a:t>
            </a:r>
            <a:r>
              <a:rPr lang="en-US" sz="2800" dirty="0" smtClean="0"/>
              <a:t>This is where users can update passwords </a:t>
            </a:r>
            <a:r>
              <a:rPr lang="en-US" sz="2800" dirty="0"/>
              <a:t>and review </a:t>
            </a:r>
            <a:r>
              <a:rPr lang="en-US" sz="2800" dirty="0" smtClean="0"/>
              <a:t>their </a:t>
            </a:r>
            <a:r>
              <a:rPr lang="en-US" sz="2800" dirty="0"/>
              <a:t>user information.   </a:t>
            </a:r>
          </a:p>
          <a:p>
            <a:pPr marL="0" indent="0">
              <a:buNone/>
            </a:pPr>
            <a:endParaRPr lang="en-US" sz="1200" dirty="0"/>
          </a:p>
          <a:p>
            <a:r>
              <a:rPr lang="en-US" sz="2800" b="1" dirty="0" smtClean="0">
                <a:solidFill>
                  <a:srgbClr val="FFC000"/>
                </a:solidFill>
              </a:rPr>
              <a:t>Home</a:t>
            </a:r>
            <a:r>
              <a:rPr lang="en-US" sz="2800" dirty="0" smtClean="0">
                <a:solidFill>
                  <a:srgbClr val="FFC000"/>
                </a:solidFill>
              </a:rPr>
              <a:t> </a:t>
            </a:r>
            <a:r>
              <a:rPr lang="en-US" sz="2800" dirty="0" smtClean="0"/>
              <a:t>will </a:t>
            </a:r>
            <a:r>
              <a:rPr lang="en-US" sz="2800" dirty="0"/>
              <a:t>return </a:t>
            </a:r>
            <a:r>
              <a:rPr lang="en-US" sz="2800" dirty="0" smtClean="0"/>
              <a:t>users </a:t>
            </a:r>
            <a:r>
              <a:rPr lang="en-US" sz="2800" dirty="0"/>
              <a:t>to </a:t>
            </a:r>
            <a:r>
              <a:rPr lang="en-US" sz="2800" dirty="0" smtClean="0"/>
              <a:t>the </a:t>
            </a:r>
            <a:r>
              <a:rPr lang="en-US" sz="2800" dirty="0"/>
              <a:t>home screen from any screen in the application. </a:t>
            </a:r>
          </a:p>
          <a:p>
            <a:endParaRPr lang="en-US" sz="2800" dirty="0"/>
          </a:p>
          <a:p>
            <a:pPr marL="0" indent="0">
              <a:buNone/>
            </a:pPr>
            <a:r>
              <a:rPr lang="en-US" sz="2800" dirty="0" smtClean="0"/>
              <a:t> </a:t>
            </a: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42</a:t>
            </a:fld>
            <a:endParaRPr lang="en-US" altLang="en-US" dirty="0"/>
          </a:p>
        </p:txBody>
      </p:sp>
    </p:spTree>
    <p:extLst>
      <p:ext uri="{BB962C8B-B14F-4D97-AF65-F5344CB8AC3E}">
        <p14:creationId xmlns:p14="http://schemas.microsoft.com/office/powerpoint/2010/main" val="355979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Shortcuts</a:t>
            </a:r>
            <a:endParaRPr lang="en-US" sz="3600" dirty="0"/>
          </a:p>
        </p:txBody>
      </p:sp>
      <p:sp>
        <p:nvSpPr>
          <p:cNvPr id="3" name="Content Placeholder 2"/>
          <p:cNvSpPr>
            <a:spLocks noGrp="1"/>
          </p:cNvSpPr>
          <p:nvPr>
            <p:ph idx="1"/>
          </p:nvPr>
        </p:nvSpPr>
        <p:spPr/>
        <p:txBody>
          <a:bodyPr/>
          <a:lstStyle/>
          <a:p>
            <a:r>
              <a:rPr lang="en-US" sz="2800" b="1" dirty="0" smtClean="0">
                <a:solidFill>
                  <a:schemeClr val="accent3">
                    <a:lumMod val="75000"/>
                  </a:schemeClr>
                </a:solidFill>
              </a:rPr>
              <a:t>Help</a:t>
            </a:r>
            <a:r>
              <a:rPr lang="en-US" sz="2800" dirty="0" smtClean="0">
                <a:solidFill>
                  <a:schemeClr val="accent3">
                    <a:lumMod val="75000"/>
                  </a:schemeClr>
                </a:solidFill>
              </a:rPr>
              <a:t> </a:t>
            </a:r>
            <a:r>
              <a:rPr lang="en-US" sz="2800" dirty="0" smtClean="0"/>
              <a:t>gives users </a:t>
            </a:r>
            <a:r>
              <a:rPr lang="en-US" sz="2800" dirty="0"/>
              <a:t>access to online help for functions and features for that specific screen.  This </a:t>
            </a:r>
            <a:r>
              <a:rPr lang="en-US" sz="2800" dirty="0" smtClean="0"/>
              <a:t>tool guides users to the subject </a:t>
            </a:r>
            <a:r>
              <a:rPr lang="en-US" sz="2800" dirty="0"/>
              <a:t>in the user manual. </a:t>
            </a:r>
            <a:endParaRPr lang="en-US" sz="2800" dirty="0" smtClean="0"/>
          </a:p>
          <a:p>
            <a:r>
              <a:rPr lang="en-US" sz="2800" dirty="0" smtClean="0"/>
              <a:t>This is Works system-specific tool, </a:t>
            </a:r>
            <a:r>
              <a:rPr lang="en-US" sz="2800" dirty="0"/>
              <a:t>and does not provide details to Florida policies and procedures</a:t>
            </a:r>
            <a:r>
              <a:rPr lang="en-US" sz="2800" dirty="0" smtClean="0"/>
              <a:t>.</a:t>
            </a:r>
          </a:p>
          <a:p>
            <a:r>
              <a:rPr lang="en-US" sz="2800" b="1" dirty="0">
                <a:solidFill>
                  <a:srgbClr val="00B0F0"/>
                </a:solidFill>
              </a:rPr>
              <a:t>Contact Us </a:t>
            </a:r>
            <a:r>
              <a:rPr lang="en-US" sz="2800" dirty="0"/>
              <a:t>gives users access information for Accountholder Support Services, including Customer Service and Card Activation assistance. </a:t>
            </a:r>
          </a:p>
          <a:p>
            <a:pPr marL="0" indent="0">
              <a:buNone/>
            </a:pPr>
            <a:endParaRPr lang="en-US" sz="12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43</a:t>
            </a:fld>
            <a:endParaRPr lang="en-US" altLang="en-US" dirty="0"/>
          </a:p>
        </p:txBody>
      </p:sp>
    </p:spTree>
    <p:extLst>
      <p:ext uri="{BB962C8B-B14F-4D97-AF65-F5344CB8AC3E}">
        <p14:creationId xmlns:p14="http://schemas.microsoft.com/office/powerpoint/2010/main" val="15278070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Shortcuts</a:t>
            </a:r>
            <a:endParaRPr lang="en-US" sz="3600" dirty="0"/>
          </a:p>
        </p:txBody>
      </p:sp>
      <p:sp>
        <p:nvSpPr>
          <p:cNvPr id="3" name="Content Placeholder 2"/>
          <p:cNvSpPr>
            <a:spLocks noGrp="1"/>
          </p:cNvSpPr>
          <p:nvPr>
            <p:ph idx="1"/>
          </p:nvPr>
        </p:nvSpPr>
        <p:spPr/>
        <p:txBody>
          <a:bodyPr/>
          <a:lstStyle/>
          <a:p>
            <a:pPr marL="0" indent="0">
              <a:buNone/>
            </a:pPr>
            <a:endParaRPr lang="en-US" sz="1200" dirty="0"/>
          </a:p>
          <a:p>
            <a:r>
              <a:rPr lang="en-US" sz="2800" dirty="0" smtClean="0"/>
              <a:t>Each user </a:t>
            </a:r>
            <a:r>
              <a:rPr lang="en-US" sz="2800" dirty="0"/>
              <a:t>who contacts Bank of America will have to provide their </a:t>
            </a:r>
            <a:r>
              <a:rPr lang="en-US" sz="2800" b="1" i="1" dirty="0"/>
              <a:t>Verification ID</a:t>
            </a:r>
            <a:r>
              <a:rPr lang="en-US" sz="2800" dirty="0"/>
              <a:t>, which </a:t>
            </a:r>
            <a:r>
              <a:rPr lang="en-US" sz="2800" dirty="0" smtClean="0"/>
              <a:t>is our 4 digit Agency ID and your </a:t>
            </a:r>
            <a:r>
              <a:rPr lang="en-US" sz="2800" dirty="0"/>
              <a:t>PeopleFirst ID. </a:t>
            </a:r>
            <a:r>
              <a:rPr lang="en-US" sz="2800" dirty="0" smtClean="0"/>
              <a:t>(e.g. 2100123456 or 21001234567).</a:t>
            </a:r>
          </a:p>
          <a:p>
            <a:r>
              <a:rPr lang="en-US" sz="2800" dirty="0" smtClean="0"/>
              <a:t>Users can always call us if they need help instead of going through the Bank. This information is important to know for after business hours, on weekends, or during holidays or emergencies.</a:t>
            </a: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44</a:t>
            </a:fld>
            <a:endParaRPr lang="en-US" altLang="en-US" dirty="0"/>
          </a:p>
        </p:txBody>
      </p:sp>
    </p:spTree>
    <p:extLst>
      <p:ext uri="{BB962C8B-B14F-4D97-AF65-F5344CB8AC3E}">
        <p14:creationId xmlns:p14="http://schemas.microsoft.com/office/powerpoint/2010/main" val="37709866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429001"/>
            <a:ext cx="7580314" cy="533400"/>
          </a:xfrm>
        </p:spPr>
        <p:txBody>
          <a:bodyPr/>
          <a:lstStyle/>
          <a:p>
            <a:pPr algn="ctr"/>
            <a:r>
              <a:rPr lang="en-US" sz="2400" dirty="0" smtClean="0"/>
              <a:t>Please tell us!</a:t>
            </a:r>
            <a:r>
              <a:rPr lang="en-US" dirty="0"/>
              <a:t/>
            </a:r>
            <a:br>
              <a:rPr lang="en-US" dirty="0"/>
            </a:br>
            <a:endParaRPr lang="en-US" dirty="0"/>
          </a:p>
        </p:txBody>
      </p:sp>
      <p:sp>
        <p:nvSpPr>
          <p:cNvPr id="3" name="Text Placeholder 2"/>
          <p:cNvSpPr>
            <a:spLocks noGrp="1"/>
          </p:cNvSpPr>
          <p:nvPr>
            <p:ph type="body" idx="1"/>
          </p:nvPr>
        </p:nvSpPr>
        <p:spPr>
          <a:xfrm>
            <a:off x="914399" y="2743201"/>
            <a:ext cx="7580313" cy="685799"/>
          </a:xfrm>
        </p:spPr>
        <p:txBody>
          <a:bodyPr/>
          <a:lstStyle/>
          <a:p>
            <a:pPr algn="ctr"/>
            <a:r>
              <a:rPr lang="en-US" sz="3600" dirty="0" smtClean="0"/>
              <a:t>What is the Navigation Bar and why do I want to use it?</a:t>
            </a:r>
            <a:endParaRPr lang="en-US" sz="3600" dirty="0"/>
          </a:p>
        </p:txBody>
      </p:sp>
      <p:sp>
        <p:nvSpPr>
          <p:cNvPr id="4" name="Slide Number Placeholder 3"/>
          <p:cNvSpPr>
            <a:spLocks noGrp="1"/>
          </p:cNvSpPr>
          <p:nvPr>
            <p:ph type="sldNum" sz="quarter" idx="12"/>
          </p:nvPr>
        </p:nvSpPr>
        <p:spPr/>
        <p:txBody>
          <a:bodyPr/>
          <a:lstStyle/>
          <a:p>
            <a:pPr>
              <a:defRPr/>
            </a:pPr>
            <a:fld id="{F639D4AA-0578-4BBE-A0FF-ABEEAFF1DDB1}" type="slidenum">
              <a:rPr lang="en-US" altLang="en-US" smtClean="0"/>
              <a:pPr>
                <a:defRPr/>
              </a:pPr>
              <a:t>45</a:t>
            </a:fld>
            <a:endParaRPr lang="en-US" altLang="en-US" dirty="0"/>
          </a:p>
        </p:txBody>
      </p:sp>
    </p:spTree>
    <p:extLst>
      <p:ext uri="{BB962C8B-B14F-4D97-AF65-F5344CB8AC3E}">
        <p14:creationId xmlns:p14="http://schemas.microsoft.com/office/powerpoint/2010/main" val="9631684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Navigation Bar</a:t>
            </a:r>
            <a:endParaRPr lang="en-US" sz="3600" dirty="0"/>
          </a:p>
        </p:txBody>
      </p:sp>
      <p:sp>
        <p:nvSpPr>
          <p:cNvPr id="3" name="Content Placeholder 2"/>
          <p:cNvSpPr>
            <a:spLocks noGrp="1"/>
          </p:cNvSpPr>
          <p:nvPr>
            <p:ph idx="1"/>
          </p:nvPr>
        </p:nvSpPr>
        <p:spPr>
          <a:xfrm>
            <a:off x="990600" y="1417638"/>
            <a:ext cx="7696200" cy="4708525"/>
          </a:xfrm>
        </p:spPr>
        <p:txBody>
          <a:bodyPr/>
          <a:lstStyle/>
          <a:p>
            <a:pPr marL="0" indent="0">
              <a:spcBef>
                <a:spcPts val="0"/>
              </a:spcBef>
              <a:buNone/>
            </a:pPr>
            <a:endParaRPr lang="en-US" sz="1200" dirty="0" smtClean="0"/>
          </a:p>
          <a:p>
            <a:pPr marL="0" indent="0">
              <a:spcBef>
                <a:spcPts val="0"/>
              </a:spcBef>
              <a:buNone/>
            </a:pPr>
            <a:endParaRPr lang="en-US" sz="14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46</a:t>
            </a:fld>
            <a:endParaRPr lang="en-US" altLang="en-US" dirty="0"/>
          </a:p>
        </p:txBody>
      </p:sp>
      <p:pic>
        <p:nvPicPr>
          <p:cNvPr id="5" name="Picture 4"/>
          <p:cNvPicPr>
            <a:picLocks noChangeAspect="1"/>
          </p:cNvPicPr>
          <p:nvPr/>
        </p:nvPicPr>
        <p:blipFill>
          <a:blip r:embed="rId2"/>
          <a:stretch>
            <a:fillRect/>
          </a:stretch>
        </p:blipFill>
        <p:spPr>
          <a:xfrm>
            <a:off x="990600" y="1676400"/>
            <a:ext cx="4867954" cy="1581371"/>
          </a:xfrm>
          <a:prstGeom prst="rect">
            <a:avLst/>
          </a:prstGeom>
        </p:spPr>
      </p:pic>
      <p:sp>
        <p:nvSpPr>
          <p:cNvPr id="7" name="Rectangle 6"/>
          <p:cNvSpPr/>
          <p:nvPr/>
        </p:nvSpPr>
        <p:spPr>
          <a:xfrm>
            <a:off x="1295400" y="2438400"/>
            <a:ext cx="3657600" cy="304800"/>
          </a:xfrm>
          <a:prstGeom prst="rect">
            <a:avLst/>
          </a:prstGeom>
          <a:solidFill>
            <a:srgbClr val="FF0000">
              <a:alpha val="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038600" y="4019771"/>
            <a:ext cx="3381847" cy="1162212"/>
          </a:xfrm>
          <a:prstGeom prst="rect">
            <a:avLst/>
          </a:prstGeom>
        </p:spPr>
      </p:pic>
      <p:sp>
        <p:nvSpPr>
          <p:cNvPr id="9" name="Rectangle 8"/>
          <p:cNvSpPr/>
          <p:nvPr/>
        </p:nvSpPr>
        <p:spPr>
          <a:xfrm>
            <a:off x="3762847" y="4648200"/>
            <a:ext cx="3657600" cy="304800"/>
          </a:xfrm>
          <a:prstGeom prst="rect">
            <a:avLst/>
          </a:prstGeom>
          <a:solidFill>
            <a:srgbClr val="FF0000">
              <a:alpha val="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2377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Navigation Bar</a:t>
            </a:r>
            <a:endParaRPr lang="en-US" sz="3600" dirty="0"/>
          </a:p>
        </p:txBody>
      </p:sp>
      <p:sp>
        <p:nvSpPr>
          <p:cNvPr id="3" name="Content Placeholder 2"/>
          <p:cNvSpPr>
            <a:spLocks noGrp="1"/>
          </p:cNvSpPr>
          <p:nvPr>
            <p:ph idx="1"/>
          </p:nvPr>
        </p:nvSpPr>
        <p:spPr>
          <a:xfrm>
            <a:off x="990600" y="1524000"/>
            <a:ext cx="7696200" cy="4602163"/>
          </a:xfrm>
        </p:spPr>
        <p:txBody>
          <a:bodyPr/>
          <a:lstStyle/>
          <a:p>
            <a:r>
              <a:rPr lang="en-US" sz="2800" dirty="0"/>
              <a:t>The </a:t>
            </a:r>
            <a:r>
              <a:rPr lang="en-US" sz="2800" b="1" i="1" dirty="0"/>
              <a:t>Navigation </a:t>
            </a:r>
            <a:r>
              <a:rPr lang="en-US" sz="2800" b="1" i="1" dirty="0" smtClean="0"/>
              <a:t>Bar </a:t>
            </a:r>
            <a:r>
              <a:rPr lang="en-US" sz="2800" dirty="0" smtClean="0"/>
              <a:t>is located </a:t>
            </a:r>
            <a:r>
              <a:rPr lang="en-US" sz="2800" dirty="0"/>
              <a:t>at the top left of </a:t>
            </a:r>
            <a:r>
              <a:rPr lang="en-US" sz="2800" dirty="0" smtClean="0"/>
              <a:t>the screen. This </a:t>
            </a:r>
            <a:r>
              <a:rPr lang="en-US" sz="2800" dirty="0"/>
              <a:t>tool bar </a:t>
            </a:r>
            <a:r>
              <a:rPr lang="en-US" sz="2800" dirty="0" smtClean="0"/>
              <a:t>allows users </a:t>
            </a:r>
            <a:r>
              <a:rPr lang="en-US" sz="2800" dirty="0"/>
              <a:t>to move within Works </a:t>
            </a:r>
            <a:r>
              <a:rPr lang="en-US" sz="2800" dirty="0" smtClean="0"/>
              <a:t>for major </a:t>
            </a:r>
            <a:r>
              <a:rPr lang="en-US" sz="2800" dirty="0"/>
              <a:t>activities. </a:t>
            </a:r>
            <a:endParaRPr lang="en-US" sz="2800" dirty="0" smtClean="0"/>
          </a:p>
          <a:p>
            <a:r>
              <a:rPr lang="en-US" sz="2800" dirty="0" smtClean="0"/>
              <a:t>To use the </a:t>
            </a:r>
            <a:r>
              <a:rPr lang="en-US" sz="2800" dirty="0"/>
              <a:t>Navigation Bar, simply hover over the menu tabs and click on an option from the drop down menus.  Some items in the drop down menu will contain a sub menu. </a:t>
            </a:r>
          </a:p>
          <a:p>
            <a:pPr marL="0" indent="0">
              <a:buNone/>
            </a:pPr>
            <a:endParaRPr lang="en-US" sz="1200" dirty="0"/>
          </a:p>
          <a:p>
            <a:r>
              <a:rPr lang="en-US" sz="2800" dirty="0" smtClean="0"/>
              <a:t>There are 6 tabs on the Navigation Bar: </a:t>
            </a:r>
            <a:r>
              <a:rPr lang="en-US" sz="2800" i="1" dirty="0" smtClean="0"/>
              <a:t>Home, Expenses, Accounts, Reports, Accounting, </a:t>
            </a:r>
            <a:r>
              <a:rPr lang="en-US" sz="2800" dirty="0" smtClean="0"/>
              <a:t>and </a:t>
            </a:r>
            <a:r>
              <a:rPr lang="en-US" sz="2800" i="1" dirty="0" smtClean="0"/>
              <a:t>Administration. </a:t>
            </a:r>
            <a:endParaRPr lang="en-US" sz="2800" i="1"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47</a:t>
            </a:fld>
            <a:endParaRPr lang="en-US" altLang="en-US" dirty="0"/>
          </a:p>
        </p:txBody>
      </p:sp>
    </p:spTree>
    <p:extLst>
      <p:ext uri="{BB962C8B-B14F-4D97-AF65-F5344CB8AC3E}">
        <p14:creationId xmlns:p14="http://schemas.microsoft.com/office/powerpoint/2010/main" val="1083641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Navigation Bar</a:t>
            </a:r>
            <a:endParaRPr lang="en-US" sz="3600" dirty="0"/>
          </a:p>
        </p:txBody>
      </p:sp>
      <p:sp>
        <p:nvSpPr>
          <p:cNvPr id="3" name="Content Placeholder 2"/>
          <p:cNvSpPr>
            <a:spLocks noGrp="1"/>
          </p:cNvSpPr>
          <p:nvPr>
            <p:ph idx="1"/>
          </p:nvPr>
        </p:nvSpPr>
        <p:spPr/>
        <p:txBody>
          <a:bodyPr/>
          <a:lstStyle/>
          <a:p>
            <a:pPr marL="0" indent="0">
              <a:buNone/>
            </a:pPr>
            <a:endParaRPr lang="en-US" sz="1200" dirty="0"/>
          </a:p>
          <a:p>
            <a:r>
              <a:rPr lang="en-US" sz="2800" dirty="0"/>
              <a:t>All roles will have access to the </a:t>
            </a:r>
            <a:r>
              <a:rPr lang="en-US" sz="2800" b="1" dirty="0" smtClean="0"/>
              <a:t>Home, Expenses</a:t>
            </a:r>
            <a:r>
              <a:rPr lang="en-US" sz="2800" dirty="0" smtClean="0"/>
              <a:t>, </a:t>
            </a:r>
            <a:r>
              <a:rPr lang="en-US" sz="2800" dirty="0"/>
              <a:t>and </a:t>
            </a:r>
            <a:r>
              <a:rPr lang="en-US" sz="2800" b="1" dirty="0"/>
              <a:t>Reports</a:t>
            </a:r>
            <a:r>
              <a:rPr lang="en-US" sz="2800" dirty="0"/>
              <a:t> </a:t>
            </a:r>
            <a:r>
              <a:rPr lang="en-US" sz="2800" dirty="0" smtClean="0"/>
              <a:t>tabs.  </a:t>
            </a:r>
          </a:p>
          <a:p>
            <a:r>
              <a:rPr lang="en-US" sz="2800" dirty="0"/>
              <a:t>Accountants and Scoped Administrators have access to the </a:t>
            </a:r>
            <a:r>
              <a:rPr lang="en-US" sz="2800" b="1" dirty="0"/>
              <a:t>Accounts</a:t>
            </a:r>
            <a:r>
              <a:rPr lang="en-US" sz="2800" dirty="0"/>
              <a:t> and </a:t>
            </a:r>
            <a:r>
              <a:rPr lang="en-US" sz="2800" b="1" dirty="0"/>
              <a:t>Accounting</a:t>
            </a:r>
            <a:r>
              <a:rPr lang="en-US" sz="2800" dirty="0"/>
              <a:t> </a:t>
            </a:r>
            <a:r>
              <a:rPr lang="en-US" sz="2800" dirty="0" smtClean="0"/>
              <a:t>tabs.</a:t>
            </a:r>
          </a:p>
          <a:p>
            <a:r>
              <a:rPr lang="en-US" sz="2800" dirty="0" smtClean="0"/>
              <a:t>Only </a:t>
            </a:r>
            <a:r>
              <a:rPr lang="en-US" sz="2800" dirty="0"/>
              <a:t>Scoped Administrators will </a:t>
            </a:r>
            <a:r>
              <a:rPr lang="en-US" sz="2800" dirty="0" smtClean="0"/>
              <a:t>access </a:t>
            </a:r>
            <a:r>
              <a:rPr lang="en-US" sz="2800" dirty="0"/>
              <a:t>to the </a:t>
            </a:r>
            <a:r>
              <a:rPr lang="en-US" sz="2800" b="1" dirty="0"/>
              <a:t>Administration</a:t>
            </a:r>
            <a:r>
              <a:rPr lang="en-US" sz="2800" dirty="0"/>
              <a:t> tab.</a:t>
            </a:r>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48</a:t>
            </a:fld>
            <a:endParaRPr lang="en-US" altLang="en-US" dirty="0"/>
          </a:p>
        </p:txBody>
      </p:sp>
    </p:spTree>
    <p:extLst>
      <p:ext uri="{BB962C8B-B14F-4D97-AF65-F5344CB8AC3E}">
        <p14:creationId xmlns:p14="http://schemas.microsoft.com/office/powerpoint/2010/main" val="38473644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Expense Tab</a:t>
            </a:r>
            <a:endParaRPr lang="en-US" sz="3600" dirty="0"/>
          </a:p>
        </p:txBody>
      </p:sp>
      <p:sp>
        <p:nvSpPr>
          <p:cNvPr id="3" name="Content Placeholder 2"/>
          <p:cNvSpPr>
            <a:spLocks noGrp="1"/>
          </p:cNvSpPr>
          <p:nvPr>
            <p:ph idx="1"/>
          </p:nvPr>
        </p:nvSpPr>
        <p:spPr>
          <a:xfrm>
            <a:off x="990600" y="1417638"/>
            <a:ext cx="7696200" cy="4708525"/>
          </a:xfrm>
        </p:spPr>
        <p:txBody>
          <a:bodyPr/>
          <a:lstStyle/>
          <a:p>
            <a:pPr marL="0" indent="0">
              <a:spcBef>
                <a:spcPts val="0"/>
              </a:spcBef>
              <a:buNone/>
            </a:pPr>
            <a:endParaRPr lang="en-US" sz="1200" dirty="0" smtClean="0"/>
          </a:p>
          <a:p>
            <a:pPr marL="0" indent="0">
              <a:spcBef>
                <a:spcPts val="0"/>
              </a:spcBef>
              <a:buNone/>
            </a:pPr>
            <a:endParaRPr lang="en-US" sz="14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49</a:t>
            </a:fld>
            <a:endParaRPr lang="en-US" altLang="en-US" dirty="0"/>
          </a:p>
        </p:txBody>
      </p:sp>
      <p:pic>
        <p:nvPicPr>
          <p:cNvPr id="5" name="Picture 4"/>
          <p:cNvPicPr>
            <a:picLocks noChangeAspect="1"/>
          </p:cNvPicPr>
          <p:nvPr/>
        </p:nvPicPr>
        <p:blipFill>
          <a:blip r:embed="rId2"/>
          <a:stretch>
            <a:fillRect/>
          </a:stretch>
        </p:blipFill>
        <p:spPr>
          <a:xfrm>
            <a:off x="990600" y="1647825"/>
            <a:ext cx="8074914" cy="2368010"/>
          </a:xfrm>
          <a:prstGeom prst="rect">
            <a:avLst/>
          </a:prstGeom>
        </p:spPr>
      </p:pic>
    </p:spTree>
    <p:extLst>
      <p:ext uri="{BB962C8B-B14F-4D97-AF65-F5344CB8AC3E}">
        <p14:creationId xmlns:p14="http://schemas.microsoft.com/office/powerpoint/2010/main" val="621706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PCard </a:t>
            </a:r>
            <a:r>
              <a:rPr lang="en-US" sz="3600" dirty="0" smtClean="0"/>
              <a:t>Works – Approval Flow</a:t>
            </a:r>
            <a:endParaRPr lang="en-US" sz="3600" dirty="0"/>
          </a:p>
        </p:txBody>
      </p:sp>
      <p:pic>
        <p:nvPicPr>
          <p:cNvPr id="5" name="Content Placeholder 4"/>
          <p:cNvPicPr>
            <a:picLocks noGrp="1" noChangeAspect="1"/>
          </p:cNvPicPr>
          <p:nvPr>
            <p:ph idx="1"/>
          </p:nvPr>
        </p:nvPicPr>
        <p:blipFill>
          <a:blip r:embed="rId3"/>
          <a:stretch>
            <a:fillRect/>
          </a:stretch>
        </p:blipFill>
        <p:spPr>
          <a:xfrm>
            <a:off x="990600" y="1705432"/>
            <a:ext cx="7696200" cy="4315498"/>
          </a:xfrm>
          <a:prstGeom prst="rect">
            <a:avLst/>
          </a:prstGeom>
        </p:spPr>
      </p:pic>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5</a:t>
            </a:fld>
            <a:endParaRPr lang="en-US" altLang="en-US" dirty="0"/>
          </a:p>
        </p:txBody>
      </p:sp>
    </p:spTree>
    <p:extLst>
      <p:ext uri="{BB962C8B-B14F-4D97-AF65-F5344CB8AC3E}">
        <p14:creationId xmlns:p14="http://schemas.microsoft.com/office/powerpoint/2010/main" val="20243195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Expense Tab</a:t>
            </a:r>
            <a:endParaRPr lang="en-US" sz="4000" dirty="0"/>
          </a:p>
        </p:txBody>
      </p:sp>
      <p:sp>
        <p:nvSpPr>
          <p:cNvPr id="3" name="Content Placeholder 2"/>
          <p:cNvSpPr>
            <a:spLocks noGrp="1"/>
          </p:cNvSpPr>
          <p:nvPr>
            <p:ph idx="1"/>
          </p:nvPr>
        </p:nvSpPr>
        <p:spPr/>
        <p:txBody>
          <a:bodyPr/>
          <a:lstStyle/>
          <a:p>
            <a:pPr marL="0" indent="0">
              <a:buNone/>
            </a:pPr>
            <a:endParaRPr lang="en-US" sz="1200" dirty="0"/>
          </a:p>
          <a:p>
            <a:r>
              <a:rPr lang="en-US" sz="2800" dirty="0" smtClean="0"/>
              <a:t>A majority </a:t>
            </a:r>
            <a:r>
              <a:rPr lang="en-US" sz="2800" dirty="0"/>
              <a:t>of the functionalities </a:t>
            </a:r>
            <a:r>
              <a:rPr lang="en-US" sz="2800" dirty="0" smtClean="0"/>
              <a:t>Accountholders need is on </a:t>
            </a:r>
            <a:r>
              <a:rPr lang="en-US" sz="2800" dirty="0"/>
              <a:t>the </a:t>
            </a:r>
            <a:r>
              <a:rPr lang="en-US" sz="2800" b="1" dirty="0" smtClean="0"/>
              <a:t>Expense Tab</a:t>
            </a:r>
            <a:r>
              <a:rPr lang="en-US" sz="2800" dirty="0" smtClean="0"/>
              <a:t>.   All user roles are able </a:t>
            </a:r>
            <a:r>
              <a:rPr lang="en-US" sz="2800" dirty="0"/>
              <a:t>to view, </a:t>
            </a:r>
            <a:r>
              <a:rPr lang="en-US" sz="2800" dirty="0" smtClean="0"/>
              <a:t>manage, </a:t>
            </a:r>
            <a:r>
              <a:rPr lang="en-US" sz="2800" dirty="0"/>
              <a:t>and sign off on </a:t>
            </a:r>
            <a:r>
              <a:rPr lang="en-US" sz="2800" dirty="0" smtClean="0"/>
              <a:t>charges under the </a:t>
            </a:r>
            <a:r>
              <a:rPr lang="en-US" sz="2800" b="1" dirty="0" smtClean="0"/>
              <a:t>Transactions</a:t>
            </a:r>
            <a:r>
              <a:rPr lang="en-US" sz="2800" dirty="0" smtClean="0"/>
              <a:t> option from this tab.</a:t>
            </a:r>
          </a:p>
          <a:p>
            <a:r>
              <a:rPr lang="en-US" sz="2800" dirty="0" smtClean="0"/>
              <a:t>Users can also </a:t>
            </a:r>
            <a:r>
              <a:rPr lang="en-US" sz="2800" dirty="0"/>
              <a:t>upload and manage </a:t>
            </a:r>
            <a:r>
              <a:rPr lang="en-US" sz="2800" dirty="0" smtClean="0"/>
              <a:t>receipts from this tab using the </a:t>
            </a:r>
            <a:r>
              <a:rPr lang="en-US" sz="2800" b="1" dirty="0" smtClean="0"/>
              <a:t>Receipts</a:t>
            </a:r>
            <a:r>
              <a:rPr lang="en-US" sz="2800" dirty="0" smtClean="0"/>
              <a:t> option.  </a:t>
            </a:r>
            <a:endParaRPr lang="en-US" sz="2800" dirty="0"/>
          </a:p>
          <a:p>
            <a:r>
              <a:rPr lang="en-US" sz="2800" dirty="0" smtClean="0"/>
              <a:t>Only Scoped Administrators will </a:t>
            </a:r>
            <a:r>
              <a:rPr lang="en-US" sz="2800" dirty="0"/>
              <a:t>be able to view the </a:t>
            </a:r>
            <a:r>
              <a:rPr lang="en-US" sz="2800" b="1" dirty="0"/>
              <a:t>Scheduled Actions </a:t>
            </a:r>
            <a:r>
              <a:rPr lang="en-US" sz="2800" dirty="0" smtClean="0"/>
              <a:t>queue. </a:t>
            </a:r>
            <a:endParaRPr lang="en-US" sz="2800" dirty="0"/>
          </a:p>
          <a:p>
            <a:pPr marL="0" indent="0">
              <a:buNone/>
            </a:pPr>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50</a:t>
            </a:fld>
            <a:endParaRPr lang="en-US" altLang="en-US" dirty="0"/>
          </a:p>
        </p:txBody>
      </p:sp>
    </p:spTree>
    <p:extLst>
      <p:ext uri="{BB962C8B-B14F-4D97-AF65-F5344CB8AC3E}">
        <p14:creationId xmlns:p14="http://schemas.microsoft.com/office/powerpoint/2010/main" val="3895670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Expense Tab - </a:t>
            </a:r>
            <a:r>
              <a:rPr lang="en-US" sz="4000" dirty="0" smtClean="0">
                <a:solidFill>
                  <a:srgbClr val="FF0000"/>
                </a:solidFill>
              </a:rPr>
              <a:t>WARNING</a:t>
            </a:r>
            <a:endParaRPr lang="en-US" sz="4000" dirty="0">
              <a:solidFill>
                <a:srgbClr val="FF0000"/>
              </a:solidFill>
            </a:endParaRPr>
          </a:p>
        </p:txBody>
      </p:sp>
      <p:sp>
        <p:nvSpPr>
          <p:cNvPr id="3" name="Content Placeholder 2"/>
          <p:cNvSpPr>
            <a:spLocks noGrp="1"/>
          </p:cNvSpPr>
          <p:nvPr>
            <p:ph idx="1"/>
          </p:nvPr>
        </p:nvSpPr>
        <p:spPr/>
        <p:txBody>
          <a:bodyPr/>
          <a:lstStyle/>
          <a:p>
            <a:pPr marL="0" indent="0">
              <a:buNone/>
            </a:pPr>
            <a:endParaRPr lang="en-US" sz="1200" dirty="0"/>
          </a:p>
          <a:p>
            <a:r>
              <a:rPr lang="en-US" sz="2800" dirty="0" smtClean="0"/>
              <a:t>Under </a:t>
            </a:r>
            <a:r>
              <a:rPr lang="en-US" sz="2800" dirty="0"/>
              <a:t>the Expense menu you will also see </a:t>
            </a:r>
            <a:r>
              <a:rPr lang="en-US" sz="2800" b="1" dirty="0">
                <a:solidFill>
                  <a:srgbClr val="FF0000"/>
                </a:solidFill>
              </a:rPr>
              <a:t>“Purchase </a:t>
            </a:r>
            <a:r>
              <a:rPr lang="en-US" sz="2800" b="1" dirty="0" smtClean="0">
                <a:solidFill>
                  <a:srgbClr val="FF0000"/>
                </a:solidFill>
              </a:rPr>
              <a:t>Requests.” </a:t>
            </a:r>
            <a:r>
              <a:rPr lang="en-US" sz="2800" dirty="0"/>
              <a:t>The State of Florida will not be using this function. </a:t>
            </a:r>
            <a:endParaRPr lang="en-US" sz="2800" dirty="0" smtClean="0"/>
          </a:p>
          <a:p>
            <a:r>
              <a:rPr lang="en-US" sz="2800" dirty="0" smtClean="0"/>
              <a:t>If a user clicks </a:t>
            </a:r>
            <a:r>
              <a:rPr lang="en-US" sz="2800" dirty="0"/>
              <a:t>this button by mistake, </a:t>
            </a:r>
            <a:r>
              <a:rPr lang="en-US" sz="2800" dirty="0" smtClean="0"/>
              <a:t>simply </a:t>
            </a:r>
            <a:r>
              <a:rPr lang="en-US" sz="2800" dirty="0"/>
              <a:t>go back to the Expense Menu or click on the Home shortcut at the top right of </a:t>
            </a:r>
            <a:r>
              <a:rPr lang="en-US" sz="2800" dirty="0" smtClean="0"/>
              <a:t>the </a:t>
            </a:r>
            <a:r>
              <a:rPr lang="en-US" sz="2800" dirty="0"/>
              <a:t>screen. </a:t>
            </a:r>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51</a:t>
            </a:fld>
            <a:endParaRPr lang="en-US" altLang="en-US" dirty="0"/>
          </a:p>
        </p:txBody>
      </p:sp>
    </p:spTree>
    <p:extLst>
      <p:ext uri="{BB962C8B-B14F-4D97-AF65-F5344CB8AC3E}">
        <p14:creationId xmlns:p14="http://schemas.microsoft.com/office/powerpoint/2010/main" val="15618652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Reports Tab</a:t>
            </a:r>
            <a:endParaRPr lang="en-US" sz="3600" dirty="0"/>
          </a:p>
        </p:txBody>
      </p:sp>
      <p:sp>
        <p:nvSpPr>
          <p:cNvPr id="3" name="Content Placeholder 2"/>
          <p:cNvSpPr>
            <a:spLocks noGrp="1"/>
          </p:cNvSpPr>
          <p:nvPr>
            <p:ph idx="1"/>
          </p:nvPr>
        </p:nvSpPr>
        <p:spPr>
          <a:xfrm>
            <a:off x="990600" y="1417638"/>
            <a:ext cx="7696200" cy="4708525"/>
          </a:xfrm>
        </p:spPr>
        <p:txBody>
          <a:bodyPr/>
          <a:lstStyle/>
          <a:p>
            <a:pPr marL="0" indent="0">
              <a:spcBef>
                <a:spcPts val="0"/>
              </a:spcBef>
              <a:buNone/>
            </a:pPr>
            <a:endParaRPr lang="en-US" sz="1200" dirty="0" smtClean="0"/>
          </a:p>
          <a:p>
            <a:pPr marL="0" indent="0">
              <a:spcBef>
                <a:spcPts val="0"/>
              </a:spcBef>
              <a:buNone/>
            </a:pPr>
            <a:endParaRPr lang="en-US" sz="14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52</a:t>
            </a:fld>
            <a:endParaRPr lang="en-US" altLang="en-US" dirty="0"/>
          </a:p>
        </p:txBody>
      </p:sp>
      <p:pic>
        <p:nvPicPr>
          <p:cNvPr id="6" name="Picture 5"/>
          <p:cNvPicPr>
            <a:picLocks noChangeAspect="1"/>
          </p:cNvPicPr>
          <p:nvPr/>
        </p:nvPicPr>
        <p:blipFill>
          <a:blip r:embed="rId2"/>
          <a:stretch>
            <a:fillRect/>
          </a:stretch>
        </p:blipFill>
        <p:spPr>
          <a:xfrm>
            <a:off x="1028007" y="1647825"/>
            <a:ext cx="7940082" cy="2695575"/>
          </a:xfrm>
          <a:prstGeom prst="rect">
            <a:avLst/>
          </a:prstGeom>
        </p:spPr>
      </p:pic>
    </p:spTree>
    <p:extLst>
      <p:ext uri="{BB962C8B-B14F-4D97-AF65-F5344CB8AC3E}">
        <p14:creationId xmlns:p14="http://schemas.microsoft.com/office/powerpoint/2010/main" val="41279724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Report Tab</a:t>
            </a:r>
            <a:endParaRPr lang="en-US" sz="3600" dirty="0"/>
          </a:p>
        </p:txBody>
      </p:sp>
      <p:sp>
        <p:nvSpPr>
          <p:cNvPr id="3" name="Content Placeholder 2"/>
          <p:cNvSpPr>
            <a:spLocks noGrp="1"/>
          </p:cNvSpPr>
          <p:nvPr>
            <p:ph idx="1"/>
          </p:nvPr>
        </p:nvSpPr>
        <p:spPr>
          <a:xfrm>
            <a:off x="987829" y="1421794"/>
            <a:ext cx="7696200" cy="4525963"/>
          </a:xfrm>
        </p:spPr>
        <p:txBody>
          <a:bodyPr/>
          <a:lstStyle/>
          <a:p>
            <a:pPr marL="0" indent="0">
              <a:buNone/>
            </a:pPr>
            <a:endParaRPr lang="en-US" sz="1200" dirty="0"/>
          </a:p>
          <a:p>
            <a:r>
              <a:rPr lang="en-US" sz="2800" dirty="0"/>
              <a:t>The Reports Menu is accessible by all users.  </a:t>
            </a:r>
            <a:r>
              <a:rPr lang="en-US" sz="2800" dirty="0" smtClean="0"/>
              <a:t>Users can create</a:t>
            </a:r>
            <a:r>
              <a:rPr lang="en-US" sz="2800" dirty="0"/>
              <a:t>, </a:t>
            </a:r>
            <a:r>
              <a:rPr lang="en-US" sz="2800" dirty="0" smtClean="0"/>
              <a:t>schedule, </a:t>
            </a:r>
            <a:r>
              <a:rPr lang="en-US" sz="2800" dirty="0"/>
              <a:t>and view </a:t>
            </a:r>
            <a:r>
              <a:rPr lang="en-US" sz="2800" dirty="0" smtClean="0"/>
              <a:t>custom </a:t>
            </a:r>
            <a:r>
              <a:rPr lang="en-US" sz="2800" dirty="0"/>
              <a:t>Works reports.  </a:t>
            </a:r>
            <a:endParaRPr lang="en-US" sz="2800" dirty="0" smtClean="0"/>
          </a:p>
          <a:p>
            <a:pPr marL="0" indent="0">
              <a:buNone/>
            </a:pPr>
            <a:endParaRPr lang="en-US" sz="1200" dirty="0" smtClean="0"/>
          </a:p>
          <a:p>
            <a:r>
              <a:rPr lang="en-US" sz="2800" dirty="0" smtClean="0"/>
              <a:t>Once a report has been created, click on the Home Tab or </a:t>
            </a:r>
            <a:r>
              <a:rPr lang="en-US" sz="2800" dirty="0"/>
              <a:t>any other tab. </a:t>
            </a:r>
            <a:endParaRPr lang="en-US" sz="2800" dirty="0" smtClean="0"/>
          </a:p>
          <a:p>
            <a:endParaRPr lang="en-US" sz="1200" dirty="0" smtClean="0"/>
          </a:p>
          <a:p>
            <a:r>
              <a:rPr lang="en-US" sz="2800" dirty="0" smtClean="0"/>
              <a:t>Please reference the </a:t>
            </a:r>
            <a:r>
              <a:rPr lang="en-US" sz="2800" i="1" dirty="0" smtClean="0"/>
              <a:t>DFS Works End User Manual </a:t>
            </a:r>
            <a:r>
              <a:rPr lang="en-US" sz="2800" dirty="0" smtClean="0"/>
              <a:t>for all of the various types of report options.</a:t>
            </a: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53</a:t>
            </a:fld>
            <a:endParaRPr lang="en-US" altLang="en-US" dirty="0"/>
          </a:p>
        </p:txBody>
      </p:sp>
    </p:spTree>
    <p:extLst>
      <p:ext uri="{BB962C8B-B14F-4D97-AF65-F5344CB8AC3E}">
        <p14:creationId xmlns:p14="http://schemas.microsoft.com/office/powerpoint/2010/main" val="4601653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Navigation Tools - General</a:t>
            </a:r>
            <a:endParaRPr lang="en-US" sz="3600" dirty="0"/>
          </a:p>
        </p:txBody>
      </p:sp>
      <p:sp>
        <p:nvSpPr>
          <p:cNvPr id="3" name="Content Placeholder 2"/>
          <p:cNvSpPr>
            <a:spLocks noGrp="1"/>
          </p:cNvSpPr>
          <p:nvPr>
            <p:ph idx="1"/>
          </p:nvPr>
        </p:nvSpPr>
        <p:spPr>
          <a:xfrm>
            <a:off x="990600" y="1417638"/>
            <a:ext cx="7696200" cy="4708525"/>
          </a:xfrm>
        </p:spPr>
        <p:txBody>
          <a:bodyPr/>
          <a:lstStyle/>
          <a:p>
            <a:pPr marL="0" indent="0">
              <a:spcBef>
                <a:spcPts val="0"/>
              </a:spcBef>
              <a:buNone/>
            </a:pPr>
            <a:endParaRPr lang="en-US" sz="1200" dirty="0" smtClean="0"/>
          </a:p>
          <a:p>
            <a:pPr marL="0" indent="0">
              <a:spcBef>
                <a:spcPts val="0"/>
              </a:spcBef>
              <a:buNone/>
            </a:pPr>
            <a:endParaRPr lang="en-US" sz="14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54</a:t>
            </a:fld>
            <a:endParaRPr lang="en-US" altLang="en-US" dirty="0"/>
          </a:p>
        </p:txBody>
      </p:sp>
      <p:pic>
        <p:nvPicPr>
          <p:cNvPr id="6" name="Picture 5"/>
          <p:cNvPicPr>
            <a:picLocks noChangeAspect="1"/>
          </p:cNvPicPr>
          <p:nvPr/>
        </p:nvPicPr>
        <p:blipFill>
          <a:blip r:embed="rId2"/>
          <a:stretch>
            <a:fillRect/>
          </a:stretch>
        </p:blipFill>
        <p:spPr>
          <a:xfrm>
            <a:off x="152400" y="1524000"/>
            <a:ext cx="8654716" cy="4891453"/>
          </a:xfrm>
          <a:prstGeom prst="rect">
            <a:avLst/>
          </a:prstGeom>
        </p:spPr>
      </p:pic>
    </p:spTree>
    <p:extLst>
      <p:ext uri="{BB962C8B-B14F-4D97-AF65-F5344CB8AC3E}">
        <p14:creationId xmlns:p14="http://schemas.microsoft.com/office/powerpoint/2010/main" val="35925819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Navigation Tools - General</a:t>
            </a:r>
            <a:endParaRPr lang="en-US" sz="3600" dirty="0"/>
          </a:p>
        </p:txBody>
      </p:sp>
      <p:sp>
        <p:nvSpPr>
          <p:cNvPr id="3" name="Content Placeholder 2"/>
          <p:cNvSpPr>
            <a:spLocks noGrp="1"/>
          </p:cNvSpPr>
          <p:nvPr>
            <p:ph idx="1"/>
          </p:nvPr>
        </p:nvSpPr>
        <p:spPr/>
        <p:txBody>
          <a:bodyPr/>
          <a:lstStyle/>
          <a:p>
            <a:r>
              <a:rPr lang="en-US" sz="2800" dirty="0" smtClean="0"/>
              <a:t>Works </a:t>
            </a:r>
            <a:r>
              <a:rPr lang="en-US" sz="2800" dirty="0"/>
              <a:t>also offers other navigating tools to make the </a:t>
            </a:r>
            <a:r>
              <a:rPr lang="en-US" sz="2800" dirty="0" smtClean="0"/>
              <a:t>application easier </a:t>
            </a:r>
            <a:r>
              <a:rPr lang="en-US" sz="2800" dirty="0"/>
              <a:t>to </a:t>
            </a:r>
            <a:r>
              <a:rPr lang="en-US" sz="2800" dirty="0" smtClean="0"/>
              <a:t>use</a:t>
            </a:r>
            <a:endParaRPr lang="en-US" sz="1200" dirty="0"/>
          </a:p>
          <a:p>
            <a:r>
              <a:rPr lang="en-US" sz="2800" dirty="0"/>
              <a:t>A simple click is </a:t>
            </a:r>
            <a:r>
              <a:rPr lang="en-US" sz="2800" dirty="0" smtClean="0"/>
              <a:t>sufficient to </a:t>
            </a:r>
            <a:r>
              <a:rPr lang="en-US" sz="2800" dirty="0"/>
              <a:t>select an </a:t>
            </a:r>
            <a:r>
              <a:rPr lang="en-US" sz="2800" dirty="0" smtClean="0"/>
              <a:t>item -  there </a:t>
            </a:r>
            <a:r>
              <a:rPr lang="en-US" sz="2800" dirty="0"/>
              <a:t>is no need for double clicking. </a:t>
            </a:r>
            <a:endParaRPr lang="en-US" sz="2800" dirty="0" smtClean="0"/>
          </a:p>
          <a:p>
            <a:r>
              <a:rPr lang="en-US" sz="2800" dirty="0" smtClean="0"/>
              <a:t>Works </a:t>
            </a:r>
            <a:r>
              <a:rPr lang="en-US" sz="2800" dirty="0"/>
              <a:t>does not use the Enter key, so </a:t>
            </a:r>
            <a:r>
              <a:rPr lang="en-US" sz="2800" dirty="0" smtClean="0"/>
              <a:t>moving between GL Values will require the use of the </a:t>
            </a:r>
            <a:r>
              <a:rPr lang="en-US" sz="2800" dirty="0"/>
              <a:t>tab key or </a:t>
            </a:r>
            <a:r>
              <a:rPr lang="en-US" sz="2800" dirty="0" smtClean="0"/>
              <a:t>a mouse to navigate.</a:t>
            </a:r>
            <a:endParaRPr lang="en-US" sz="2800" dirty="0"/>
          </a:p>
          <a:p>
            <a:pPr marL="0" indent="0">
              <a:buNone/>
            </a:pPr>
            <a:endParaRPr lang="en-US" sz="1200" dirty="0"/>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55</a:t>
            </a:fld>
            <a:endParaRPr lang="en-US" altLang="en-US" dirty="0"/>
          </a:p>
        </p:txBody>
      </p:sp>
    </p:spTree>
    <p:extLst>
      <p:ext uri="{BB962C8B-B14F-4D97-AF65-F5344CB8AC3E}">
        <p14:creationId xmlns:p14="http://schemas.microsoft.com/office/powerpoint/2010/main" val="2898816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Navigation Tools - General</a:t>
            </a:r>
            <a:endParaRPr lang="en-US" sz="3600" dirty="0"/>
          </a:p>
        </p:txBody>
      </p:sp>
      <p:sp>
        <p:nvSpPr>
          <p:cNvPr id="3" name="Content Placeholder 2"/>
          <p:cNvSpPr>
            <a:spLocks noGrp="1"/>
          </p:cNvSpPr>
          <p:nvPr>
            <p:ph idx="1"/>
          </p:nvPr>
        </p:nvSpPr>
        <p:spPr/>
        <p:txBody>
          <a:bodyPr/>
          <a:lstStyle/>
          <a:p>
            <a:r>
              <a:rPr lang="en-US" sz="2800" dirty="0"/>
              <a:t>On some screens, there are hyperlinks to click that give users more information regarding that particular action item. </a:t>
            </a:r>
          </a:p>
          <a:p>
            <a:r>
              <a:rPr lang="en-US" sz="2800" dirty="0" smtClean="0"/>
              <a:t>Many </a:t>
            </a:r>
            <a:r>
              <a:rPr lang="en-US" sz="2800" dirty="0"/>
              <a:t>functionalities in Works </a:t>
            </a:r>
            <a:r>
              <a:rPr lang="en-US" sz="2800" dirty="0" smtClean="0"/>
              <a:t>include </a:t>
            </a:r>
            <a:r>
              <a:rPr lang="en-US" sz="2800" dirty="0"/>
              <a:t>an expansion button.  Simply click the button and Works will show </a:t>
            </a:r>
            <a:r>
              <a:rPr lang="en-US" sz="2800" dirty="0" smtClean="0"/>
              <a:t>the user </a:t>
            </a:r>
            <a:r>
              <a:rPr lang="en-US" sz="2800" dirty="0"/>
              <a:t>additional information that is related to that item.  </a:t>
            </a:r>
            <a:endParaRPr lang="en-US" sz="1200" dirty="0"/>
          </a:p>
          <a:p>
            <a:r>
              <a:rPr lang="en-US" sz="2800" dirty="0" smtClean="0"/>
              <a:t>If </a:t>
            </a:r>
            <a:r>
              <a:rPr lang="en-US" sz="2800" dirty="0"/>
              <a:t>you need information on </a:t>
            </a:r>
            <a:r>
              <a:rPr lang="en-US" sz="2800" dirty="0" smtClean="0"/>
              <a:t>optimal system </a:t>
            </a:r>
            <a:r>
              <a:rPr lang="en-US" sz="2800" dirty="0"/>
              <a:t>requirements, </a:t>
            </a:r>
            <a:r>
              <a:rPr lang="en-US" sz="2800" dirty="0" smtClean="0"/>
              <a:t>click </a:t>
            </a:r>
            <a:r>
              <a:rPr lang="en-US" sz="2800" dirty="0"/>
              <a:t>on </a:t>
            </a:r>
            <a:r>
              <a:rPr lang="en-US" sz="2800" dirty="0" smtClean="0"/>
              <a:t>the “Recommended </a:t>
            </a:r>
            <a:r>
              <a:rPr lang="en-US" sz="2800" dirty="0"/>
              <a:t>Settings” at the bottom of </a:t>
            </a:r>
            <a:r>
              <a:rPr lang="en-US" sz="2800" dirty="0" smtClean="0"/>
              <a:t>the screen </a:t>
            </a:r>
            <a:r>
              <a:rPr lang="en-US" sz="2800" dirty="0"/>
              <a:t>application. </a:t>
            </a:r>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56</a:t>
            </a:fld>
            <a:endParaRPr lang="en-US" altLang="en-US" dirty="0"/>
          </a:p>
        </p:txBody>
      </p:sp>
    </p:spTree>
    <p:extLst>
      <p:ext uri="{BB962C8B-B14F-4D97-AF65-F5344CB8AC3E}">
        <p14:creationId xmlns:p14="http://schemas.microsoft.com/office/powerpoint/2010/main" val="6062392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Navigation Tools – Breadcrumb Trails</a:t>
            </a:r>
            <a:endParaRPr lang="en-US" sz="3600" dirty="0"/>
          </a:p>
        </p:txBody>
      </p:sp>
      <p:sp>
        <p:nvSpPr>
          <p:cNvPr id="3" name="Content Placeholder 2"/>
          <p:cNvSpPr>
            <a:spLocks noGrp="1"/>
          </p:cNvSpPr>
          <p:nvPr>
            <p:ph idx="1"/>
          </p:nvPr>
        </p:nvSpPr>
        <p:spPr>
          <a:xfrm>
            <a:off x="990600" y="1417638"/>
            <a:ext cx="7696200" cy="4708525"/>
          </a:xfrm>
        </p:spPr>
        <p:txBody>
          <a:bodyPr/>
          <a:lstStyle/>
          <a:p>
            <a:pPr marL="0" indent="0">
              <a:spcBef>
                <a:spcPts val="0"/>
              </a:spcBef>
              <a:buNone/>
            </a:pPr>
            <a:endParaRPr lang="en-US" sz="1200" dirty="0" smtClean="0"/>
          </a:p>
          <a:p>
            <a:pPr marL="0" indent="0">
              <a:spcBef>
                <a:spcPts val="0"/>
              </a:spcBef>
              <a:buNone/>
            </a:pPr>
            <a:endParaRPr lang="en-US" sz="14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57</a:t>
            </a:fld>
            <a:endParaRPr lang="en-US" altLang="en-US" dirty="0"/>
          </a:p>
        </p:txBody>
      </p:sp>
      <p:pic>
        <p:nvPicPr>
          <p:cNvPr id="7" name="Picture 6"/>
          <p:cNvPicPr/>
          <p:nvPr/>
        </p:nvPicPr>
        <p:blipFill>
          <a:blip r:embed="rId2"/>
          <a:stretch>
            <a:fillRect/>
          </a:stretch>
        </p:blipFill>
        <p:spPr>
          <a:xfrm>
            <a:off x="76200" y="1417638"/>
            <a:ext cx="9067800" cy="5135562"/>
          </a:xfrm>
          <a:prstGeom prst="rect">
            <a:avLst/>
          </a:prstGeom>
        </p:spPr>
      </p:pic>
      <p:cxnSp>
        <p:nvCxnSpPr>
          <p:cNvPr id="10" name="Straight Connector 9"/>
          <p:cNvCxnSpPr/>
          <p:nvPr/>
        </p:nvCxnSpPr>
        <p:spPr>
          <a:xfrm>
            <a:off x="8153400" y="1499937"/>
            <a:ext cx="533400" cy="0"/>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402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Navigation Tools – Breadcrumb Trails</a:t>
            </a:r>
          </a:p>
        </p:txBody>
      </p:sp>
      <p:sp>
        <p:nvSpPr>
          <p:cNvPr id="3" name="Content Placeholder 2"/>
          <p:cNvSpPr>
            <a:spLocks noGrp="1"/>
          </p:cNvSpPr>
          <p:nvPr>
            <p:ph idx="1"/>
          </p:nvPr>
        </p:nvSpPr>
        <p:spPr/>
        <p:txBody>
          <a:bodyPr/>
          <a:lstStyle/>
          <a:p>
            <a:r>
              <a:rPr lang="en-US" sz="2800" dirty="0" smtClean="0"/>
              <a:t>After </a:t>
            </a:r>
            <a:r>
              <a:rPr lang="en-US" sz="2800" dirty="0"/>
              <a:t>clicking on a </a:t>
            </a:r>
            <a:r>
              <a:rPr lang="en-US" sz="2800" dirty="0" smtClean="0"/>
              <a:t>hyperlink, and located directly </a:t>
            </a:r>
            <a:r>
              <a:rPr lang="en-US" sz="2800" dirty="0"/>
              <a:t>below the Navigation Bar, Works provides </a:t>
            </a:r>
            <a:r>
              <a:rPr lang="en-US" sz="2800" b="1" i="1" dirty="0" smtClean="0"/>
              <a:t>Breadcrumb Trails </a:t>
            </a:r>
            <a:r>
              <a:rPr lang="en-US" sz="2800" dirty="0" smtClean="0"/>
              <a:t>that show </a:t>
            </a:r>
            <a:r>
              <a:rPr lang="en-US" sz="2800" dirty="0"/>
              <a:t>the series of options that </a:t>
            </a:r>
            <a:r>
              <a:rPr lang="en-US" sz="2800" dirty="0" smtClean="0"/>
              <a:t>users </a:t>
            </a:r>
            <a:r>
              <a:rPr lang="en-US" sz="2800" dirty="0"/>
              <a:t>have selected to reach </a:t>
            </a:r>
            <a:r>
              <a:rPr lang="en-US" sz="2800" dirty="0" smtClean="0"/>
              <a:t>the </a:t>
            </a:r>
            <a:r>
              <a:rPr lang="en-US" sz="2800" dirty="0"/>
              <a:t>current screen.  </a:t>
            </a:r>
            <a:endParaRPr lang="en-US" sz="2800" dirty="0" smtClean="0"/>
          </a:p>
          <a:p>
            <a:r>
              <a:rPr lang="en-US" sz="2800" dirty="0" smtClean="0"/>
              <a:t>The Breadcrumbs Trails are </a:t>
            </a:r>
            <a:r>
              <a:rPr lang="en-US" sz="2800" dirty="0"/>
              <a:t>view only, so </a:t>
            </a:r>
            <a:r>
              <a:rPr lang="en-US" sz="2800" dirty="0" smtClean="0"/>
              <a:t>they cannot be used to navigate </a:t>
            </a:r>
            <a:r>
              <a:rPr lang="en-US" sz="2800" dirty="0"/>
              <a:t>to another screen. </a:t>
            </a:r>
            <a:r>
              <a:rPr lang="en-US" sz="2800" dirty="0" smtClean="0"/>
              <a:t> </a:t>
            </a:r>
            <a:r>
              <a:rPr lang="en-US" sz="2800" dirty="0"/>
              <a:t>If </a:t>
            </a:r>
            <a:r>
              <a:rPr lang="en-US" sz="2800" dirty="0" smtClean="0"/>
              <a:t>users </a:t>
            </a:r>
            <a:r>
              <a:rPr lang="en-US" sz="2800" dirty="0"/>
              <a:t>have access to more than one role, the </a:t>
            </a:r>
            <a:r>
              <a:rPr lang="en-US" sz="2800" dirty="0" smtClean="0"/>
              <a:t>Breadcrumb Trail </a:t>
            </a:r>
            <a:r>
              <a:rPr lang="en-US" sz="2800" dirty="0"/>
              <a:t>will show </a:t>
            </a:r>
            <a:r>
              <a:rPr lang="en-US" sz="2800" dirty="0" smtClean="0"/>
              <a:t>them which </a:t>
            </a:r>
            <a:r>
              <a:rPr lang="en-US" sz="2800" dirty="0"/>
              <a:t>role </a:t>
            </a:r>
            <a:r>
              <a:rPr lang="en-US" sz="2800" dirty="0" smtClean="0"/>
              <a:t>they are using in the system.  </a:t>
            </a:r>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58</a:t>
            </a:fld>
            <a:endParaRPr lang="en-US" altLang="en-US" dirty="0"/>
          </a:p>
        </p:txBody>
      </p:sp>
    </p:spTree>
    <p:extLst>
      <p:ext uri="{BB962C8B-B14F-4D97-AF65-F5344CB8AC3E}">
        <p14:creationId xmlns:p14="http://schemas.microsoft.com/office/powerpoint/2010/main" val="41166038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429001"/>
            <a:ext cx="7580314" cy="533400"/>
          </a:xfrm>
        </p:spPr>
        <p:txBody>
          <a:bodyPr/>
          <a:lstStyle/>
          <a:p>
            <a:pPr algn="ctr"/>
            <a:r>
              <a:rPr lang="en-US" sz="2400" dirty="0" smtClean="0"/>
              <a:t>What do I need to do?</a:t>
            </a:r>
            <a:r>
              <a:rPr lang="en-US" dirty="0"/>
              <a:t/>
            </a:r>
            <a:br>
              <a:rPr lang="en-US" dirty="0"/>
            </a:br>
            <a:endParaRPr lang="en-US" dirty="0"/>
          </a:p>
        </p:txBody>
      </p:sp>
      <p:sp>
        <p:nvSpPr>
          <p:cNvPr id="3" name="Text Placeholder 2"/>
          <p:cNvSpPr>
            <a:spLocks noGrp="1"/>
          </p:cNvSpPr>
          <p:nvPr>
            <p:ph type="body" idx="1"/>
          </p:nvPr>
        </p:nvSpPr>
        <p:spPr>
          <a:xfrm>
            <a:off x="914399" y="2743201"/>
            <a:ext cx="7580313" cy="685799"/>
          </a:xfrm>
        </p:spPr>
        <p:txBody>
          <a:bodyPr/>
          <a:lstStyle/>
          <a:p>
            <a:pPr algn="ctr"/>
            <a:r>
              <a:rPr lang="en-US" sz="4000" dirty="0" smtClean="0"/>
              <a:t>How do I open a charge transaction in PCard Works?</a:t>
            </a:r>
            <a:endParaRPr lang="en-US" sz="4000" dirty="0"/>
          </a:p>
        </p:txBody>
      </p:sp>
      <p:sp>
        <p:nvSpPr>
          <p:cNvPr id="4" name="Slide Number Placeholder 3"/>
          <p:cNvSpPr>
            <a:spLocks noGrp="1"/>
          </p:cNvSpPr>
          <p:nvPr>
            <p:ph type="sldNum" sz="quarter" idx="12"/>
          </p:nvPr>
        </p:nvSpPr>
        <p:spPr/>
        <p:txBody>
          <a:bodyPr/>
          <a:lstStyle/>
          <a:p>
            <a:pPr>
              <a:defRPr/>
            </a:pPr>
            <a:fld id="{F639D4AA-0578-4BBE-A0FF-ABEEAFF1DDB1}" type="slidenum">
              <a:rPr lang="en-US" altLang="en-US" smtClean="0"/>
              <a:pPr>
                <a:defRPr/>
              </a:pPr>
              <a:t>59</a:t>
            </a:fld>
            <a:endParaRPr lang="en-US" altLang="en-US" dirty="0"/>
          </a:p>
        </p:txBody>
      </p:sp>
    </p:spTree>
    <p:extLst>
      <p:ext uri="{BB962C8B-B14F-4D97-AF65-F5344CB8AC3E}">
        <p14:creationId xmlns:p14="http://schemas.microsoft.com/office/powerpoint/2010/main" val="2223908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Access from Any Internet Device</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6</a:t>
            </a:fld>
            <a:endParaRPr lang="en-US" altLang="en-US" dirty="0"/>
          </a:p>
        </p:txBody>
      </p:sp>
      <p:pic>
        <p:nvPicPr>
          <p:cNvPr id="7" name="Picture 6"/>
          <p:cNvPicPr>
            <a:picLocks noChangeAspect="1"/>
          </p:cNvPicPr>
          <p:nvPr/>
        </p:nvPicPr>
        <p:blipFill>
          <a:blip r:embed="rId3"/>
          <a:stretch>
            <a:fillRect/>
          </a:stretch>
        </p:blipFill>
        <p:spPr>
          <a:xfrm>
            <a:off x="990600" y="1647825"/>
            <a:ext cx="7230483" cy="4407790"/>
          </a:xfrm>
          <a:prstGeom prst="rect">
            <a:avLst/>
          </a:prstGeom>
        </p:spPr>
      </p:pic>
    </p:spTree>
    <p:extLst>
      <p:ext uri="{BB962C8B-B14F-4D97-AF65-F5344CB8AC3E}">
        <p14:creationId xmlns:p14="http://schemas.microsoft.com/office/powerpoint/2010/main" val="2764981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Accessing Transactions</a:t>
            </a:r>
            <a:endParaRPr lang="en-US" sz="3600" dirty="0"/>
          </a:p>
        </p:txBody>
      </p:sp>
      <p:sp>
        <p:nvSpPr>
          <p:cNvPr id="3" name="Content Placeholder 2"/>
          <p:cNvSpPr>
            <a:spLocks noGrp="1"/>
          </p:cNvSpPr>
          <p:nvPr>
            <p:ph idx="1"/>
          </p:nvPr>
        </p:nvSpPr>
        <p:spPr>
          <a:xfrm>
            <a:off x="990600" y="1417638"/>
            <a:ext cx="7696200" cy="4708525"/>
          </a:xfrm>
        </p:spPr>
        <p:txBody>
          <a:bodyPr/>
          <a:lstStyle/>
          <a:p>
            <a:pPr marL="0" indent="0">
              <a:spcBef>
                <a:spcPts val="0"/>
              </a:spcBef>
              <a:buNone/>
            </a:pPr>
            <a:endParaRPr lang="en-US" sz="1200" dirty="0" smtClean="0"/>
          </a:p>
          <a:p>
            <a:pPr marL="0" indent="0">
              <a:spcBef>
                <a:spcPts val="0"/>
              </a:spcBef>
              <a:buNone/>
            </a:pPr>
            <a:endParaRPr lang="en-US" sz="14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60</a:t>
            </a:fld>
            <a:endParaRPr lang="en-US" altLang="en-US" dirty="0"/>
          </a:p>
        </p:txBody>
      </p:sp>
      <p:pic>
        <p:nvPicPr>
          <p:cNvPr id="5" name="Picture 4"/>
          <p:cNvPicPr>
            <a:picLocks noChangeAspect="1"/>
          </p:cNvPicPr>
          <p:nvPr/>
        </p:nvPicPr>
        <p:blipFill>
          <a:blip r:embed="rId2"/>
          <a:stretch>
            <a:fillRect/>
          </a:stretch>
        </p:blipFill>
        <p:spPr>
          <a:xfrm>
            <a:off x="918081" y="1752599"/>
            <a:ext cx="8073520" cy="4038601"/>
          </a:xfrm>
          <a:prstGeom prst="rect">
            <a:avLst/>
          </a:prstGeom>
        </p:spPr>
      </p:pic>
    </p:spTree>
    <p:extLst>
      <p:ext uri="{BB962C8B-B14F-4D97-AF65-F5344CB8AC3E}">
        <p14:creationId xmlns:p14="http://schemas.microsoft.com/office/powerpoint/2010/main" val="23723457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Accessing Transactions</a:t>
            </a:r>
            <a:endParaRPr lang="en-US" sz="3600" dirty="0"/>
          </a:p>
        </p:txBody>
      </p:sp>
      <p:sp>
        <p:nvSpPr>
          <p:cNvPr id="3" name="Content Placeholder 2"/>
          <p:cNvSpPr>
            <a:spLocks noGrp="1"/>
          </p:cNvSpPr>
          <p:nvPr>
            <p:ph idx="1"/>
          </p:nvPr>
        </p:nvSpPr>
        <p:spPr>
          <a:xfrm>
            <a:off x="996142" y="1430107"/>
            <a:ext cx="7696200" cy="4742093"/>
          </a:xfrm>
        </p:spPr>
        <p:txBody>
          <a:bodyPr/>
          <a:lstStyle/>
          <a:p>
            <a:r>
              <a:rPr lang="en-US" sz="2800" dirty="0" smtClean="0"/>
              <a:t>Users </a:t>
            </a:r>
            <a:r>
              <a:rPr lang="en-US" sz="2800" dirty="0"/>
              <a:t>can access </a:t>
            </a:r>
            <a:r>
              <a:rPr lang="en-US" sz="2800" dirty="0" smtClean="0"/>
              <a:t>the </a:t>
            </a:r>
            <a:r>
              <a:rPr lang="en-US" sz="2800" dirty="0"/>
              <a:t>main transaction screen two different ways:</a:t>
            </a:r>
          </a:p>
          <a:p>
            <a:pPr marL="0" indent="0">
              <a:buNone/>
            </a:pPr>
            <a:endParaRPr lang="en-US" sz="700" dirty="0"/>
          </a:p>
          <a:p>
            <a:pPr lvl="1"/>
            <a:r>
              <a:rPr lang="en-US" sz="2400" dirty="0" smtClean="0"/>
              <a:t>Use the Expenses </a:t>
            </a:r>
            <a:r>
              <a:rPr lang="en-US" sz="2400" dirty="0"/>
              <a:t>tab on the Navigation Bar.  </a:t>
            </a:r>
            <a:r>
              <a:rPr lang="en-US" sz="2400" dirty="0" smtClean="0"/>
              <a:t>Be sure </a:t>
            </a:r>
            <a:r>
              <a:rPr lang="en-US" sz="2400" dirty="0"/>
              <a:t>to select the correct </a:t>
            </a:r>
            <a:r>
              <a:rPr lang="en-US" sz="2400" dirty="0" smtClean="0"/>
              <a:t>user role for the transactions. </a:t>
            </a:r>
          </a:p>
          <a:p>
            <a:pPr marL="457200" lvl="1" indent="0">
              <a:buNone/>
            </a:pPr>
            <a:endParaRPr lang="en-US" sz="1200" dirty="0"/>
          </a:p>
          <a:p>
            <a:pPr lvl="1"/>
            <a:r>
              <a:rPr lang="en-US" sz="2400" dirty="0" smtClean="0"/>
              <a:t>Users can also access pending </a:t>
            </a:r>
            <a:r>
              <a:rPr lang="en-US" sz="2400" dirty="0"/>
              <a:t>transactions from the “Action Items” </a:t>
            </a:r>
            <a:r>
              <a:rPr lang="en-US" sz="2400" dirty="0" smtClean="0"/>
              <a:t>from the Home Screen</a:t>
            </a:r>
            <a:r>
              <a:rPr lang="en-US" sz="2400" dirty="0"/>
              <a:t>. Users can click the hyperlink in the “Current Status” column to access the transactions for </a:t>
            </a:r>
            <a:r>
              <a:rPr lang="en-US" sz="2400" dirty="0" smtClean="0"/>
              <a:t>processing. Transactions are grouped together depending </a:t>
            </a:r>
            <a:r>
              <a:rPr lang="en-US" sz="2400" dirty="0"/>
              <a:t>on the action </a:t>
            </a:r>
            <a:r>
              <a:rPr lang="en-US" sz="2400" dirty="0" smtClean="0"/>
              <a:t>needed and the user role assigned. </a:t>
            </a: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61</a:t>
            </a:fld>
            <a:endParaRPr lang="en-US" altLang="en-US" dirty="0"/>
          </a:p>
        </p:txBody>
      </p:sp>
    </p:spTree>
    <p:extLst>
      <p:ext uri="{BB962C8B-B14F-4D97-AF65-F5344CB8AC3E}">
        <p14:creationId xmlns:p14="http://schemas.microsoft.com/office/powerpoint/2010/main" val="21556597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Transaction Navigation</a:t>
            </a:r>
            <a:endParaRPr lang="en-US" sz="3600" dirty="0"/>
          </a:p>
        </p:txBody>
      </p:sp>
      <p:sp>
        <p:nvSpPr>
          <p:cNvPr id="3" name="Content Placeholder 2"/>
          <p:cNvSpPr>
            <a:spLocks noGrp="1"/>
          </p:cNvSpPr>
          <p:nvPr>
            <p:ph idx="1"/>
          </p:nvPr>
        </p:nvSpPr>
        <p:spPr>
          <a:xfrm>
            <a:off x="990600" y="1417638"/>
            <a:ext cx="7696200" cy="4708525"/>
          </a:xfrm>
        </p:spPr>
        <p:txBody>
          <a:bodyPr/>
          <a:lstStyle/>
          <a:p>
            <a:pPr marL="0" indent="0">
              <a:spcBef>
                <a:spcPts val="0"/>
              </a:spcBef>
              <a:buNone/>
            </a:pPr>
            <a:endParaRPr lang="en-US" sz="1200" dirty="0" smtClean="0"/>
          </a:p>
          <a:p>
            <a:pPr marL="0" indent="0">
              <a:spcBef>
                <a:spcPts val="0"/>
              </a:spcBef>
              <a:buNone/>
            </a:pPr>
            <a:endParaRPr lang="en-US" sz="1400" dirty="0"/>
          </a:p>
          <a:p>
            <a:pPr marL="0" indent="0">
              <a:spcBef>
                <a:spcPts val="0"/>
              </a:spcBef>
              <a:buNone/>
            </a:pPr>
            <a:endParaRPr lang="en-US" sz="2800" dirty="0" smtClean="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62</a:t>
            </a:fld>
            <a:endParaRPr lang="en-US" altLang="en-US" dirty="0"/>
          </a:p>
        </p:txBody>
      </p:sp>
      <p:pic>
        <p:nvPicPr>
          <p:cNvPr id="5" name="Picture 4"/>
          <p:cNvPicPr>
            <a:picLocks noChangeAspect="1"/>
          </p:cNvPicPr>
          <p:nvPr/>
        </p:nvPicPr>
        <p:blipFill>
          <a:blip r:embed="rId2"/>
          <a:stretch>
            <a:fillRect/>
          </a:stretch>
        </p:blipFill>
        <p:spPr>
          <a:xfrm>
            <a:off x="238929" y="1417638"/>
            <a:ext cx="8905071" cy="4602162"/>
          </a:xfrm>
          <a:prstGeom prst="rect">
            <a:avLst/>
          </a:prstGeom>
        </p:spPr>
      </p:pic>
    </p:spTree>
    <p:extLst>
      <p:ext uri="{BB962C8B-B14F-4D97-AF65-F5344CB8AC3E}">
        <p14:creationId xmlns:p14="http://schemas.microsoft.com/office/powerpoint/2010/main" val="9644375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Transaction Navigation – Display Options</a:t>
            </a:r>
            <a:endParaRPr lang="en-US" sz="3400" dirty="0"/>
          </a:p>
        </p:txBody>
      </p:sp>
      <p:sp>
        <p:nvSpPr>
          <p:cNvPr id="3" name="Content Placeholder 2"/>
          <p:cNvSpPr>
            <a:spLocks noGrp="1"/>
          </p:cNvSpPr>
          <p:nvPr>
            <p:ph idx="1"/>
          </p:nvPr>
        </p:nvSpPr>
        <p:spPr/>
        <p:txBody>
          <a:bodyPr/>
          <a:lstStyle/>
          <a:p>
            <a:r>
              <a:rPr lang="en-US" sz="2800" dirty="0"/>
              <a:t>Users </a:t>
            </a:r>
            <a:r>
              <a:rPr lang="en-US" sz="2800" dirty="0" smtClean="0"/>
              <a:t>can access</a:t>
            </a:r>
            <a:r>
              <a:rPr lang="en-US" sz="2800" dirty="0"/>
              <a:t>, search </a:t>
            </a:r>
            <a:r>
              <a:rPr lang="en-US" sz="2800" dirty="0" smtClean="0"/>
              <a:t>for, </a:t>
            </a:r>
            <a:r>
              <a:rPr lang="en-US" sz="2800" dirty="0"/>
              <a:t>and approve </a:t>
            </a:r>
            <a:r>
              <a:rPr lang="en-US" sz="2800" dirty="0" smtClean="0"/>
              <a:t>transactions on the </a:t>
            </a:r>
            <a:r>
              <a:rPr lang="en-US" sz="2800" b="1" i="1" dirty="0" smtClean="0"/>
              <a:t>Transaction Screen</a:t>
            </a:r>
            <a:r>
              <a:rPr lang="en-US" sz="2800" dirty="0" smtClean="0"/>
              <a:t>. </a:t>
            </a:r>
            <a:endParaRPr lang="en-US" sz="2800" dirty="0"/>
          </a:p>
          <a:p>
            <a:r>
              <a:rPr lang="en-US" sz="2800" dirty="0" smtClean="0"/>
              <a:t>There are 5 tabs on the transaction screen: </a:t>
            </a:r>
            <a:r>
              <a:rPr lang="en-US" sz="2800" i="1" dirty="0" smtClean="0"/>
              <a:t>Pending</a:t>
            </a:r>
            <a:r>
              <a:rPr lang="en-US" sz="2800" dirty="0" smtClean="0"/>
              <a:t> </a:t>
            </a:r>
            <a:r>
              <a:rPr lang="en-US" sz="2800" i="1" dirty="0" smtClean="0"/>
              <a:t>Sign Off, Open, Ready to Batch, Flagged, </a:t>
            </a:r>
            <a:r>
              <a:rPr lang="en-US" sz="2800" dirty="0" smtClean="0"/>
              <a:t>and</a:t>
            </a:r>
            <a:r>
              <a:rPr lang="en-US" sz="2800" i="1" dirty="0" smtClean="0"/>
              <a:t> All. </a:t>
            </a:r>
            <a:r>
              <a:rPr lang="en-US" sz="2800" dirty="0" smtClean="0"/>
              <a:t> The available transactions depend </a:t>
            </a:r>
            <a:r>
              <a:rPr lang="en-US" sz="2800" dirty="0"/>
              <a:t>on </a:t>
            </a:r>
            <a:r>
              <a:rPr lang="en-US" sz="2800" dirty="0" smtClean="0"/>
              <a:t>the </a:t>
            </a:r>
            <a:r>
              <a:rPr lang="en-US" sz="2800" dirty="0"/>
              <a:t>queue </a:t>
            </a:r>
            <a:r>
              <a:rPr lang="en-US" sz="2800" dirty="0" smtClean="0"/>
              <a:t>selected.  </a:t>
            </a:r>
          </a:p>
          <a:p>
            <a:r>
              <a:rPr lang="en-US" sz="2800" dirty="0" smtClean="0"/>
              <a:t>Users </a:t>
            </a:r>
            <a:r>
              <a:rPr lang="en-US" sz="2800" dirty="0"/>
              <a:t>can set </a:t>
            </a:r>
            <a:r>
              <a:rPr lang="en-US" sz="2800" dirty="0" smtClean="0"/>
              <a:t>personal preferences for the </a:t>
            </a:r>
            <a:r>
              <a:rPr lang="en-US" sz="2800" dirty="0"/>
              <a:t>transaction </a:t>
            </a:r>
            <a:r>
              <a:rPr lang="en-US" sz="2800" dirty="0" smtClean="0"/>
              <a:t>data appearance by moving the columns on any of the tabs.  </a:t>
            </a: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63</a:t>
            </a:fld>
            <a:endParaRPr lang="en-US" altLang="en-US" dirty="0"/>
          </a:p>
        </p:txBody>
      </p:sp>
    </p:spTree>
    <p:extLst>
      <p:ext uri="{BB962C8B-B14F-4D97-AF65-F5344CB8AC3E}">
        <p14:creationId xmlns:p14="http://schemas.microsoft.com/office/powerpoint/2010/main" val="34159376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Transaction Navigation – Display Options</a:t>
            </a:r>
          </a:p>
        </p:txBody>
      </p:sp>
      <p:sp>
        <p:nvSpPr>
          <p:cNvPr id="3" name="Content Placeholder 2"/>
          <p:cNvSpPr>
            <a:spLocks noGrp="1"/>
          </p:cNvSpPr>
          <p:nvPr>
            <p:ph idx="1"/>
          </p:nvPr>
        </p:nvSpPr>
        <p:spPr/>
        <p:txBody>
          <a:bodyPr/>
          <a:lstStyle/>
          <a:p>
            <a:r>
              <a:rPr lang="en-US" sz="2800" dirty="0" smtClean="0"/>
              <a:t>Users can </a:t>
            </a:r>
            <a:r>
              <a:rPr lang="en-US" sz="2800" dirty="0"/>
              <a:t>add or remove columns by clicking on the “Columns” drop down sub- menu in the upper right hand corner. </a:t>
            </a:r>
            <a:endParaRPr lang="en-US" sz="2800" dirty="0" smtClean="0"/>
          </a:p>
          <a:p>
            <a:r>
              <a:rPr lang="en-US" sz="2800" dirty="0" smtClean="0"/>
              <a:t>Users can also </a:t>
            </a:r>
            <a:r>
              <a:rPr lang="en-US" sz="2800" dirty="0"/>
              <a:t>drag columns to move them right or left to place them in a particular order.  </a:t>
            </a:r>
            <a:endParaRPr lang="en-US" sz="2800" dirty="0" smtClean="0"/>
          </a:p>
          <a:p>
            <a:r>
              <a:rPr lang="en-US" sz="2800" dirty="0" smtClean="0"/>
              <a:t>Once </a:t>
            </a:r>
            <a:r>
              <a:rPr lang="en-US" sz="2800" dirty="0"/>
              <a:t>you have set up your queue, </a:t>
            </a:r>
            <a:r>
              <a:rPr lang="en-US" sz="2800" dirty="0" smtClean="0"/>
              <a:t>save the column preference by selecting “Save” located at the bottom of the “Column” drop down sub-menu. </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64</a:t>
            </a:fld>
            <a:endParaRPr lang="en-US" altLang="en-US" dirty="0"/>
          </a:p>
        </p:txBody>
      </p:sp>
    </p:spTree>
    <p:extLst>
      <p:ext uri="{BB962C8B-B14F-4D97-AF65-F5344CB8AC3E}">
        <p14:creationId xmlns:p14="http://schemas.microsoft.com/office/powerpoint/2010/main" val="27320314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Transaction Navigation – Display Options</a:t>
            </a:r>
          </a:p>
        </p:txBody>
      </p:sp>
      <p:sp>
        <p:nvSpPr>
          <p:cNvPr id="3" name="Content Placeholder 2"/>
          <p:cNvSpPr>
            <a:spLocks noGrp="1"/>
          </p:cNvSpPr>
          <p:nvPr>
            <p:ph idx="1"/>
          </p:nvPr>
        </p:nvSpPr>
        <p:spPr/>
        <p:txBody>
          <a:bodyPr/>
          <a:lstStyle/>
          <a:p>
            <a:r>
              <a:rPr lang="en-US" sz="2800" dirty="0" smtClean="0"/>
              <a:t>Once </a:t>
            </a:r>
            <a:r>
              <a:rPr lang="en-US" sz="2800" dirty="0"/>
              <a:t>the columns are set, they will remain in this order with these data fields, within this queue, until </a:t>
            </a:r>
            <a:r>
              <a:rPr lang="en-US" sz="2800" dirty="0" smtClean="0"/>
              <a:t>updated again.  </a:t>
            </a:r>
          </a:p>
          <a:p>
            <a:r>
              <a:rPr lang="en-US" sz="2800" dirty="0" smtClean="0"/>
              <a:t>The column changes are only relevant for each individual queue. For example, updating the Pending </a:t>
            </a:r>
            <a:r>
              <a:rPr lang="en-US" sz="2800" dirty="0"/>
              <a:t>Sign Off Queue, </a:t>
            </a:r>
            <a:r>
              <a:rPr lang="en-US" sz="2800" dirty="0" smtClean="0"/>
              <a:t>will only reflect those changes and the other </a:t>
            </a:r>
            <a:r>
              <a:rPr lang="en-US" sz="2800" dirty="0"/>
              <a:t>queues will not automatically be updated. </a:t>
            </a:r>
            <a:r>
              <a:rPr lang="en-US" sz="2800" dirty="0" smtClean="0"/>
              <a:t>  </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65</a:t>
            </a:fld>
            <a:endParaRPr lang="en-US" altLang="en-US" dirty="0"/>
          </a:p>
        </p:txBody>
      </p:sp>
    </p:spTree>
    <p:extLst>
      <p:ext uri="{BB962C8B-B14F-4D97-AF65-F5344CB8AC3E}">
        <p14:creationId xmlns:p14="http://schemas.microsoft.com/office/powerpoint/2010/main" val="15490624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Transaction Screen Overview</a:t>
            </a:r>
            <a:endParaRPr lang="en-US" sz="3600" dirty="0"/>
          </a:p>
        </p:txBody>
      </p:sp>
      <p:sp>
        <p:nvSpPr>
          <p:cNvPr id="3" name="Content Placeholder 2"/>
          <p:cNvSpPr>
            <a:spLocks noGrp="1"/>
          </p:cNvSpPr>
          <p:nvPr>
            <p:ph idx="1"/>
          </p:nvPr>
        </p:nvSpPr>
        <p:spPr/>
        <p:txBody>
          <a:bodyPr/>
          <a:lstStyle/>
          <a:p>
            <a:r>
              <a:rPr lang="en-US" sz="2800" dirty="0" smtClean="0"/>
              <a:t>The </a:t>
            </a:r>
            <a:r>
              <a:rPr lang="en-US" sz="2800" b="1" dirty="0" smtClean="0"/>
              <a:t>Transaction Screen </a:t>
            </a:r>
            <a:r>
              <a:rPr lang="en-US" sz="2800" dirty="0"/>
              <a:t>will show</a:t>
            </a:r>
            <a:r>
              <a:rPr lang="en-US" sz="2800" dirty="0" smtClean="0"/>
              <a:t>:</a:t>
            </a:r>
          </a:p>
          <a:p>
            <a:pPr lvl="1"/>
            <a:r>
              <a:rPr lang="en-US" sz="2400" dirty="0" smtClean="0"/>
              <a:t>The transaction number </a:t>
            </a:r>
            <a:r>
              <a:rPr lang="en-US" sz="2400" dirty="0"/>
              <a:t>listed under the “Document” </a:t>
            </a:r>
            <a:r>
              <a:rPr lang="en-US" sz="2400" dirty="0" smtClean="0"/>
              <a:t>column</a:t>
            </a:r>
            <a:endParaRPr lang="en-US" sz="2400" dirty="0"/>
          </a:p>
          <a:p>
            <a:pPr lvl="1"/>
            <a:r>
              <a:rPr lang="en-US" sz="2400" dirty="0" smtClean="0"/>
              <a:t>if </a:t>
            </a:r>
            <a:r>
              <a:rPr lang="en-US" sz="2400" dirty="0"/>
              <a:t>the transactions has been </a:t>
            </a:r>
            <a:r>
              <a:rPr lang="en-US" sz="2400" dirty="0" smtClean="0"/>
              <a:t>flagged </a:t>
            </a:r>
          </a:p>
          <a:p>
            <a:pPr lvl="1"/>
            <a:r>
              <a:rPr lang="en-US" sz="2400" dirty="0" smtClean="0"/>
              <a:t>the </a:t>
            </a:r>
            <a:r>
              <a:rPr lang="en-US" sz="2400" dirty="0"/>
              <a:t>account </a:t>
            </a:r>
            <a:r>
              <a:rPr lang="en-US" sz="2400" dirty="0" smtClean="0"/>
              <a:t>ID </a:t>
            </a:r>
          </a:p>
          <a:p>
            <a:pPr lvl="1"/>
            <a:r>
              <a:rPr lang="en-US" sz="2400" dirty="0" smtClean="0"/>
              <a:t>the posted and the purchasing dates </a:t>
            </a:r>
            <a:r>
              <a:rPr lang="en-US" sz="2400" dirty="0"/>
              <a:t>of the </a:t>
            </a:r>
            <a:r>
              <a:rPr lang="en-US" sz="2400" dirty="0" smtClean="0"/>
              <a:t>transaction </a:t>
            </a:r>
          </a:p>
          <a:p>
            <a:pPr lvl="1"/>
            <a:r>
              <a:rPr lang="en-US" sz="2400" dirty="0" smtClean="0"/>
              <a:t>primary accountholder </a:t>
            </a:r>
          </a:p>
          <a:p>
            <a:pPr lvl="1"/>
            <a:r>
              <a:rPr lang="en-US" sz="2400" dirty="0" smtClean="0"/>
              <a:t>who </a:t>
            </a:r>
            <a:r>
              <a:rPr lang="en-US" sz="2400" dirty="0"/>
              <a:t>the vendor </a:t>
            </a:r>
            <a:r>
              <a:rPr lang="en-US" sz="2400" dirty="0" smtClean="0"/>
              <a:t>is </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66</a:t>
            </a:fld>
            <a:endParaRPr lang="en-US" altLang="en-US" dirty="0"/>
          </a:p>
        </p:txBody>
      </p:sp>
    </p:spTree>
    <p:extLst>
      <p:ext uri="{BB962C8B-B14F-4D97-AF65-F5344CB8AC3E}">
        <p14:creationId xmlns:p14="http://schemas.microsoft.com/office/powerpoint/2010/main" val="28774116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Transaction </a:t>
            </a:r>
            <a:r>
              <a:rPr lang="en-US" sz="3600" dirty="0" smtClean="0"/>
              <a:t>Screen Overview</a:t>
            </a:r>
            <a:endParaRPr lang="en-US" sz="3600" dirty="0"/>
          </a:p>
        </p:txBody>
      </p:sp>
      <p:sp>
        <p:nvSpPr>
          <p:cNvPr id="3" name="Content Placeholder 2"/>
          <p:cNvSpPr>
            <a:spLocks noGrp="1"/>
          </p:cNvSpPr>
          <p:nvPr>
            <p:ph idx="1"/>
          </p:nvPr>
        </p:nvSpPr>
        <p:spPr/>
        <p:txBody>
          <a:bodyPr/>
          <a:lstStyle/>
          <a:p>
            <a:pPr lvl="1"/>
            <a:r>
              <a:rPr lang="en-US" sz="2400" dirty="0" smtClean="0"/>
              <a:t>the </a:t>
            </a:r>
            <a:r>
              <a:rPr lang="en-US" sz="2400" dirty="0"/>
              <a:t>Complete/Validated/Authorized field, shown as </a:t>
            </a:r>
            <a:r>
              <a:rPr lang="en-US" sz="2400" dirty="0" smtClean="0"/>
              <a:t>Comp/Val/</a:t>
            </a:r>
            <a:r>
              <a:rPr lang="en-US" sz="2400" dirty="0" err="1" smtClean="0"/>
              <a:t>Auth</a:t>
            </a:r>
            <a:r>
              <a:rPr lang="en-US" sz="2400" dirty="0" smtClean="0"/>
              <a:t> </a:t>
            </a:r>
          </a:p>
          <a:p>
            <a:pPr lvl="1"/>
            <a:r>
              <a:rPr lang="en-US" sz="2400" dirty="0" smtClean="0"/>
              <a:t>the GL Value allocation codes</a:t>
            </a:r>
          </a:p>
          <a:p>
            <a:pPr lvl="1"/>
            <a:r>
              <a:rPr lang="en-US" sz="2400" dirty="0" smtClean="0"/>
              <a:t> </a:t>
            </a:r>
            <a:r>
              <a:rPr lang="en-US" sz="2400" dirty="0"/>
              <a:t>the amount of the </a:t>
            </a:r>
            <a:r>
              <a:rPr lang="en-US" sz="2400" dirty="0" smtClean="0"/>
              <a:t>transaction </a:t>
            </a:r>
          </a:p>
          <a:p>
            <a:pPr lvl="1"/>
            <a:r>
              <a:rPr lang="en-US" sz="2400" dirty="0" smtClean="0"/>
              <a:t>if </a:t>
            </a:r>
            <a:r>
              <a:rPr lang="en-US" sz="2400" dirty="0"/>
              <a:t>a receipt has been </a:t>
            </a:r>
            <a:r>
              <a:rPr lang="en-US" sz="2400" dirty="0" smtClean="0"/>
              <a:t>uploaded </a:t>
            </a:r>
          </a:p>
          <a:p>
            <a:pPr lvl="1"/>
            <a:r>
              <a:rPr lang="en-US" sz="2400" dirty="0" smtClean="0"/>
              <a:t>who </a:t>
            </a:r>
            <a:r>
              <a:rPr lang="en-US" sz="2400" dirty="0"/>
              <a:t>flagged the </a:t>
            </a:r>
            <a:r>
              <a:rPr lang="en-US" sz="2400" dirty="0" smtClean="0"/>
              <a:t>transaction </a:t>
            </a:r>
          </a:p>
          <a:p>
            <a:pPr lvl="1"/>
            <a:r>
              <a:rPr lang="en-US" sz="2400" dirty="0" smtClean="0"/>
              <a:t>the name of </a:t>
            </a:r>
            <a:r>
              <a:rPr lang="en-US" sz="2400" dirty="0"/>
              <a:t>the group </a:t>
            </a:r>
            <a:r>
              <a:rPr lang="en-US" sz="2400" dirty="0" smtClean="0"/>
              <a:t>where </a:t>
            </a:r>
            <a:r>
              <a:rPr lang="en-US" sz="2400" dirty="0"/>
              <a:t>Accountholder is </a:t>
            </a:r>
            <a:r>
              <a:rPr lang="en-US" sz="2400" dirty="0" smtClean="0"/>
              <a:t>assigned   </a:t>
            </a: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67</a:t>
            </a:fld>
            <a:endParaRPr lang="en-US" altLang="en-US" dirty="0"/>
          </a:p>
        </p:txBody>
      </p:sp>
    </p:spTree>
    <p:extLst>
      <p:ext uri="{BB962C8B-B14F-4D97-AF65-F5344CB8AC3E}">
        <p14:creationId xmlns:p14="http://schemas.microsoft.com/office/powerpoint/2010/main" val="29586762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Transaction Screen - Advanced Filter</a:t>
            </a:r>
            <a:endParaRPr lang="en-US" sz="3500" dirty="0"/>
          </a:p>
        </p:txBody>
      </p:sp>
      <p:sp>
        <p:nvSpPr>
          <p:cNvPr id="3" name="Content Placeholder 2"/>
          <p:cNvSpPr>
            <a:spLocks noGrp="1"/>
          </p:cNvSpPr>
          <p:nvPr>
            <p:ph idx="1"/>
          </p:nvPr>
        </p:nvSpPr>
        <p:spPr/>
        <p:txBody>
          <a:bodyPr/>
          <a:lstStyle/>
          <a:p>
            <a:r>
              <a:rPr lang="en-US" sz="2800" dirty="0" smtClean="0"/>
              <a:t>The </a:t>
            </a:r>
            <a:r>
              <a:rPr lang="en-US" sz="2800" b="1" dirty="0" smtClean="0"/>
              <a:t>Advanced Filter</a:t>
            </a:r>
            <a:r>
              <a:rPr lang="en-US" sz="2800" dirty="0" smtClean="0"/>
              <a:t>,</a:t>
            </a:r>
            <a:r>
              <a:rPr lang="en-US" sz="2800" b="1" dirty="0" smtClean="0"/>
              <a:t> </a:t>
            </a:r>
            <a:r>
              <a:rPr lang="en-US" sz="2800" dirty="0" smtClean="0"/>
              <a:t>located on the left of the screen, allows users to specify which transactions they want to view. For example:</a:t>
            </a:r>
          </a:p>
          <a:p>
            <a:r>
              <a:rPr lang="en-US" sz="2800" dirty="0" smtClean="0"/>
              <a:t>The </a:t>
            </a:r>
            <a:r>
              <a:rPr lang="en-US" sz="2800" b="1" dirty="0" smtClean="0"/>
              <a:t>Date</a:t>
            </a:r>
            <a:r>
              <a:rPr lang="en-US" sz="2800" dirty="0" smtClean="0"/>
              <a:t> filter automatically </a:t>
            </a:r>
            <a:r>
              <a:rPr lang="en-US" sz="2800" dirty="0"/>
              <a:t>shows the transactions from the past 100 days, but you can search transactions up to 24 months.  </a:t>
            </a:r>
            <a:endParaRPr lang="en-US" sz="2800" dirty="0" smtClean="0"/>
          </a:p>
          <a:p>
            <a:r>
              <a:rPr lang="en-US" sz="2800" dirty="0" smtClean="0"/>
              <a:t>Users can adjust </a:t>
            </a:r>
            <a:r>
              <a:rPr lang="en-US" sz="2800" dirty="0"/>
              <a:t>the number of </a:t>
            </a:r>
            <a:r>
              <a:rPr lang="en-US" sz="2800" dirty="0" smtClean="0"/>
              <a:t>transactions per page incrementally </a:t>
            </a:r>
            <a:r>
              <a:rPr lang="en-US" sz="2800" dirty="0"/>
              <a:t>up-to 500 transactions per page. </a:t>
            </a:r>
            <a:r>
              <a:rPr lang="en-US" sz="2800" dirty="0" smtClean="0"/>
              <a:t>However, the system will be really slow.</a:t>
            </a: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68</a:t>
            </a:fld>
            <a:endParaRPr lang="en-US" altLang="en-US" dirty="0"/>
          </a:p>
        </p:txBody>
      </p:sp>
    </p:spTree>
    <p:extLst>
      <p:ext uri="{BB962C8B-B14F-4D97-AF65-F5344CB8AC3E}">
        <p14:creationId xmlns:p14="http://schemas.microsoft.com/office/powerpoint/2010/main" val="39308697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Transaction Screen - Check Boxes</a:t>
            </a:r>
            <a:endParaRPr lang="en-US" sz="3600" dirty="0"/>
          </a:p>
        </p:txBody>
      </p:sp>
      <p:sp>
        <p:nvSpPr>
          <p:cNvPr id="3" name="Content Placeholder 2"/>
          <p:cNvSpPr>
            <a:spLocks noGrp="1"/>
          </p:cNvSpPr>
          <p:nvPr>
            <p:ph idx="1"/>
          </p:nvPr>
        </p:nvSpPr>
        <p:spPr/>
        <p:txBody>
          <a:bodyPr/>
          <a:lstStyle/>
          <a:p>
            <a:r>
              <a:rPr lang="en-US" sz="2800" dirty="0" smtClean="0"/>
              <a:t>Click </a:t>
            </a:r>
            <a:r>
              <a:rPr lang="en-US" sz="2800" dirty="0"/>
              <a:t>the empty box in the gray area of </a:t>
            </a:r>
            <a:r>
              <a:rPr lang="en-US" sz="2800" dirty="0" smtClean="0"/>
              <a:t>the </a:t>
            </a:r>
            <a:r>
              <a:rPr lang="en-US" sz="2800" dirty="0"/>
              <a:t>transaction </a:t>
            </a:r>
            <a:r>
              <a:rPr lang="en-US" sz="2800" dirty="0" smtClean="0"/>
              <a:t>screen to SELECT ALL </a:t>
            </a:r>
            <a:r>
              <a:rPr lang="en-US" sz="2800" dirty="0"/>
              <a:t>transactions, even transactions that are not in </a:t>
            </a:r>
            <a:r>
              <a:rPr lang="en-US" sz="2800" dirty="0" smtClean="0"/>
              <a:t>current </a:t>
            </a:r>
            <a:r>
              <a:rPr lang="en-US" sz="2800" dirty="0"/>
              <a:t>view.  </a:t>
            </a:r>
            <a:endParaRPr lang="en-US" sz="2800" dirty="0" smtClean="0"/>
          </a:p>
          <a:p>
            <a:r>
              <a:rPr lang="en-US" sz="2800" dirty="0" smtClean="0"/>
              <a:t>If users use </a:t>
            </a:r>
            <a:r>
              <a:rPr lang="en-US" sz="2800" dirty="0"/>
              <a:t>this option to select </a:t>
            </a:r>
            <a:r>
              <a:rPr lang="en-US" sz="2800" dirty="0" smtClean="0"/>
              <a:t>all they should be ready sign </a:t>
            </a:r>
            <a:r>
              <a:rPr lang="en-US" sz="2800" dirty="0"/>
              <a:t>off on all transactions</a:t>
            </a:r>
            <a:r>
              <a:rPr lang="en-US" sz="2800" dirty="0" smtClean="0"/>
              <a:t>.</a:t>
            </a:r>
          </a:p>
          <a:p>
            <a:r>
              <a:rPr lang="en-US" sz="2800" dirty="0" smtClean="0"/>
              <a:t>The number of items selected is shown on the “Select/Items</a:t>
            </a:r>
            <a:r>
              <a:rPr lang="en-US" sz="2800" dirty="0"/>
              <a:t>” count at the bottom of </a:t>
            </a:r>
            <a:r>
              <a:rPr lang="en-US" sz="2800" dirty="0" smtClean="0"/>
              <a:t>the advanced </a:t>
            </a:r>
            <a:r>
              <a:rPr lang="en-US" sz="2800" dirty="0"/>
              <a:t>filter.  </a:t>
            </a:r>
            <a:endParaRPr lang="en-US" sz="2800" dirty="0" smtClean="0"/>
          </a:p>
          <a:p>
            <a:r>
              <a:rPr lang="en-US" sz="2800" dirty="0" smtClean="0"/>
              <a:t>Users always </a:t>
            </a:r>
            <a:r>
              <a:rPr lang="en-US" sz="2800" dirty="0"/>
              <a:t>have the ability to select a </a:t>
            </a:r>
            <a:r>
              <a:rPr lang="en-US" sz="2800" dirty="0" smtClean="0"/>
              <a:t>single transaction to </a:t>
            </a:r>
            <a:r>
              <a:rPr lang="en-US" sz="2800" dirty="0"/>
              <a:t>sign off or close the transaction. </a:t>
            </a:r>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69</a:t>
            </a:fld>
            <a:endParaRPr lang="en-US" altLang="en-US" dirty="0"/>
          </a:p>
        </p:txBody>
      </p:sp>
    </p:spTree>
    <p:extLst>
      <p:ext uri="{BB962C8B-B14F-4D97-AF65-F5344CB8AC3E}">
        <p14:creationId xmlns:p14="http://schemas.microsoft.com/office/powerpoint/2010/main" val="1340537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Real-Time Updates</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7</a:t>
            </a:fld>
            <a:endParaRPr lang="en-US" altLang="en-US" dirty="0"/>
          </a:p>
        </p:txBody>
      </p:sp>
      <p:pic>
        <p:nvPicPr>
          <p:cNvPr id="7" name="Picture 6"/>
          <p:cNvPicPr>
            <a:picLocks noChangeAspect="1"/>
          </p:cNvPicPr>
          <p:nvPr/>
        </p:nvPicPr>
        <p:blipFill>
          <a:blip r:embed="rId3"/>
          <a:stretch>
            <a:fillRect/>
          </a:stretch>
        </p:blipFill>
        <p:spPr>
          <a:xfrm>
            <a:off x="990600" y="1647825"/>
            <a:ext cx="7230483" cy="4407790"/>
          </a:xfrm>
          <a:prstGeom prst="rect">
            <a:avLst/>
          </a:prstGeom>
        </p:spPr>
      </p:pic>
      <p:pic>
        <p:nvPicPr>
          <p:cNvPr id="5" name="Picture 4"/>
          <p:cNvPicPr>
            <a:picLocks noChangeAspect="1"/>
          </p:cNvPicPr>
          <p:nvPr/>
        </p:nvPicPr>
        <p:blipFill>
          <a:blip r:embed="rId4"/>
          <a:stretch>
            <a:fillRect/>
          </a:stretch>
        </p:blipFill>
        <p:spPr>
          <a:xfrm>
            <a:off x="990600" y="1417638"/>
            <a:ext cx="7349314" cy="4688532"/>
          </a:xfrm>
          <a:prstGeom prst="rect">
            <a:avLst/>
          </a:prstGeom>
        </p:spPr>
      </p:pic>
    </p:spTree>
    <p:extLst>
      <p:ext uri="{BB962C8B-B14F-4D97-AF65-F5344CB8AC3E}">
        <p14:creationId xmlns:p14="http://schemas.microsoft.com/office/powerpoint/2010/main" val="16047827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Transaction Screen - Check Boxes</a:t>
            </a:r>
            <a:endParaRPr lang="en-US" sz="3600" dirty="0"/>
          </a:p>
        </p:txBody>
      </p:sp>
      <p:sp>
        <p:nvSpPr>
          <p:cNvPr id="3" name="Content Placeholder 2"/>
          <p:cNvSpPr>
            <a:spLocks noGrp="1"/>
          </p:cNvSpPr>
          <p:nvPr>
            <p:ph idx="1"/>
          </p:nvPr>
        </p:nvSpPr>
        <p:spPr/>
        <p:txBody>
          <a:bodyPr/>
          <a:lstStyle/>
          <a:p>
            <a:r>
              <a:rPr lang="en-US" sz="2800" dirty="0" smtClean="0"/>
              <a:t>Click </a:t>
            </a:r>
            <a:r>
              <a:rPr lang="en-US" sz="2800" dirty="0"/>
              <a:t>the empty box in the gray area of </a:t>
            </a:r>
            <a:r>
              <a:rPr lang="en-US" sz="2800" dirty="0" smtClean="0"/>
              <a:t>the </a:t>
            </a:r>
            <a:r>
              <a:rPr lang="en-US" sz="2800" dirty="0"/>
              <a:t>transaction </a:t>
            </a:r>
            <a:r>
              <a:rPr lang="en-US" sz="2800" dirty="0" smtClean="0"/>
              <a:t>screen to SELECT ALL </a:t>
            </a:r>
            <a:r>
              <a:rPr lang="en-US" sz="2800" dirty="0"/>
              <a:t>transactions, even transactions that are not in </a:t>
            </a:r>
            <a:r>
              <a:rPr lang="en-US" sz="2800" dirty="0" smtClean="0"/>
              <a:t>current </a:t>
            </a:r>
            <a:r>
              <a:rPr lang="en-US" sz="2800" dirty="0"/>
              <a:t>view.  </a:t>
            </a:r>
            <a:endParaRPr lang="en-US" sz="2800" dirty="0" smtClean="0"/>
          </a:p>
          <a:p>
            <a:r>
              <a:rPr lang="en-US" sz="2800" dirty="0" smtClean="0"/>
              <a:t>If users use </a:t>
            </a:r>
            <a:r>
              <a:rPr lang="en-US" sz="2800" dirty="0"/>
              <a:t>this option to select </a:t>
            </a:r>
            <a:r>
              <a:rPr lang="en-US" sz="2800" dirty="0" smtClean="0"/>
              <a:t>all they should be ready sign </a:t>
            </a:r>
            <a:r>
              <a:rPr lang="en-US" sz="2800" dirty="0"/>
              <a:t>off on all transactions</a:t>
            </a:r>
            <a:r>
              <a:rPr lang="en-US" sz="2800" dirty="0" smtClean="0"/>
              <a:t>.</a:t>
            </a:r>
          </a:p>
          <a:p>
            <a:r>
              <a:rPr lang="en-US" sz="2800" dirty="0" smtClean="0"/>
              <a:t>The number of items selected is shown on the “Select/Items</a:t>
            </a:r>
            <a:r>
              <a:rPr lang="en-US" sz="2800" dirty="0"/>
              <a:t>” count at the bottom of </a:t>
            </a:r>
            <a:r>
              <a:rPr lang="en-US" sz="2800" dirty="0" smtClean="0"/>
              <a:t>the advanced </a:t>
            </a:r>
            <a:r>
              <a:rPr lang="en-US" sz="2800" dirty="0"/>
              <a:t>filter.  </a:t>
            </a:r>
            <a:endParaRPr lang="en-US" sz="2800" dirty="0" smtClean="0"/>
          </a:p>
          <a:p>
            <a:r>
              <a:rPr lang="en-US" sz="2800" dirty="0" smtClean="0"/>
              <a:t>Users always </a:t>
            </a:r>
            <a:r>
              <a:rPr lang="en-US" sz="2800" dirty="0"/>
              <a:t>have the ability to select a </a:t>
            </a:r>
            <a:r>
              <a:rPr lang="en-US" sz="2800" dirty="0" smtClean="0"/>
              <a:t>single transaction to </a:t>
            </a:r>
            <a:r>
              <a:rPr lang="en-US" sz="2800" dirty="0"/>
              <a:t>sign off or close the transaction. </a:t>
            </a:r>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70</a:t>
            </a:fld>
            <a:endParaRPr lang="en-US" altLang="en-US" dirty="0"/>
          </a:p>
        </p:txBody>
      </p:sp>
    </p:spTree>
    <p:extLst>
      <p:ext uri="{BB962C8B-B14F-4D97-AF65-F5344CB8AC3E}">
        <p14:creationId xmlns:p14="http://schemas.microsoft.com/office/powerpoint/2010/main" val="24571636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Expansion Button</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71</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p:nvPr/>
        </p:nvPicPr>
        <p:blipFill>
          <a:blip r:embed="rId2"/>
          <a:stretch>
            <a:fillRect/>
          </a:stretch>
        </p:blipFill>
        <p:spPr>
          <a:xfrm>
            <a:off x="76200" y="1219200"/>
            <a:ext cx="8839200" cy="5562600"/>
          </a:xfrm>
          <a:prstGeom prst="rect">
            <a:avLst/>
          </a:prstGeom>
        </p:spPr>
      </p:pic>
    </p:spTree>
    <p:extLst>
      <p:ext uri="{BB962C8B-B14F-4D97-AF65-F5344CB8AC3E}">
        <p14:creationId xmlns:p14="http://schemas.microsoft.com/office/powerpoint/2010/main" val="17563272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Transaction Screen – Expansion Button and Column Search</a:t>
            </a:r>
            <a:endParaRPr lang="en-US" sz="3500" dirty="0"/>
          </a:p>
        </p:txBody>
      </p:sp>
      <p:sp>
        <p:nvSpPr>
          <p:cNvPr id="3" name="Content Placeholder 2"/>
          <p:cNvSpPr>
            <a:spLocks noGrp="1"/>
          </p:cNvSpPr>
          <p:nvPr>
            <p:ph idx="1"/>
          </p:nvPr>
        </p:nvSpPr>
        <p:spPr/>
        <p:txBody>
          <a:bodyPr/>
          <a:lstStyle/>
          <a:p>
            <a:r>
              <a:rPr lang="en-US" sz="2800" dirty="0" smtClean="0"/>
              <a:t>Users can open a summary window by </a:t>
            </a:r>
            <a:r>
              <a:rPr lang="en-US" sz="2800" dirty="0"/>
              <a:t>clicking the </a:t>
            </a:r>
            <a:r>
              <a:rPr lang="en-US" sz="2800" b="1" i="1" dirty="0" smtClean="0"/>
              <a:t>Expansion Button </a:t>
            </a:r>
            <a:r>
              <a:rPr lang="en-US" sz="2800" b="1" dirty="0" smtClean="0"/>
              <a:t>(</a:t>
            </a:r>
            <a:r>
              <a:rPr lang="en-US" sz="2800" b="1" i="1" dirty="0" smtClean="0"/>
              <a:t>    </a:t>
            </a:r>
            <a:r>
              <a:rPr lang="en-US" sz="2800" b="1" dirty="0" smtClean="0"/>
              <a:t>)</a:t>
            </a:r>
            <a:r>
              <a:rPr lang="en-US" sz="2800" b="1" i="1" dirty="0" smtClean="0"/>
              <a:t> </a:t>
            </a:r>
            <a:r>
              <a:rPr lang="en-US" sz="2800" dirty="0" smtClean="0"/>
              <a:t>to </a:t>
            </a:r>
            <a:r>
              <a:rPr lang="en-US" sz="2800" dirty="0"/>
              <a:t>the right of the </a:t>
            </a:r>
            <a:r>
              <a:rPr lang="en-US" sz="2800" dirty="0" smtClean="0"/>
              <a:t>transaction.</a:t>
            </a:r>
          </a:p>
          <a:p>
            <a:r>
              <a:rPr lang="en-US" sz="2800" dirty="0" smtClean="0"/>
              <a:t>From </a:t>
            </a:r>
            <a:r>
              <a:rPr lang="en-US" sz="2800" dirty="0"/>
              <a:t>this window, </a:t>
            </a:r>
            <a:r>
              <a:rPr lang="en-US" sz="2800" dirty="0" smtClean="0"/>
              <a:t>users </a:t>
            </a:r>
            <a:r>
              <a:rPr lang="en-US" sz="2800" dirty="0"/>
              <a:t>can see and add </a:t>
            </a:r>
            <a:r>
              <a:rPr lang="en-US" sz="2800" dirty="0" smtClean="0"/>
              <a:t>comments</a:t>
            </a:r>
            <a:r>
              <a:rPr lang="en-US" sz="2800" dirty="0"/>
              <a:t>, view all </a:t>
            </a:r>
            <a:r>
              <a:rPr lang="en-US" sz="2800" dirty="0" smtClean="0"/>
              <a:t>GL allocation </a:t>
            </a:r>
            <a:r>
              <a:rPr lang="en-US" sz="2800" dirty="0"/>
              <a:t>codes, </a:t>
            </a:r>
            <a:r>
              <a:rPr lang="en-US" sz="2800" dirty="0" smtClean="0"/>
              <a:t>view notes </a:t>
            </a:r>
            <a:r>
              <a:rPr lang="en-US" sz="2800" dirty="0"/>
              <a:t>about a disputed transaction or view full details of the transaction</a:t>
            </a:r>
            <a:r>
              <a:rPr lang="en-US" sz="2800" dirty="0" smtClean="0"/>
              <a:t>.</a:t>
            </a:r>
          </a:p>
          <a:p>
            <a:r>
              <a:rPr lang="en-US" sz="2800" dirty="0" smtClean="0"/>
              <a:t> Users can search some of the Column fields using search words</a:t>
            </a:r>
            <a:r>
              <a:rPr lang="en-US" sz="2800" dirty="0"/>
              <a:t>, </a:t>
            </a:r>
            <a:r>
              <a:rPr lang="en-US" sz="2800" dirty="0" smtClean="0"/>
              <a:t>can sort all Column information </a:t>
            </a:r>
            <a:r>
              <a:rPr lang="en-US" sz="2800" dirty="0"/>
              <a:t>alphabetically and chronologically. </a:t>
            </a:r>
          </a:p>
          <a:p>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72</a:t>
            </a:fld>
            <a:endParaRPr lang="en-US" altLang="en-US" dirty="0"/>
          </a:p>
        </p:txBody>
      </p:sp>
      <p:pic>
        <p:nvPicPr>
          <p:cNvPr id="5" name="Picture 4"/>
          <p:cNvPicPr>
            <a:picLocks noChangeAspect="1"/>
          </p:cNvPicPr>
          <p:nvPr/>
        </p:nvPicPr>
        <p:blipFill>
          <a:blip r:embed="rId2"/>
          <a:stretch>
            <a:fillRect/>
          </a:stretch>
        </p:blipFill>
        <p:spPr>
          <a:xfrm>
            <a:off x="4800600" y="2209800"/>
            <a:ext cx="238125" cy="238125"/>
          </a:xfrm>
          <a:prstGeom prst="rect">
            <a:avLst/>
          </a:prstGeom>
        </p:spPr>
      </p:pic>
    </p:spTree>
    <p:extLst>
      <p:ext uri="{BB962C8B-B14F-4D97-AF65-F5344CB8AC3E}">
        <p14:creationId xmlns:p14="http://schemas.microsoft.com/office/powerpoint/2010/main" val="10744325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Transaction Screen </a:t>
            </a:r>
            <a:r>
              <a:rPr lang="en-US" sz="3500" dirty="0"/>
              <a:t>– Comp/Val/</a:t>
            </a:r>
            <a:r>
              <a:rPr lang="en-US" sz="3500" dirty="0" err="1"/>
              <a:t>Auth</a:t>
            </a:r>
            <a:r>
              <a:rPr lang="en-US" sz="3500" dirty="0"/>
              <a:t> Field </a:t>
            </a:r>
          </a:p>
        </p:txBody>
      </p:sp>
      <p:sp>
        <p:nvSpPr>
          <p:cNvPr id="3" name="Content Placeholder 2"/>
          <p:cNvSpPr>
            <a:spLocks noGrp="1"/>
          </p:cNvSpPr>
          <p:nvPr>
            <p:ph idx="1"/>
          </p:nvPr>
        </p:nvSpPr>
        <p:spPr/>
        <p:txBody>
          <a:bodyPr/>
          <a:lstStyle/>
          <a:p>
            <a:r>
              <a:rPr lang="en-US" sz="2800" dirty="0" smtClean="0"/>
              <a:t>Users select a </a:t>
            </a:r>
            <a:r>
              <a:rPr lang="en-US" sz="2800" dirty="0"/>
              <a:t>transaction </a:t>
            </a:r>
            <a:r>
              <a:rPr lang="en-US" sz="2800" dirty="0" smtClean="0"/>
              <a:t>to: edit </a:t>
            </a:r>
            <a:r>
              <a:rPr lang="en-US" sz="2800" dirty="0"/>
              <a:t>the transaction, close or dispute the transaction, divide the transaction into different amounts and codes, manage </a:t>
            </a:r>
            <a:r>
              <a:rPr lang="en-US" sz="2800" dirty="0" smtClean="0"/>
              <a:t>receipts, </a:t>
            </a:r>
            <a:r>
              <a:rPr lang="en-US" sz="2800" dirty="0"/>
              <a:t>or print </a:t>
            </a:r>
            <a:r>
              <a:rPr lang="en-US" sz="2800" dirty="0" smtClean="0"/>
              <a:t>the transaction</a:t>
            </a:r>
            <a:r>
              <a:rPr lang="en-US" sz="2800" dirty="0"/>
              <a:t>.</a:t>
            </a:r>
          </a:p>
          <a:p>
            <a:endParaRPr lang="en-US" sz="1200" dirty="0"/>
          </a:p>
          <a:p>
            <a:r>
              <a:rPr lang="en-US" sz="2800" dirty="0" smtClean="0"/>
              <a:t>The system has a series of checkmarks to show a user’s progress with a charge. It is called the  </a:t>
            </a:r>
            <a:r>
              <a:rPr lang="en-US" sz="2800" b="1" dirty="0" smtClean="0"/>
              <a:t>Comp/Val/</a:t>
            </a:r>
            <a:r>
              <a:rPr lang="en-US" sz="2800" b="1" dirty="0" err="1" smtClean="0"/>
              <a:t>Auth</a:t>
            </a:r>
            <a:r>
              <a:rPr lang="en-US" sz="2800" b="1" dirty="0" smtClean="0"/>
              <a:t> Field </a:t>
            </a:r>
            <a:r>
              <a:rPr lang="en-US" sz="2800" dirty="0" smtClean="0"/>
              <a:t>which</a:t>
            </a:r>
            <a:r>
              <a:rPr lang="en-US" sz="2800" b="1" dirty="0" smtClean="0"/>
              <a:t> </a:t>
            </a:r>
            <a:r>
              <a:rPr lang="en-US" sz="2800" dirty="0" smtClean="0"/>
              <a:t>indicates items that still need to be completed in order to sign off on the charge.</a:t>
            </a: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73</a:t>
            </a:fld>
            <a:endParaRPr lang="en-US" altLang="en-US" dirty="0"/>
          </a:p>
        </p:txBody>
      </p:sp>
    </p:spTree>
    <p:extLst>
      <p:ext uri="{BB962C8B-B14F-4D97-AF65-F5344CB8AC3E}">
        <p14:creationId xmlns:p14="http://schemas.microsoft.com/office/powerpoint/2010/main" val="19303962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Transaction Screen </a:t>
            </a:r>
            <a:r>
              <a:rPr lang="en-US" sz="3600" dirty="0"/>
              <a:t>– Comp/Val/</a:t>
            </a:r>
            <a:r>
              <a:rPr lang="en-US" sz="3600" dirty="0" err="1"/>
              <a:t>Auth</a:t>
            </a:r>
            <a:r>
              <a:rPr lang="en-US" sz="3600" dirty="0"/>
              <a:t> Field </a:t>
            </a:r>
          </a:p>
        </p:txBody>
      </p:sp>
      <p:sp>
        <p:nvSpPr>
          <p:cNvPr id="3" name="Content Placeholder 2"/>
          <p:cNvSpPr>
            <a:spLocks noGrp="1"/>
          </p:cNvSpPr>
          <p:nvPr>
            <p:ph idx="1"/>
          </p:nvPr>
        </p:nvSpPr>
        <p:spPr/>
        <p:txBody>
          <a:bodyPr/>
          <a:lstStyle/>
          <a:p>
            <a:r>
              <a:rPr lang="en-US" sz="2800" dirty="0"/>
              <a:t>This field does not indicate that a charge is coded correctly- it only </a:t>
            </a:r>
            <a:r>
              <a:rPr lang="en-US" sz="2800" dirty="0" smtClean="0"/>
              <a:t>indicates </a:t>
            </a:r>
            <a:r>
              <a:rPr lang="en-US" sz="2800" dirty="0"/>
              <a:t>that the GL Values selected are </a:t>
            </a:r>
            <a:r>
              <a:rPr lang="en-US" sz="2800" dirty="0" smtClean="0"/>
              <a:t>active on </a:t>
            </a:r>
            <a:r>
              <a:rPr lang="en-US" sz="2800" dirty="0"/>
              <a:t>the FLAIR title file!</a:t>
            </a:r>
          </a:p>
          <a:p>
            <a:r>
              <a:rPr lang="en-US" sz="2800" b="1" dirty="0"/>
              <a:t>Comp</a:t>
            </a:r>
            <a:r>
              <a:rPr lang="en-US" sz="2800" dirty="0"/>
              <a:t> represents </a:t>
            </a:r>
            <a:r>
              <a:rPr lang="en-US" sz="2800" dirty="0" smtClean="0"/>
              <a:t>the </a:t>
            </a:r>
            <a:r>
              <a:rPr lang="en-US" sz="2800" i="1" dirty="0" smtClean="0"/>
              <a:t>Completion</a:t>
            </a:r>
            <a:r>
              <a:rPr lang="en-US" sz="2800" dirty="0" smtClean="0"/>
              <a:t> </a:t>
            </a:r>
            <a:r>
              <a:rPr lang="en-US" sz="2800" dirty="0"/>
              <a:t>of </a:t>
            </a:r>
            <a:r>
              <a:rPr lang="en-US" sz="2800" dirty="0" smtClean="0"/>
              <a:t>values, which means that all required </a:t>
            </a:r>
            <a:r>
              <a:rPr lang="en-US" sz="2800" dirty="0"/>
              <a:t>GL fields for FLAIR and Works processing have been completed. All fields are required to be completed before a transaction can be signed off.</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74</a:t>
            </a:fld>
            <a:endParaRPr lang="en-US" altLang="en-US" dirty="0"/>
          </a:p>
        </p:txBody>
      </p:sp>
    </p:spTree>
    <p:extLst>
      <p:ext uri="{BB962C8B-B14F-4D97-AF65-F5344CB8AC3E}">
        <p14:creationId xmlns:p14="http://schemas.microsoft.com/office/powerpoint/2010/main" val="35280671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Transaction Screen </a:t>
            </a:r>
            <a:r>
              <a:rPr lang="en-US" sz="3600" dirty="0"/>
              <a:t>-</a:t>
            </a:r>
            <a:r>
              <a:rPr lang="en-US" sz="3600" dirty="0" smtClean="0"/>
              <a:t> </a:t>
            </a:r>
            <a:r>
              <a:rPr lang="en-US" sz="3600" dirty="0"/>
              <a:t>Comp/Val/</a:t>
            </a:r>
            <a:r>
              <a:rPr lang="en-US" sz="3600" dirty="0" err="1"/>
              <a:t>Auth</a:t>
            </a:r>
            <a:r>
              <a:rPr lang="en-US" sz="3600" dirty="0"/>
              <a:t> Field </a:t>
            </a:r>
          </a:p>
        </p:txBody>
      </p:sp>
      <p:sp>
        <p:nvSpPr>
          <p:cNvPr id="3" name="Content Placeholder 2"/>
          <p:cNvSpPr>
            <a:spLocks noGrp="1"/>
          </p:cNvSpPr>
          <p:nvPr>
            <p:ph idx="1"/>
          </p:nvPr>
        </p:nvSpPr>
        <p:spPr/>
        <p:txBody>
          <a:bodyPr/>
          <a:lstStyle/>
          <a:p>
            <a:r>
              <a:rPr lang="en-US" sz="2800" b="1" dirty="0" smtClean="0"/>
              <a:t>Val</a:t>
            </a:r>
            <a:r>
              <a:rPr lang="en-US" sz="2800" dirty="0" smtClean="0"/>
              <a:t> </a:t>
            </a:r>
            <a:r>
              <a:rPr lang="en-US" sz="2800" dirty="0"/>
              <a:t>represents </a:t>
            </a:r>
            <a:r>
              <a:rPr lang="en-US" sz="2800" i="1" dirty="0"/>
              <a:t>Validation</a:t>
            </a:r>
            <a:r>
              <a:rPr lang="en-US" sz="2800" dirty="0"/>
              <a:t> of values. Works does not validate the values entered for GL segments. However, FLAIR will validate these values once the Accountant closes the transaction, and it is sent to FLAIR for processing.  Therefore, there is always a green check for Val. </a:t>
            </a:r>
            <a:r>
              <a:rPr lang="en-US" sz="2800" dirty="0" smtClean="0"/>
              <a:t> </a:t>
            </a:r>
            <a:r>
              <a:rPr lang="en-US" sz="2800" dirty="0"/>
              <a:t>It is very important that GL values are verified and double checked in all stages of the approval flow, as FLAIR will reject  invalid GL values, the transaction will be flagged and returned to Works to be corrected.</a:t>
            </a: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75</a:t>
            </a:fld>
            <a:endParaRPr lang="en-US" altLang="en-US" dirty="0"/>
          </a:p>
        </p:txBody>
      </p:sp>
    </p:spTree>
    <p:extLst>
      <p:ext uri="{BB962C8B-B14F-4D97-AF65-F5344CB8AC3E}">
        <p14:creationId xmlns:p14="http://schemas.microsoft.com/office/powerpoint/2010/main" val="30872611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Transaction Screen </a:t>
            </a:r>
            <a:r>
              <a:rPr lang="en-US" sz="3600" dirty="0"/>
              <a:t>-</a:t>
            </a:r>
            <a:r>
              <a:rPr lang="en-US" sz="3600" dirty="0" smtClean="0"/>
              <a:t> </a:t>
            </a:r>
            <a:r>
              <a:rPr lang="en-US" sz="3600" dirty="0"/>
              <a:t>Comp/Val/</a:t>
            </a:r>
            <a:r>
              <a:rPr lang="en-US" sz="3600" dirty="0" err="1"/>
              <a:t>Auth</a:t>
            </a:r>
            <a:r>
              <a:rPr lang="en-US" sz="3600" dirty="0"/>
              <a:t> Field </a:t>
            </a:r>
          </a:p>
        </p:txBody>
      </p:sp>
      <p:sp>
        <p:nvSpPr>
          <p:cNvPr id="3" name="Content Placeholder 2"/>
          <p:cNvSpPr>
            <a:spLocks noGrp="1"/>
          </p:cNvSpPr>
          <p:nvPr>
            <p:ph idx="1"/>
          </p:nvPr>
        </p:nvSpPr>
        <p:spPr/>
        <p:txBody>
          <a:bodyPr/>
          <a:lstStyle/>
          <a:p>
            <a:r>
              <a:rPr lang="en-US" sz="2800" b="1" dirty="0" err="1" smtClean="0"/>
              <a:t>Auth</a:t>
            </a:r>
            <a:r>
              <a:rPr lang="en-US" sz="2800" dirty="0" smtClean="0"/>
              <a:t> </a:t>
            </a:r>
            <a:r>
              <a:rPr lang="en-US" sz="2800" dirty="0"/>
              <a:t>represents </a:t>
            </a:r>
            <a:r>
              <a:rPr lang="en-US" sz="2800" i="1" dirty="0"/>
              <a:t>Authorization</a:t>
            </a:r>
            <a:r>
              <a:rPr lang="en-US" sz="2800" dirty="0"/>
              <a:t> of values. When the values in the GL fields, authorized by the agency’s profile are complete, the green check appears for Auth. The GL values authorized by Profile are specific to each agency.</a:t>
            </a:r>
          </a:p>
          <a:p>
            <a:endParaRPr lang="en-US" sz="2800" dirty="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76</a:t>
            </a:fld>
            <a:endParaRPr lang="en-US" altLang="en-US" dirty="0"/>
          </a:p>
        </p:txBody>
      </p:sp>
    </p:spTree>
    <p:extLst>
      <p:ext uri="{BB962C8B-B14F-4D97-AF65-F5344CB8AC3E}">
        <p14:creationId xmlns:p14="http://schemas.microsoft.com/office/powerpoint/2010/main" val="39001625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505201"/>
            <a:ext cx="7580314" cy="533400"/>
          </a:xfrm>
        </p:spPr>
        <p:txBody>
          <a:bodyPr/>
          <a:lstStyle/>
          <a:p>
            <a:pPr algn="ctr"/>
            <a:r>
              <a:rPr lang="en-US" sz="2400" dirty="0" smtClean="0"/>
              <a:t>The good stuff</a:t>
            </a:r>
            <a:r>
              <a:rPr lang="en-US" sz="2400" dirty="0"/>
              <a:t/>
            </a:r>
            <a:br>
              <a:rPr lang="en-US" sz="2400" dirty="0"/>
            </a:br>
            <a:endParaRPr lang="en-US" sz="2400" dirty="0"/>
          </a:p>
        </p:txBody>
      </p:sp>
      <p:sp>
        <p:nvSpPr>
          <p:cNvPr id="3" name="Text Placeholder 2"/>
          <p:cNvSpPr>
            <a:spLocks noGrp="1"/>
          </p:cNvSpPr>
          <p:nvPr>
            <p:ph type="body" idx="1"/>
          </p:nvPr>
        </p:nvSpPr>
        <p:spPr>
          <a:xfrm>
            <a:off x="914399" y="2819401"/>
            <a:ext cx="7580313" cy="761999"/>
          </a:xfrm>
        </p:spPr>
        <p:txBody>
          <a:bodyPr/>
          <a:lstStyle/>
          <a:p>
            <a:pPr algn="ctr"/>
            <a:r>
              <a:rPr lang="en-US" sz="3600" dirty="0" smtClean="0"/>
              <a:t>What are GL Values again?</a:t>
            </a:r>
            <a:endParaRPr lang="en-US" sz="3600" dirty="0"/>
          </a:p>
        </p:txBody>
      </p:sp>
      <p:sp>
        <p:nvSpPr>
          <p:cNvPr id="4" name="Slide Number Placeholder 3"/>
          <p:cNvSpPr>
            <a:spLocks noGrp="1"/>
          </p:cNvSpPr>
          <p:nvPr>
            <p:ph type="sldNum" sz="quarter" idx="12"/>
          </p:nvPr>
        </p:nvSpPr>
        <p:spPr/>
        <p:txBody>
          <a:bodyPr/>
          <a:lstStyle/>
          <a:p>
            <a:pPr>
              <a:defRPr/>
            </a:pPr>
            <a:fld id="{F639D4AA-0578-4BBE-A0FF-ABEEAFF1DDB1}" type="slidenum">
              <a:rPr lang="en-US" altLang="en-US" smtClean="0"/>
              <a:pPr>
                <a:defRPr/>
              </a:pPr>
              <a:t>77</a:t>
            </a:fld>
            <a:endParaRPr lang="en-US" altLang="en-US" dirty="0"/>
          </a:p>
        </p:txBody>
      </p:sp>
    </p:spTree>
    <p:extLst>
      <p:ext uri="{BB962C8B-B14F-4D97-AF65-F5344CB8AC3E}">
        <p14:creationId xmlns:p14="http://schemas.microsoft.com/office/powerpoint/2010/main" val="6323884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GL Values</a:t>
            </a:r>
            <a:endParaRPr lang="en-US" sz="3500" dirty="0"/>
          </a:p>
        </p:txBody>
      </p:sp>
      <p:sp>
        <p:nvSpPr>
          <p:cNvPr id="3" name="Content Placeholder 2"/>
          <p:cNvSpPr>
            <a:spLocks noGrp="1"/>
          </p:cNvSpPr>
          <p:nvPr>
            <p:ph idx="1"/>
          </p:nvPr>
        </p:nvSpPr>
        <p:spPr/>
        <p:txBody>
          <a:bodyPr/>
          <a:lstStyle/>
          <a:p>
            <a:r>
              <a:rPr lang="en-US" sz="2800" dirty="0" smtClean="0"/>
              <a:t>The </a:t>
            </a:r>
            <a:r>
              <a:rPr lang="en-US" sz="2800" dirty="0" smtClean="0"/>
              <a:t>Accountholder </a:t>
            </a:r>
            <a:r>
              <a:rPr lang="en-US" sz="2800" dirty="0" smtClean="0"/>
              <a:t>has to code the </a:t>
            </a:r>
            <a:r>
              <a:rPr lang="en-US" sz="2800" dirty="0" smtClean="0"/>
              <a:t>GL Values correctly and </a:t>
            </a:r>
            <a:r>
              <a:rPr lang="en-US" sz="2800" dirty="0" smtClean="0"/>
              <a:t>attach </a:t>
            </a:r>
            <a:r>
              <a:rPr lang="en-US" sz="2800" dirty="0" smtClean="0"/>
              <a:t>required </a:t>
            </a:r>
            <a:r>
              <a:rPr lang="en-US" sz="2800" dirty="0" smtClean="0"/>
              <a:t>documentation before signing off on </a:t>
            </a:r>
            <a:r>
              <a:rPr lang="en-US" sz="2800" smtClean="0"/>
              <a:t>the transaction.</a:t>
            </a:r>
            <a:endParaRPr lang="en-US" sz="2800" dirty="0" smtClean="0"/>
          </a:p>
          <a:p>
            <a:r>
              <a:rPr lang="en-US" sz="2800" dirty="0" smtClean="0"/>
              <a:t>The following table is a reference point for the 13 GL Value fields that are required for a transaction to process correctly through FLAIR.</a:t>
            </a:r>
          </a:p>
          <a:p>
            <a:r>
              <a:rPr lang="en-US" sz="2800" dirty="0" smtClean="0"/>
              <a:t>Please review the DFS </a:t>
            </a:r>
            <a:r>
              <a:rPr lang="en-US" sz="2800" i="1" dirty="0" smtClean="0"/>
              <a:t>Works User Manual </a:t>
            </a:r>
            <a:r>
              <a:rPr lang="en-US" sz="2800" dirty="0" smtClean="0"/>
              <a:t>or the Cheat Sheet provided by JAC for a more detailed explanation of GL Values </a:t>
            </a:r>
            <a:endParaRPr lang="en-US" sz="2800" dirty="0"/>
          </a:p>
          <a:p>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78</a:t>
            </a:fld>
            <a:endParaRPr lang="en-US" altLang="en-US" dirty="0"/>
          </a:p>
        </p:txBody>
      </p:sp>
    </p:spTree>
    <p:extLst>
      <p:ext uri="{BB962C8B-B14F-4D97-AF65-F5344CB8AC3E}">
        <p14:creationId xmlns:p14="http://schemas.microsoft.com/office/powerpoint/2010/main" val="36856779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General Ledger Values - Review</a:t>
            </a:r>
            <a:endParaRPr lang="en-US" sz="3600" dirty="0"/>
          </a:p>
        </p:txBody>
      </p:sp>
      <p:sp>
        <p:nvSpPr>
          <p:cNvPr id="3" name="Content Placeholder 2"/>
          <p:cNvSpPr>
            <a:spLocks noGrp="1"/>
          </p:cNvSpPr>
          <p:nvPr>
            <p:ph idx="1"/>
          </p:nvPr>
        </p:nvSpPr>
        <p:spPr/>
        <p:txBody>
          <a:bodyPr/>
          <a:lstStyle/>
          <a:p>
            <a:pPr marL="0" indent="0">
              <a:buNone/>
            </a:pPr>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79</a:t>
            </a:fld>
            <a:endParaRPr lang="en-US" altLang="en-US" dirty="0"/>
          </a:p>
        </p:txBody>
      </p:sp>
      <p:pic>
        <p:nvPicPr>
          <p:cNvPr id="6" name="Picture 5"/>
          <p:cNvPicPr>
            <a:picLocks noChangeAspect="1"/>
          </p:cNvPicPr>
          <p:nvPr/>
        </p:nvPicPr>
        <p:blipFill>
          <a:blip r:embed="rId2"/>
          <a:stretch>
            <a:fillRect/>
          </a:stretch>
        </p:blipFill>
        <p:spPr>
          <a:xfrm>
            <a:off x="914400" y="1524000"/>
            <a:ext cx="8001000" cy="4267200"/>
          </a:xfrm>
          <a:prstGeom prst="rect">
            <a:avLst/>
          </a:prstGeom>
        </p:spPr>
      </p:pic>
    </p:spTree>
    <p:extLst>
      <p:ext uri="{BB962C8B-B14F-4D97-AF65-F5344CB8AC3E}">
        <p14:creationId xmlns:p14="http://schemas.microsoft.com/office/powerpoint/2010/main" val="142552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Recommended Browsers</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8</a:t>
            </a:fld>
            <a:endParaRPr lang="en-US" altLang="en-US" dirty="0"/>
          </a:p>
        </p:txBody>
      </p:sp>
      <p:pic>
        <p:nvPicPr>
          <p:cNvPr id="3" name="Picture 2"/>
          <p:cNvPicPr>
            <a:picLocks noChangeAspect="1"/>
          </p:cNvPicPr>
          <p:nvPr/>
        </p:nvPicPr>
        <p:blipFill>
          <a:blip r:embed="rId3"/>
          <a:stretch>
            <a:fillRect/>
          </a:stretch>
        </p:blipFill>
        <p:spPr>
          <a:xfrm>
            <a:off x="912599" y="2883433"/>
            <a:ext cx="1828800" cy="1828800"/>
          </a:xfrm>
          <a:prstGeom prst="rect">
            <a:avLst/>
          </a:prstGeom>
        </p:spPr>
      </p:pic>
      <p:pic>
        <p:nvPicPr>
          <p:cNvPr id="6" name="Picture 5"/>
          <p:cNvPicPr>
            <a:picLocks noChangeAspect="1"/>
          </p:cNvPicPr>
          <p:nvPr/>
        </p:nvPicPr>
        <p:blipFill>
          <a:blip r:embed="rId4"/>
          <a:stretch>
            <a:fillRect/>
          </a:stretch>
        </p:blipFill>
        <p:spPr>
          <a:xfrm>
            <a:off x="2814819" y="3007803"/>
            <a:ext cx="1828800" cy="1828800"/>
          </a:xfrm>
          <a:prstGeom prst="rect">
            <a:avLst/>
          </a:prstGeom>
        </p:spPr>
      </p:pic>
      <p:pic>
        <p:nvPicPr>
          <p:cNvPr id="8" name="Picture 7"/>
          <p:cNvPicPr>
            <a:picLocks noChangeAspect="1"/>
          </p:cNvPicPr>
          <p:nvPr/>
        </p:nvPicPr>
        <p:blipFill>
          <a:blip r:embed="rId5"/>
          <a:stretch>
            <a:fillRect/>
          </a:stretch>
        </p:blipFill>
        <p:spPr>
          <a:xfrm>
            <a:off x="4838700" y="2883433"/>
            <a:ext cx="1937726" cy="1828800"/>
          </a:xfrm>
          <a:prstGeom prst="rect">
            <a:avLst/>
          </a:prstGeom>
        </p:spPr>
      </p:pic>
      <p:pic>
        <p:nvPicPr>
          <p:cNvPr id="9" name="Picture 8"/>
          <p:cNvPicPr>
            <a:picLocks noChangeAspect="1"/>
          </p:cNvPicPr>
          <p:nvPr/>
        </p:nvPicPr>
        <p:blipFill>
          <a:blip r:embed="rId6"/>
          <a:stretch>
            <a:fillRect/>
          </a:stretch>
        </p:blipFill>
        <p:spPr>
          <a:xfrm>
            <a:off x="7204075" y="3007803"/>
            <a:ext cx="1633162" cy="1828800"/>
          </a:xfrm>
          <a:prstGeom prst="rect">
            <a:avLst/>
          </a:prstGeom>
        </p:spPr>
      </p:pic>
    </p:spTree>
    <p:extLst>
      <p:ext uri="{BB962C8B-B14F-4D97-AF65-F5344CB8AC3E}">
        <p14:creationId xmlns:p14="http://schemas.microsoft.com/office/powerpoint/2010/main" val="31180310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General Ledger Values</a:t>
            </a:r>
            <a:endParaRPr lang="en-US" sz="3600" dirty="0"/>
          </a:p>
        </p:txBody>
      </p:sp>
      <p:sp>
        <p:nvSpPr>
          <p:cNvPr id="3" name="Content Placeholder 2"/>
          <p:cNvSpPr>
            <a:spLocks noGrp="1"/>
          </p:cNvSpPr>
          <p:nvPr>
            <p:ph idx="1"/>
          </p:nvPr>
        </p:nvSpPr>
        <p:spPr/>
        <p:txBody>
          <a:bodyPr/>
          <a:lstStyle/>
          <a:p>
            <a:pPr marL="0" indent="0">
              <a:buNone/>
            </a:pPr>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80</a:t>
            </a:fld>
            <a:endParaRPr lang="en-US" altLang="en-US" dirty="0"/>
          </a:p>
        </p:txBody>
      </p:sp>
      <p:pic>
        <p:nvPicPr>
          <p:cNvPr id="6" name="Picture 5"/>
          <p:cNvPicPr>
            <a:picLocks noChangeAspect="1"/>
          </p:cNvPicPr>
          <p:nvPr/>
        </p:nvPicPr>
        <p:blipFill>
          <a:blip r:embed="rId2"/>
          <a:stretch>
            <a:fillRect/>
          </a:stretch>
        </p:blipFill>
        <p:spPr>
          <a:xfrm>
            <a:off x="898266" y="1417638"/>
            <a:ext cx="8094146" cy="4144962"/>
          </a:xfrm>
          <a:prstGeom prst="rect">
            <a:avLst/>
          </a:prstGeom>
        </p:spPr>
      </p:pic>
    </p:spTree>
    <p:extLst>
      <p:ext uri="{BB962C8B-B14F-4D97-AF65-F5344CB8AC3E}">
        <p14:creationId xmlns:p14="http://schemas.microsoft.com/office/powerpoint/2010/main" val="33434516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General Ledger Values</a:t>
            </a:r>
            <a:endParaRPr lang="en-US" sz="3600" dirty="0"/>
          </a:p>
        </p:txBody>
      </p:sp>
      <p:sp>
        <p:nvSpPr>
          <p:cNvPr id="3" name="Content Placeholder 2"/>
          <p:cNvSpPr>
            <a:spLocks noGrp="1"/>
          </p:cNvSpPr>
          <p:nvPr>
            <p:ph idx="1"/>
          </p:nvPr>
        </p:nvSpPr>
        <p:spPr/>
        <p:txBody>
          <a:bodyPr/>
          <a:lstStyle/>
          <a:p>
            <a:pPr marL="0" indent="0">
              <a:buNone/>
            </a:pPr>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81</a:t>
            </a:fld>
            <a:endParaRPr lang="en-US" altLang="en-US" dirty="0"/>
          </a:p>
        </p:txBody>
      </p:sp>
      <p:pic>
        <p:nvPicPr>
          <p:cNvPr id="7" name="Picture 6"/>
          <p:cNvPicPr>
            <a:picLocks noChangeAspect="1"/>
          </p:cNvPicPr>
          <p:nvPr/>
        </p:nvPicPr>
        <p:blipFill>
          <a:blip r:embed="rId2"/>
          <a:stretch>
            <a:fillRect/>
          </a:stretch>
        </p:blipFill>
        <p:spPr>
          <a:xfrm>
            <a:off x="1063072" y="1443285"/>
            <a:ext cx="7905481" cy="3433515"/>
          </a:xfrm>
          <a:prstGeom prst="rect">
            <a:avLst/>
          </a:prstGeom>
        </p:spPr>
      </p:pic>
    </p:spTree>
    <p:extLst>
      <p:ext uri="{BB962C8B-B14F-4D97-AF65-F5344CB8AC3E}">
        <p14:creationId xmlns:p14="http://schemas.microsoft.com/office/powerpoint/2010/main" val="7913167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See More Option Vendor ID</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82</a:t>
            </a:fld>
            <a:endParaRPr lang="en-US" altLang="en-US" dirty="0"/>
          </a:p>
        </p:txBody>
      </p:sp>
      <p:sp>
        <p:nvSpPr>
          <p:cNvPr id="3" name="Content Placeholder 2"/>
          <p:cNvSpPr>
            <a:spLocks noGrp="1"/>
          </p:cNvSpPr>
          <p:nvPr>
            <p:ph idx="1"/>
          </p:nvPr>
        </p:nvSpPr>
        <p:spPr/>
        <p:txBody>
          <a:bodyPr/>
          <a:lstStyle/>
          <a:p>
            <a:endParaRPr lang="en-US"/>
          </a:p>
        </p:txBody>
      </p:sp>
      <p:pic>
        <p:nvPicPr>
          <p:cNvPr id="6" name="Picture 5"/>
          <p:cNvPicPr/>
          <p:nvPr/>
        </p:nvPicPr>
        <p:blipFill rotWithShape="1">
          <a:blip r:embed="rId2"/>
          <a:srcRect l="50320"/>
          <a:stretch/>
        </p:blipFill>
        <p:spPr bwMode="auto">
          <a:xfrm>
            <a:off x="152400" y="1417638"/>
            <a:ext cx="8763000" cy="5059362"/>
          </a:xfrm>
          <a:prstGeom prst="rect">
            <a:avLst/>
          </a:prstGeom>
          <a:ln>
            <a:noFill/>
          </a:ln>
          <a:extLst>
            <a:ext uri="{53640926-AAD7-44D8-BBD7-CCE9431645EC}">
              <a14:shadowObscured xmlns:a14="http://schemas.microsoft.com/office/drawing/2010/main"/>
            </a:ext>
          </a:extLst>
        </p:spPr>
      </p:pic>
      <p:cxnSp>
        <p:nvCxnSpPr>
          <p:cNvPr id="8" name="Straight Connector 7"/>
          <p:cNvCxnSpPr/>
          <p:nvPr/>
        </p:nvCxnSpPr>
        <p:spPr>
          <a:xfrm>
            <a:off x="7924800" y="2209800"/>
            <a:ext cx="5334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3900" y="5334000"/>
            <a:ext cx="5334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4685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See More Option-Vendor ID</a:t>
            </a:r>
            <a:endParaRPr lang="en-US" sz="36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83</a:t>
            </a:fld>
            <a:endParaRPr lang="en-US" altLang="en-US" dirty="0"/>
          </a:p>
        </p:txBody>
      </p:sp>
      <p:sp>
        <p:nvSpPr>
          <p:cNvPr id="3" name="Content Placeholder 2"/>
          <p:cNvSpPr>
            <a:spLocks noGrp="1"/>
          </p:cNvSpPr>
          <p:nvPr>
            <p:ph idx="1"/>
          </p:nvPr>
        </p:nvSpPr>
        <p:spPr/>
        <p:txBody>
          <a:bodyPr/>
          <a:lstStyle/>
          <a:p>
            <a:endParaRPr lang="en-US"/>
          </a:p>
        </p:txBody>
      </p:sp>
      <p:pic>
        <p:nvPicPr>
          <p:cNvPr id="7" name="Picture 6"/>
          <p:cNvPicPr/>
          <p:nvPr/>
        </p:nvPicPr>
        <p:blipFill>
          <a:blip r:embed="rId2"/>
          <a:stretch>
            <a:fillRect/>
          </a:stretch>
        </p:blipFill>
        <p:spPr>
          <a:xfrm>
            <a:off x="838200" y="1295400"/>
            <a:ext cx="8077200" cy="5060950"/>
          </a:xfrm>
          <a:prstGeom prst="rect">
            <a:avLst/>
          </a:prstGeom>
        </p:spPr>
      </p:pic>
    </p:spTree>
    <p:extLst>
      <p:ext uri="{BB962C8B-B14F-4D97-AF65-F5344CB8AC3E}">
        <p14:creationId xmlns:p14="http://schemas.microsoft.com/office/powerpoint/2010/main" val="7016257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505201"/>
            <a:ext cx="7580314" cy="533400"/>
          </a:xfrm>
        </p:spPr>
        <p:txBody>
          <a:bodyPr/>
          <a:lstStyle/>
          <a:p>
            <a:pPr algn="ctr"/>
            <a:r>
              <a:rPr lang="en-US" sz="2400" dirty="0" smtClean="0"/>
              <a:t>Sending the charge through to the next level</a:t>
            </a:r>
            <a:r>
              <a:rPr lang="en-US" sz="2400" dirty="0"/>
              <a:t/>
            </a:r>
            <a:br>
              <a:rPr lang="en-US" sz="2400" dirty="0"/>
            </a:br>
            <a:endParaRPr lang="en-US" sz="2400" dirty="0"/>
          </a:p>
        </p:txBody>
      </p:sp>
      <p:sp>
        <p:nvSpPr>
          <p:cNvPr id="3" name="Text Placeholder 2"/>
          <p:cNvSpPr>
            <a:spLocks noGrp="1"/>
          </p:cNvSpPr>
          <p:nvPr>
            <p:ph type="body" idx="1"/>
          </p:nvPr>
        </p:nvSpPr>
        <p:spPr>
          <a:xfrm>
            <a:off x="914399" y="2819401"/>
            <a:ext cx="7580313" cy="761999"/>
          </a:xfrm>
        </p:spPr>
        <p:txBody>
          <a:bodyPr/>
          <a:lstStyle/>
          <a:p>
            <a:pPr algn="ctr"/>
            <a:r>
              <a:rPr lang="en-US" sz="3600" dirty="0" smtClean="0"/>
              <a:t>Are we ready to process a transaction?</a:t>
            </a:r>
            <a:endParaRPr lang="en-US" sz="3600" dirty="0"/>
          </a:p>
        </p:txBody>
      </p:sp>
      <p:sp>
        <p:nvSpPr>
          <p:cNvPr id="4" name="Slide Number Placeholder 3"/>
          <p:cNvSpPr>
            <a:spLocks noGrp="1"/>
          </p:cNvSpPr>
          <p:nvPr>
            <p:ph type="sldNum" sz="quarter" idx="12"/>
          </p:nvPr>
        </p:nvSpPr>
        <p:spPr/>
        <p:txBody>
          <a:bodyPr/>
          <a:lstStyle/>
          <a:p>
            <a:pPr>
              <a:defRPr/>
            </a:pPr>
            <a:fld id="{F639D4AA-0578-4BBE-A0FF-ABEEAFF1DDB1}" type="slidenum">
              <a:rPr lang="en-US" altLang="en-US" smtClean="0"/>
              <a:pPr>
                <a:defRPr/>
              </a:pPr>
              <a:t>84</a:t>
            </a:fld>
            <a:endParaRPr lang="en-US" altLang="en-US" dirty="0"/>
          </a:p>
        </p:txBody>
      </p:sp>
    </p:spTree>
    <p:extLst>
      <p:ext uri="{BB962C8B-B14F-4D97-AF65-F5344CB8AC3E}">
        <p14:creationId xmlns:p14="http://schemas.microsoft.com/office/powerpoint/2010/main" val="6160659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Overview</a:t>
            </a:r>
            <a:endParaRPr lang="en-US" sz="3600" dirty="0"/>
          </a:p>
        </p:txBody>
      </p:sp>
      <p:sp>
        <p:nvSpPr>
          <p:cNvPr id="3" name="Content Placeholder 2"/>
          <p:cNvSpPr>
            <a:spLocks noGrp="1"/>
          </p:cNvSpPr>
          <p:nvPr>
            <p:ph idx="1"/>
          </p:nvPr>
        </p:nvSpPr>
        <p:spPr>
          <a:xfrm>
            <a:off x="990600" y="1417638"/>
            <a:ext cx="7696200" cy="4708525"/>
          </a:xfrm>
        </p:spPr>
        <p:txBody>
          <a:bodyPr/>
          <a:lstStyle/>
          <a:p>
            <a:r>
              <a:rPr lang="en-US" sz="2700" dirty="0" smtClean="0"/>
              <a:t>We are now ready to process a charge, attach relevant documentation, verify the GL Values coding is correct, and sign-off on the charge to move it to the Approver level.</a:t>
            </a:r>
          </a:p>
          <a:p>
            <a:r>
              <a:rPr lang="en-US" sz="2700" dirty="0" smtClean="0"/>
              <a:t>The actual coding of the transaction should be relatively quick and painless for users. </a:t>
            </a:r>
          </a:p>
          <a:p>
            <a:r>
              <a:rPr lang="en-US" sz="2700" dirty="0" smtClean="0"/>
              <a:t>There are two sections to Transaction Screen:</a:t>
            </a:r>
          </a:p>
          <a:p>
            <a:pPr lvl="1"/>
            <a:r>
              <a:rPr lang="en-US" sz="2300" dirty="0" smtClean="0"/>
              <a:t>We are going to code data into the Allocation section of the transaction screen. 	</a:t>
            </a:r>
          </a:p>
          <a:p>
            <a:pPr lvl="1"/>
            <a:r>
              <a:rPr lang="en-US" sz="2300" dirty="0" smtClean="0"/>
              <a:t>The Reference and Tax section is where you will see if sales tax was charged (reference only).</a:t>
            </a:r>
          </a:p>
          <a:p>
            <a:pPr marL="0" indent="0">
              <a:buNone/>
            </a:pPr>
            <a:endParaRPr lang="en-US" sz="2800" dirty="0" smtClean="0"/>
          </a:p>
          <a:p>
            <a:endParaRPr lang="en-US" sz="2800" dirty="0" smtClean="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85</a:t>
            </a:fld>
            <a:endParaRPr lang="en-US" altLang="en-US" dirty="0"/>
          </a:p>
        </p:txBody>
      </p:sp>
    </p:spTree>
    <p:extLst>
      <p:ext uri="{BB962C8B-B14F-4D97-AF65-F5344CB8AC3E}">
        <p14:creationId xmlns:p14="http://schemas.microsoft.com/office/powerpoint/2010/main" val="21760752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Access a Transaction</a:t>
            </a:r>
            <a:endParaRPr lang="en-US" sz="3600" dirty="0"/>
          </a:p>
        </p:txBody>
      </p:sp>
      <p:sp>
        <p:nvSpPr>
          <p:cNvPr id="3" name="Content Placeholder 2"/>
          <p:cNvSpPr>
            <a:spLocks noGrp="1"/>
          </p:cNvSpPr>
          <p:nvPr>
            <p:ph idx="1"/>
          </p:nvPr>
        </p:nvSpPr>
        <p:spPr>
          <a:xfrm>
            <a:off x="990600" y="1417638"/>
            <a:ext cx="7696200" cy="4708525"/>
          </a:xfrm>
        </p:spPr>
        <p:txBody>
          <a:bodyPr/>
          <a:lstStyle/>
          <a:p>
            <a:r>
              <a:rPr lang="en-US" sz="2800" dirty="0" smtClean="0"/>
              <a:t>Works </a:t>
            </a:r>
            <a:r>
              <a:rPr lang="en-US" sz="2800" dirty="0"/>
              <a:t>offers two ways </a:t>
            </a:r>
            <a:r>
              <a:rPr lang="en-US" sz="2800" dirty="0" smtClean="0"/>
              <a:t>to access a transaction: </a:t>
            </a:r>
          </a:p>
          <a:p>
            <a:pPr lvl="1"/>
            <a:r>
              <a:rPr lang="en-US" sz="2400" dirty="0" smtClean="0"/>
              <a:t>(Single-Action) Click on a single </a:t>
            </a:r>
            <a:r>
              <a:rPr lang="en-US" sz="2400" dirty="0"/>
              <a:t>transaction number (TXN number found in </a:t>
            </a:r>
            <a:r>
              <a:rPr lang="en-US" sz="2400" dirty="0" smtClean="0"/>
              <a:t>the </a:t>
            </a:r>
            <a:r>
              <a:rPr lang="en-US" sz="2400" dirty="0"/>
              <a:t>Document column), then click “Allocate/ Edit”.</a:t>
            </a:r>
          </a:p>
          <a:p>
            <a:pPr lvl="1"/>
            <a:r>
              <a:rPr lang="en-US" sz="2400" dirty="0" smtClean="0"/>
              <a:t>Click </a:t>
            </a:r>
            <a:r>
              <a:rPr lang="en-US" sz="2400" dirty="0"/>
              <a:t>on the expansion </a:t>
            </a:r>
            <a:r>
              <a:rPr lang="en-US" sz="2400" dirty="0" smtClean="0"/>
              <a:t>button (     )  to </a:t>
            </a:r>
            <a:r>
              <a:rPr lang="en-US" sz="2400" dirty="0"/>
              <a:t>the left of the transaction and click “View Details” </a:t>
            </a:r>
            <a:r>
              <a:rPr lang="en-US" sz="2400" dirty="0" smtClean="0"/>
              <a:t>to open </a:t>
            </a:r>
            <a:r>
              <a:rPr lang="en-US" sz="2400" dirty="0"/>
              <a:t>the </a:t>
            </a:r>
            <a:r>
              <a:rPr lang="en-US" sz="2400" dirty="0" smtClean="0"/>
              <a:t>transaction.  </a:t>
            </a:r>
          </a:p>
          <a:p>
            <a:r>
              <a:rPr lang="en-US" sz="2800" dirty="0" smtClean="0"/>
              <a:t>User preference on which method to use to process a transaction. </a:t>
            </a:r>
            <a:endParaRPr lang="en-US" dirty="0"/>
          </a:p>
          <a:p>
            <a:pPr lvl="1"/>
            <a:endParaRPr lang="en-US" sz="2800" dirty="0" smtClean="0"/>
          </a:p>
          <a:p>
            <a:endParaRPr lang="en-US" sz="2800" dirty="0" smtClean="0"/>
          </a:p>
          <a:p>
            <a:endParaRPr lang="en-US" sz="2800" dirty="0" smtClean="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86</a:t>
            </a:fld>
            <a:endParaRPr lang="en-US" altLang="en-US" dirty="0"/>
          </a:p>
        </p:txBody>
      </p:sp>
      <p:pic>
        <p:nvPicPr>
          <p:cNvPr id="5" name="Picture 4"/>
          <p:cNvPicPr>
            <a:picLocks noChangeAspect="1"/>
          </p:cNvPicPr>
          <p:nvPr/>
        </p:nvPicPr>
        <p:blipFill>
          <a:blip r:embed="rId2"/>
          <a:stretch>
            <a:fillRect/>
          </a:stretch>
        </p:blipFill>
        <p:spPr>
          <a:xfrm>
            <a:off x="5715000" y="3200400"/>
            <a:ext cx="228600" cy="228600"/>
          </a:xfrm>
          <a:prstGeom prst="rect">
            <a:avLst/>
          </a:prstGeom>
        </p:spPr>
      </p:pic>
    </p:spTree>
    <p:extLst>
      <p:ext uri="{BB962C8B-B14F-4D97-AF65-F5344CB8AC3E}">
        <p14:creationId xmlns:p14="http://schemas.microsoft.com/office/powerpoint/2010/main" val="33104863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Access a Transaction</a:t>
            </a:r>
            <a:endParaRPr lang="en-US" sz="3600" dirty="0"/>
          </a:p>
        </p:txBody>
      </p:sp>
      <p:sp>
        <p:nvSpPr>
          <p:cNvPr id="3" name="Content Placeholder 2"/>
          <p:cNvSpPr>
            <a:spLocks noGrp="1"/>
          </p:cNvSpPr>
          <p:nvPr>
            <p:ph idx="1"/>
          </p:nvPr>
        </p:nvSpPr>
        <p:spPr>
          <a:xfrm>
            <a:off x="990600" y="1417638"/>
            <a:ext cx="7696200" cy="4708525"/>
          </a:xfrm>
        </p:spPr>
        <p:txBody>
          <a:bodyPr/>
          <a:lstStyle/>
          <a:p>
            <a:r>
              <a:rPr lang="en-US" sz="2800" dirty="0" smtClean="0"/>
              <a:t>The Single-Action Menu has multiple functions that are helpful:</a:t>
            </a:r>
          </a:p>
          <a:p>
            <a:pPr lvl="1"/>
            <a:r>
              <a:rPr lang="en-US" sz="2400" b="1" dirty="0" smtClean="0"/>
              <a:t>Allocate/Edit </a:t>
            </a:r>
            <a:r>
              <a:rPr lang="en-US" sz="2400" dirty="0" smtClean="0"/>
              <a:t>–allows </a:t>
            </a:r>
            <a:r>
              <a:rPr lang="en-US" sz="2400" dirty="0"/>
              <a:t>the user to open the transaction to assign or edit GL values, </a:t>
            </a:r>
            <a:r>
              <a:rPr lang="en-US" sz="2400" dirty="0" smtClean="0"/>
              <a:t>as well </a:t>
            </a:r>
            <a:r>
              <a:rPr lang="en-US" sz="2400" dirty="0"/>
              <a:t>as view transaction information and comments. </a:t>
            </a:r>
            <a:endParaRPr lang="en-US" sz="2400" dirty="0" smtClean="0"/>
          </a:p>
          <a:p>
            <a:pPr lvl="1"/>
            <a:r>
              <a:rPr lang="en-US" sz="2400" b="1" dirty="0" smtClean="0"/>
              <a:t>Sign Off </a:t>
            </a:r>
            <a:r>
              <a:rPr lang="en-US" sz="2400" dirty="0" smtClean="0"/>
              <a:t>– allows </a:t>
            </a:r>
            <a:r>
              <a:rPr lang="en-US" sz="2400" dirty="0"/>
              <a:t>the user to sign off on </a:t>
            </a:r>
            <a:r>
              <a:rPr lang="en-US" sz="2400" dirty="0" smtClean="0"/>
              <a:t>a transaction</a:t>
            </a:r>
            <a:r>
              <a:rPr lang="en-US" sz="2400" dirty="0"/>
              <a:t>.</a:t>
            </a:r>
          </a:p>
          <a:p>
            <a:pPr lvl="1"/>
            <a:r>
              <a:rPr lang="en-US" sz="2400" b="1" dirty="0"/>
              <a:t>View Full </a:t>
            </a:r>
            <a:r>
              <a:rPr lang="en-US" sz="2400" b="1" dirty="0" smtClean="0"/>
              <a:t>Details </a:t>
            </a:r>
            <a:r>
              <a:rPr lang="en-US" sz="2400" dirty="0" smtClean="0"/>
              <a:t>– allows </a:t>
            </a:r>
            <a:r>
              <a:rPr lang="en-US" sz="2400" dirty="0"/>
              <a:t>the user to open the transaction to view all details</a:t>
            </a:r>
            <a:r>
              <a:rPr lang="en-US" sz="2400" dirty="0" smtClean="0"/>
              <a:t>. Under </a:t>
            </a:r>
            <a:r>
              <a:rPr lang="en-US" sz="2400" dirty="0"/>
              <a:t>this action, the user will have the ability to </a:t>
            </a:r>
            <a:r>
              <a:rPr lang="en-US" sz="2400" dirty="0" smtClean="0"/>
              <a:t>edit and review the </a:t>
            </a:r>
            <a:r>
              <a:rPr lang="en-US" sz="2400" dirty="0"/>
              <a:t>details of </a:t>
            </a:r>
            <a:r>
              <a:rPr lang="en-US" sz="2400" dirty="0" smtClean="0"/>
              <a:t>a </a:t>
            </a:r>
            <a:r>
              <a:rPr lang="en-US" sz="2400" dirty="0"/>
              <a:t>transaction.</a:t>
            </a:r>
          </a:p>
          <a:p>
            <a:endParaRPr lang="en-US" sz="2800" dirty="0" smtClean="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87</a:t>
            </a:fld>
            <a:endParaRPr lang="en-US" altLang="en-US" dirty="0"/>
          </a:p>
        </p:txBody>
      </p:sp>
    </p:spTree>
    <p:extLst>
      <p:ext uri="{BB962C8B-B14F-4D97-AF65-F5344CB8AC3E}">
        <p14:creationId xmlns:p14="http://schemas.microsoft.com/office/powerpoint/2010/main" val="5882735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Access a Transaction</a:t>
            </a:r>
            <a:endParaRPr lang="en-US" sz="3600" dirty="0"/>
          </a:p>
        </p:txBody>
      </p:sp>
      <p:sp>
        <p:nvSpPr>
          <p:cNvPr id="3" name="Content Placeholder 2"/>
          <p:cNvSpPr>
            <a:spLocks noGrp="1"/>
          </p:cNvSpPr>
          <p:nvPr>
            <p:ph idx="1"/>
          </p:nvPr>
        </p:nvSpPr>
        <p:spPr>
          <a:xfrm>
            <a:off x="990600" y="1417638"/>
            <a:ext cx="7696200" cy="4708525"/>
          </a:xfrm>
        </p:spPr>
        <p:txBody>
          <a:bodyPr/>
          <a:lstStyle/>
          <a:p>
            <a:pPr lvl="1"/>
            <a:r>
              <a:rPr lang="en-US" sz="2400" b="1" dirty="0" smtClean="0"/>
              <a:t>Divide</a:t>
            </a:r>
            <a:r>
              <a:rPr lang="en-US" sz="2400" dirty="0" smtClean="0"/>
              <a:t> –allows a user to </a:t>
            </a:r>
            <a:r>
              <a:rPr lang="en-US" sz="2400" dirty="0"/>
              <a:t>divide a transaction to </a:t>
            </a:r>
            <a:r>
              <a:rPr lang="en-US" sz="2400" dirty="0" smtClean="0"/>
              <a:t>allocate different </a:t>
            </a:r>
            <a:r>
              <a:rPr lang="en-US" sz="2400" dirty="0"/>
              <a:t>GL values to </a:t>
            </a:r>
            <a:r>
              <a:rPr lang="en-US" sz="2400" dirty="0" smtClean="0"/>
              <a:t>new transaction lines. </a:t>
            </a:r>
          </a:p>
          <a:p>
            <a:pPr lvl="1"/>
            <a:r>
              <a:rPr lang="en-US" sz="2400" b="1" dirty="0" smtClean="0"/>
              <a:t>Mark </a:t>
            </a:r>
            <a:r>
              <a:rPr lang="en-US" sz="2400" b="1" dirty="0"/>
              <a:t>Receipt </a:t>
            </a:r>
            <a:r>
              <a:rPr lang="en-US" sz="2400" b="1" dirty="0" smtClean="0"/>
              <a:t>Status </a:t>
            </a:r>
            <a:r>
              <a:rPr lang="en-US" sz="2400" dirty="0" smtClean="0"/>
              <a:t>– mark the status </a:t>
            </a:r>
            <a:r>
              <a:rPr lang="en-US" sz="2400" dirty="0"/>
              <a:t>of </a:t>
            </a:r>
            <a:r>
              <a:rPr lang="en-US" sz="2400" dirty="0" smtClean="0"/>
              <a:t>a </a:t>
            </a:r>
            <a:r>
              <a:rPr lang="en-US" sz="2400" dirty="0"/>
              <a:t>receipt as, “No Receipt” or “Yes, I have the receipt”.   This </a:t>
            </a:r>
            <a:r>
              <a:rPr lang="en-US" sz="2400" dirty="0" smtClean="0"/>
              <a:t>status will </a:t>
            </a:r>
            <a:r>
              <a:rPr lang="en-US" sz="2400" dirty="0"/>
              <a:t>update automatically when supporting documentation has been added. </a:t>
            </a:r>
            <a:endParaRPr lang="en-US" sz="2400" dirty="0" smtClean="0"/>
          </a:p>
          <a:p>
            <a:pPr lvl="1"/>
            <a:r>
              <a:rPr lang="en-US" sz="2400" b="1" dirty="0" smtClean="0"/>
              <a:t>Manage Receipt </a:t>
            </a:r>
            <a:r>
              <a:rPr lang="en-US" sz="2400" dirty="0" smtClean="0"/>
              <a:t>–  </a:t>
            </a:r>
            <a:r>
              <a:rPr lang="en-US" sz="2400" dirty="0"/>
              <a:t>allows the user to manage the receipts of the transaction.  </a:t>
            </a:r>
            <a:r>
              <a:rPr lang="en-US" sz="2400" dirty="0" smtClean="0"/>
              <a:t>The user can add </a:t>
            </a:r>
            <a:r>
              <a:rPr lang="en-US" sz="2400" dirty="0"/>
              <a:t>supporting documentation from </a:t>
            </a:r>
            <a:r>
              <a:rPr lang="en-US" sz="2400" dirty="0" smtClean="0"/>
              <a:t>the user’s Stored </a:t>
            </a:r>
            <a:r>
              <a:rPr lang="en-US" sz="2400" dirty="0"/>
              <a:t>receipt folder or add new </a:t>
            </a:r>
            <a:r>
              <a:rPr lang="en-US" sz="2400" dirty="0" smtClean="0"/>
              <a:t>supporting documentation </a:t>
            </a:r>
            <a:r>
              <a:rPr lang="en-US" sz="2400" dirty="0"/>
              <a:t>directly to </a:t>
            </a:r>
            <a:r>
              <a:rPr lang="en-US" sz="2400" dirty="0" smtClean="0"/>
              <a:t>the transaction</a:t>
            </a:r>
            <a:r>
              <a:rPr lang="en-US" sz="2400" dirty="0"/>
              <a:t>, as well as </a:t>
            </a:r>
            <a:r>
              <a:rPr lang="en-US" sz="2400" dirty="0" smtClean="0"/>
              <a:t> remove </a:t>
            </a:r>
            <a:r>
              <a:rPr lang="en-US" sz="2400" dirty="0"/>
              <a:t>any documentation.</a:t>
            </a:r>
            <a:endParaRPr lang="en-US" sz="2400" dirty="0" smtClean="0"/>
          </a:p>
          <a:p>
            <a:endParaRPr lang="en-US" sz="2800" dirty="0" smtClean="0"/>
          </a:p>
          <a:p>
            <a:endParaRPr lang="en-US" sz="2800" dirty="0" smtClean="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88</a:t>
            </a:fld>
            <a:endParaRPr lang="en-US" altLang="en-US" dirty="0"/>
          </a:p>
        </p:txBody>
      </p:sp>
    </p:spTree>
    <p:extLst>
      <p:ext uri="{BB962C8B-B14F-4D97-AF65-F5344CB8AC3E}">
        <p14:creationId xmlns:p14="http://schemas.microsoft.com/office/powerpoint/2010/main" val="35282361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Single-Action Process Transaction- </a:t>
            </a:r>
            <a:r>
              <a:rPr lang="en-US" sz="3600" dirty="0" smtClean="0">
                <a:solidFill>
                  <a:srgbClr val="FF0000"/>
                </a:solidFill>
              </a:rPr>
              <a:t>WARNING</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89</a:t>
            </a:fld>
            <a:endParaRPr lang="en-US" altLang="en-US" dirty="0"/>
          </a:p>
        </p:txBody>
      </p:sp>
      <p:pic>
        <p:nvPicPr>
          <p:cNvPr id="13" name="Content Placeholder 12"/>
          <p:cNvPicPr>
            <a:picLocks noGrp="1" noChangeAspect="1"/>
          </p:cNvPicPr>
          <p:nvPr>
            <p:ph idx="1"/>
          </p:nvPr>
        </p:nvPicPr>
        <p:blipFill>
          <a:blip r:embed="rId2"/>
          <a:stretch>
            <a:fillRect/>
          </a:stretch>
        </p:blipFill>
        <p:spPr>
          <a:xfrm>
            <a:off x="2509837" y="1620044"/>
            <a:ext cx="4657725" cy="4486275"/>
          </a:xfrm>
          <a:prstGeom prst="rect">
            <a:avLst/>
          </a:prstGeom>
        </p:spPr>
      </p:pic>
    </p:spTree>
    <p:extLst>
      <p:ext uri="{BB962C8B-B14F-4D97-AF65-F5344CB8AC3E}">
        <p14:creationId xmlns:p14="http://schemas.microsoft.com/office/powerpoint/2010/main" val="343045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Things to Remember- </a:t>
            </a:r>
            <a:r>
              <a:rPr lang="en-US" sz="3600" dirty="0" smtClean="0">
                <a:solidFill>
                  <a:srgbClr val="FF0000"/>
                </a:solidFill>
              </a:rPr>
              <a:t>WARNING</a:t>
            </a:r>
            <a:endParaRPr lang="en-US" sz="3600" dirty="0">
              <a:solidFill>
                <a:srgbClr val="FF0000"/>
              </a:solidFill>
            </a:endParaRPr>
          </a:p>
        </p:txBody>
      </p:sp>
      <p:sp>
        <p:nvSpPr>
          <p:cNvPr id="3" name="Content Placeholder 2"/>
          <p:cNvSpPr>
            <a:spLocks noGrp="1"/>
          </p:cNvSpPr>
          <p:nvPr>
            <p:ph idx="1"/>
          </p:nvPr>
        </p:nvSpPr>
        <p:spPr/>
        <p:txBody>
          <a:bodyPr/>
          <a:lstStyle/>
          <a:p>
            <a:r>
              <a:rPr lang="en-US" sz="2800" dirty="0" smtClean="0"/>
              <a:t>There are some buttons and functionalities in this system that the State of Florida does not use.</a:t>
            </a:r>
          </a:p>
          <a:p>
            <a:r>
              <a:rPr lang="en-US" sz="2800" dirty="0" smtClean="0"/>
              <a:t>Bank of America will not turn off or gray-out these functionalities.</a:t>
            </a:r>
          </a:p>
          <a:p>
            <a:r>
              <a:rPr lang="en-US" sz="2800" dirty="0" smtClean="0"/>
              <a:t>This training will point out which ones are not usable for transaction processing and highlight them </a:t>
            </a:r>
            <a:r>
              <a:rPr lang="en-US" sz="2800" dirty="0" smtClean="0">
                <a:solidFill>
                  <a:srgbClr val="FF0000"/>
                </a:solidFill>
              </a:rPr>
              <a:t>in red</a:t>
            </a:r>
            <a:r>
              <a:rPr lang="en-US" sz="2800" dirty="0" smtClean="0"/>
              <a:t>.</a:t>
            </a:r>
          </a:p>
          <a:p>
            <a:r>
              <a:rPr lang="en-US" sz="2800" dirty="0" smtClean="0"/>
              <a:t>It is up to the individual user to be diligent about which buttons are clicked in the system. Some mistakes are user-correctable, some are not.</a:t>
            </a:r>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9</a:t>
            </a:fld>
            <a:endParaRPr lang="en-US" altLang="en-US" dirty="0"/>
          </a:p>
        </p:txBody>
      </p:sp>
    </p:spTree>
    <p:extLst>
      <p:ext uri="{BB962C8B-B14F-4D97-AF65-F5344CB8AC3E}">
        <p14:creationId xmlns:p14="http://schemas.microsoft.com/office/powerpoint/2010/main" val="33394671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Single- Action Process Transaction- </a:t>
            </a:r>
            <a:r>
              <a:rPr lang="en-US" sz="3600" dirty="0" smtClean="0">
                <a:solidFill>
                  <a:srgbClr val="FF0000"/>
                </a:solidFill>
              </a:rPr>
              <a:t>WARNING</a:t>
            </a:r>
            <a:endParaRPr lang="en-US" sz="3600" dirty="0">
              <a:solidFill>
                <a:srgbClr val="FF0000"/>
              </a:solidFill>
            </a:endParaRPr>
          </a:p>
        </p:txBody>
      </p:sp>
      <p:sp>
        <p:nvSpPr>
          <p:cNvPr id="3" name="Content Placeholder 2"/>
          <p:cNvSpPr>
            <a:spLocks noGrp="1"/>
          </p:cNvSpPr>
          <p:nvPr>
            <p:ph idx="1"/>
          </p:nvPr>
        </p:nvSpPr>
        <p:spPr>
          <a:xfrm>
            <a:off x="990600" y="1417638"/>
            <a:ext cx="7696200" cy="4708525"/>
          </a:xfrm>
        </p:spPr>
        <p:txBody>
          <a:bodyPr/>
          <a:lstStyle/>
          <a:p>
            <a:pPr marL="514350" indent="-457200"/>
            <a:r>
              <a:rPr lang="en-US" sz="2800" dirty="0" smtClean="0"/>
              <a:t>Some of the functions on the Single-Action menu are not available for use:</a:t>
            </a:r>
          </a:p>
          <a:p>
            <a:pPr marL="914400" lvl="1" indent="-457200"/>
            <a:r>
              <a:rPr lang="en-US" sz="2400" dirty="0" smtClean="0"/>
              <a:t>Dispute</a:t>
            </a:r>
          </a:p>
          <a:p>
            <a:pPr marL="914400" lvl="1" indent="-457200"/>
            <a:r>
              <a:rPr lang="en-US" sz="2400" dirty="0" smtClean="0"/>
              <a:t>Retry </a:t>
            </a:r>
            <a:r>
              <a:rPr lang="en-US" sz="2400" dirty="0" err="1" smtClean="0"/>
              <a:t>Automatch</a:t>
            </a:r>
            <a:endParaRPr lang="en-US" sz="2400" dirty="0" smtClean="0"/>
          </a:p>
          <a:p>
            <a:pPr marL="914400" lvl="1" indent="-457200"/>
            <a:r>
              <a:rPr lang="en-US" sz="2400" dirty="0" smtClean="0"/>
              <a:t>Attach to Purchase Request</a:t>
            </a:r>
          </a:p>
          <a:p>
            <a:pPr marL="514350" indent="-457200"/>
            <a:r>
              <a:rPr lang="en-US" sz="2800" dirty="0" smtClean="0"/>
              <a:t>Nothing is supposed to happen if you click these buttons accidentally.</a:t>
            </a:r>
          </a:p>
          <a:p>
            <a:endParaRPr lang="en-US" sz="3200" dirty="0" smtClean="0"/>
          </a:p>
          <a:p>
            <a:pPr marL="0" indent="0">
              <a:buNone/>
            </a:pPr>
            <a:endParaRPr lang="en-US" sz="2800" dirty="0" smtClean="0"/>
          </a:p>
          <a:p>
            <a:pPr marL="0" indent="0">
              <a:buNone/>
            </a:pPr>
            <a:endParaRPr lang="en-US" sz="2800" dirty="0" smtClean="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90</a:t>
            </a:fld>
            <a:endParaRPr lang="en-US" altLang="en-US" dirty="0"/>
          </a:p>
        </p:txBody>
      </p:sp>
    </p:spTree>
    <p:extLst>
      <p:ext uri="{BB962C8B-B14F-4D97-AF65-F5344CB8AC3E}">
        <p14:creationId xmlns:p14="http://schemas.microsoft.com/office/powerpoint/2010/main" val="1824239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Access a Transaction- </a:t>
            </a:r>
            <a:r>
              <a:rPr lang="en-US" sz="3600" dirty="0" smtClean="0">
                <a:solidFill>
                  <a:srgbClr val="FF0000"/>
                </a:solidFill>
              </a:rPr>
              <a:t>WARNING</a:t>
            </a:r>
            <a:endParaRPr lang="en-US" sz="3600"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914400" y="3276600"/>
            <a:ext cx="7878562" cy="1905000"/>
          </a:xfrm>
          <a:prstGeom prst="rect">
            <a:avLst/>
          </a:prstGeom>
        </p:spPr>
      </p:pic>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91</a:t>
            </a:fld>
            <a:endParaRPr lang="en-US" altLang="en-US" dirty="0"/>
          </a:p>
        </p:txBody>
      </p:sp>
      <p:pic>
        <p:nvPicPr>
          <p:cNvPr id="11" name="Picture 10"/>
          <p:cNvPicPr>
            <a:picLocks noChangeAspect="1"/>
          </p:cNvPicPr>
          <p:nvPr/>
        </p:nvPicPr>
        <p:blipFill>
          <a:blip r:embed="rId3"/>
          <a:stretch>
            <a:fillRect/>
          </a:stretch>
        </p:blipFill>
        <p:spPr>
          <a:xfrm>
            <a:off x="914399" y="1524000"/>
            <a:ext cx="7878563" cy="1752600"/>
          </a:xfrm>
          <a:prstGeom prst="rect">
            <a:avLst/>
          </a:prstGeom>
        </p:spPr>
      </p:pic>
    </p:spTree>
    <p:extLst>
      <p:ext uri="{BB962C8B-B14F-4D97-AF65-F5344CB8AC3E}">
        <p14:creationId xmlns:p14="http://schemas.microsoft.com/office/powerpoint/2010/main" val="13708012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Access a Transaction- </a:t>
            </a:r>
            <a:r>
              <a:rPr lang="en-US" sz="3600" dirty="0" smtClean="0">
                <a:solidFill>
                  <a:srgbClr val="FF0000"/>
                </a:solidFill>
              </a:rPr>
              <a:t>WARNING</a:t>
            </a:r>
            <a:endParaRPr lang="en-US" sz="3600" dirty="0">
              <a:solidFill>
                <a:srgbClr val="FF0000"/>
              </a:solidFill>
            </a:endParaRPr>
          </a:p>
        </p:txBody>
      </p:sp>
      <p:sp>
        <p:nvSpPr>
          <p:cNvPr id="3" name="Content Placeholder 2"/>
          <p:cNvSpPr>
            <a:spLocks noGrp="1"/>
          </p:cNvSpPr>
          <p:nvPr>
            <p:ph idx="1"/>
          </p:nvPr>
        </p:nvSpPr>
        <p:spPr>
          <a:xfrm>
            <a:off x="990600" y="1417638"/>
            <a:ext cx="7696200" cy="4708525"/>
          </a:xfrm>
        </p:spPr>
        <p:txBody>
          <a:bodyPr/>
          <a:lstStyle/>
          <a:p>
            <a:r>
              <a:rPr lang="en-US" sz="2800" dirty="0" smtClean="0"/>
              <a:t>Once your transaction opens, there are three buttons at the bottom that you should NOT USE:</a:t>
            </a:r>
          </a:p>
          <a:p>
            <a:pPr lvl="1"/>
            <a:r>
              <a:rPr lang="en-US" sz="2400" dirty="0" smtClean="0"/>
              <a:t>Add</a:t>
            </a:r>
          </a:p>
          <a:p>
            <a:pPr lvl="1"/>
            <a:r>
              <a:rPr lang="en-US" sz="2400" dirty="0" smtClean="0"/>
              <a:t>Duplicate</a:t>
            </a:r>
          </a:p>
          <a:p>
            <a:pPr lvl="1"/>
            <a:r>
              <a:rPr lang="en-US" sz="2400" dirty="0" smtClean="0"/>
              <a:t>Copy Allocation</a:t>
            </a:r>
          </a:p>
          <a:p>
            <a:r>
              <a:rPr lang="en-US" sz="2800" dirty="0" smtClean="0"/>
              <a:t>If users accidentally </a:t>
            </a:r>
            <a:r>
              <a:rPr lang="en-US" sz="2800" dirty="0"/>
              <a:t>choose </a:t>
            </a:r>
            <a:r>
              <a:rPr lang="en-US" sz="2800" dirty="0" smtClean="0"/>
              <a:t>these functionalities</a:t>
            </a:r>
            <a:r>
              <a:rPr lang="en-US" sz="2800" dirty="0"/>
              <a:t>, </a:t>
            </a:r>
            <a:r>
              <a:rPr lang="en-US" sz="2800" dirty="0" smtClean="0"/>
              <a:t>remove </a:t>
            </a:r>
            <a:r>
              <a:rPr lang="en-US" sz="2800" dirty="0"/>
              <a:t>the row by clicking on the box to the right of the unwanted row and click “Remove”, or </a:t>
            </a:r>
            <a:r>
              <a:rPr lang="en-US" sz="2800" dirty="0" smtClean="0"/>
              <a:t>close </a:t>
            </a:r>
            <a:r>
              <a:rPr lang="en-US" sz="2800" dirty="0"/>
              <a:t>out of the transaction window without saving.  </a:t>
            </a:r>
          </a:p>
          <a:p>
            <a:pPr lvl="1"/>
            <a:endParaRPr lang="en-US" sz="2400" dirty="0" smtClean="0"/>
          </a:p>
          <a:p>
            <a:endParaRPr lang="en-US" sz="3200" dirty="0" smtClean="0"/>
          </a:p>
          <a:p>
            <a:endParaRPr lang="en-US" sz="2800" dirty="0" smtClean="0"/>
          </a:p>
          <a:p>
            <a:endParaRPr lang="en-US" sz="2800" dirty="0" smtClean="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92</a:t>
            </a:fld>
            <a:endParaRPr lang="en-US" altLang="en-US" dirty="0"/>
          </a:p>
        </p:txBody>
      </p:sp>
    </p:spTree>
    <p:extLst>
      <p:ext uri="{BB962C8B-B14F-4D97-AF65-F5344CB8AC3E}">
        <p14:creationId xmlns:p14="http://schemas.microsoft.com/office/powerpoint/2010/main" val="8007782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Access a Transaction- </a:t>
            </a:r>
            <a:r>
              <a:rPr lang="en-US" sz="3600" dirty="0" smtClean="0">
                <a:solidFill>
                  <a:srgbClr val="FF0000"/>
                </a:solidFill>
              </a:rPr>
              <a:t>WARNING</a:t>
            </a:r>
            <a:endParaRPr lang="en-US" sz="3600" dirty="0">
              <a:solidFill>
                <a:srgbClr val="FF0000"/>
              </a:solidFill>
            </a:endParaRPr>
          </a:p>
        </p:txBody>
      </p:sp>
      <p:sp>
        <p:nvSpPr>
          <p:cNvPr id="3" name="Content Placeholder 2"/>
          <p:cNvSpPr>
            <a:spLocks noGrp="1"/>
          </p:cNvSpPr>
          <p:nvPr>
            <p:ph idx="1"/>
          </p:nvPr>
        </p:nvSpPr>
        <p:spPr>
          <a:xfrm>
            <a:off x="990600" y="1417638"/>
            <a:ext cx="7696200" cy="4708525"/>
          </a:xfrm>
        </p:spPr>
        <p:txBody>
          <a:bodyPr/>
          <a:lstStyle/>
          <a:p>
            <a:r>
              <a:rPr lang="en-US" sz="2800" dirty="0" smtClean="0"/>
              <a:t>There </a:t>
            </a:r>
            <a:r>
              <a:rPr lang="en-US" sz="2800" dirty="0"/>
              <a:t>is also a “Clear GL” button located next to the Duplicate button.  </a:t>
            </a:r>
            <a:r>
              <a:rPr lang="en-US" sz="2800" dirty="0" smtClean="0"/>
              <a:t>This button will erase </a:t>
            </a:r>
            <a:r>
              <a:rPr lang="en-US" sz="2800" dirty="0"/>
              <a:t>all GL values that were entered, </a:t>
            </a:r>
            <a:r>
              <a:rPr lang="en-US" sz="2800" dirty="0" smtClean="0"/>
              <a:t>including </a:t>
            </a:r>
            <a:r>
              <a:rPr lang="en-US" sz="2800" dirty="0"/>
              <a:t>default GL values.  Best practice would be to manually clear  the desired fields. </a:t>
            </a:r>
          </a:p>
          <a:p>
            <a:r>
              <a:rPr lang="en-US" sz="2800" dirty="0" smtClean="0"/>
              <a:t>Be careful when cutting and pasting information into the Description or Notes fields. If you are pulling information from the Internet, drop it into Word first, and then transfer it to Works. This will debug any coding issues and allow the data to be picked up for FLAIR.</a:t>
            </a:r>
            <a:endParaRPr lang="en-US" sz="2400" dirty="0" smtClean="0"/>
          </a:p>
          <a:p>
            <a:endParaRPr lang="en-US" sz="3200" dirty="0" smtClean="0"/>
          </a:p>
          <a:p>
            <a:endParaRPr lang="en-US" sz="2800" dirty="0" smtClean="0"/>
          </a:p>
          <a:p>
            <a:endParaRPr lang="en-US" sz="2800" dirty="0" smtClean="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93</a:t>
            </a:fld>
            <a:endParaRPr lang="en-US" altLang="en-US" dirty="0"/>
          </a:p>
        </p:txBody>
      </p:sp>
    </p:spTree>
    <p:extLst>
      <p:ext uri="{BB962C8B-B14F-4D97-AF65-F5344CB8AC3E}">
        <p14:creationId xmlns:p14="http://schemas.microsoft.com/office/powerpoint/2010/main" val="21870121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Steps to Success</a:t>
            </a:r>
            <a:endParaRPr lang="en-US" sz="3600" dirty="0">
              <a:solidFill>
                <a:srgbClr val="FF0000"/>
              </a:solidFill>
            </a:endParaRPr>
          </a:p>
        </p:txBody>
      </p:sp>
      <p:sp>
        <p:nvSpPr>
          <p:cNvPr id="3" name="Content Placeholder 2"/>
          <p:cNvSpPr>
            <a:spLocks noGrp="1"/>
          </p:cNvSpPr>
          <p:nvPr>
            <p:ph idx="1"/>
          </p:nvPr>
        </p:nvSpPr>
        <p:spPr>
          <a:xfrm>
            <a:off x="990600" y="1417638"/>
            <a:ext cx="7696200" cy="4708525"/>
          </a:xfrm>
        </p:spPr>
        <p:txBody>
          <a:bodyPr/>
          <a:lstStyle/>
          <a:p>
            <a:r>
              <a:rPr lang="en-US" sz="3200" dirty="0" smtClean="0"/>
              <a:t>Step 1: Make sure it is yours and that the amount is correct!</a:t>
            </a:r>
          </a:p>
          <a:p>
            <a:r>
              <a:rPr lang="en-US" dirty="0" smtClean="0"/>
              <a:t>Step 2: Add your GL Values- see last section for details and descriptions of what goes where</a:t>
            </a:r>
          </a:p>
          <a:p>
            <a:r>
              <a:rPr lang="en-US" dirty="0"/>
              <a:t>Step 3: </a:t>
            </a:r>
            <a:r>
              <a:rPr lang="en-US" dirty="0" smtClean="0"/>
              <a:t>Click </a:t>
            </a:r>
            <a:r>
              <a:rPr lang="en-US" dirty="0"/>
              <a:t>the “</a:t>
            </a:r>
            <a:r>
              <a:rPr lang="en-US" dirty="0" smtClean="0"/>
              <a:t>Save,” “</a:t>
            </a:r>
            <a:r>
              <a:rPr lang="en-US" dirty="0"/>
              <a:t>Save and Allocate </a:t>
            </a:r>
            <a:r>
              <a:rPr lang="en-US" dirty="0" smtClean="0"/>
              <a:t>Next,” </a:t>
            </a:r>
            <a:r>
              <a:rPr lang="en-US" dirty="0"/>
              <a:t>or  “Close” button located at the bottom right of </a:t>
            </a:r>
            <a:r>
              <a:rPr lang="en-US" dirty="0" smtClean="0"/>
              <a:t>the </a:t>
            </a:r>
            <a:r>
              <a:rPr lang="en-US" dirty="0"/>
              <a:t>Allocation screen.  </a:t>
            </a:r>
            <a:endParaRPr lang="en-US" dirty="0" smtClean="0"/>
          </a:p>
          <a:p>
            <a:endParaRPr lang="en-US" sz="3200" dirty="0" smtClean="0"/>
          </a:p>
          <a:p>
            <a:endParaRPr lang="en-US" sz="2800" dirty="0" smtClean="0"/>
          </a:p>
          <a:p>
            <a:endParaRPr lang="en-US" sz="2800" dirty="0" smtClean="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94</a:t>
            </a:fld>
            <a:endParaRPr lang="en-US" altLang="en-US" dirty="0"/>
          </a:p>
        </p:txBody>
      </p:sp>
    </p:spTree>
    <p:extLst>
      <p:ext uri="{BB962C8B-B14F-4D97-AF65-F5344CB8AC3E}">
        <p14:creationId xmlns:p14="http://schemas.microsoft.com/office/powerpoint/2010/main" val="40483680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Dividing a Transaction</a:t>
            </a:r>
            <a:endParaRPr lang="en-US" sz="3600" dirty="0">
              <a:solidFill>
                <a:srgbClr val="FF0000"/>
              </a:solidFill>
            </a:endParaRPr>
          </a:p>
        </p:txBody>
      </p:sp>
      <p:sp>
        <p:nvSpPr>
          <p:cNvPr id="3" name="Content Placeholder 2"/>
          <p:cNvSpPr>
            <a:spLocks noGrp="1"/>
          </p:cNvSpPr>
          <p:nvPr>
            <p:ph idx="1"/>
          </p:nvPr>
        </p:nvSpPr>
        <p:spPr>
          <a:xfrm>
            <a:off x="990600" y="1524000"/>
            <a:ext cx="7696200" cy="4602163"/>
          </a:xfrm>
        </p:spPr>
        <p:txBody>
          <a:bodyPr/>
          <a:lstStyle/>
          <a:p>
            <a:endParaRPr lang="en-US" sz="2800" dirty="0" smtClean="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95</a:t>
            </a:fld>
            <a:endParaRPr lang="en-US" altLang="en-US" dirty="0"/>
          </a:p>
        </p:txBody>
      </p:sp>
      <p:pic>
        <p:nvPicPr>
          <p:cNvPr id="6" name="Picture 5"/>
          <p:cNvPicPr>
            <a:picLocks noChangeAspect="1"/>
          </p:cNvPicPr>
          <p:nvPr/>
        </p:nvPicPr>
        <p:blipFill>
          <a:blip r:embed="rId2"/>
          <a:stretch>
            <a:fillRect/>
          </a:stretch>
        </p:blipFill>
        <p:spPr>
          <a:xfrm>
            <a:off x="1371600" y="1568501"/>
            <a:ext cx="5943600" cy="2790749"/>
          </a:xfrm>
          <a:prstGeom prst="rect">
            <a:avLst/>
          </a:prstGeom>
        </p:spPr>
      </p:pic>
      <p:sp>
        <p:nvSpPr>
          <p:cNvPr id="5" name="Rectangle 4"/>
          <p:cNvSpPr/>
          <p:nvPr/>
        </p:nvSpPr>
        <p:spPr>
          <a:xfrm>
            <a:off x="4648200" y="2438400"/>
            <a:ext cx="990600" cy="228600"/>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3898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Dividing a Transaction</a:t>
            </a:r>
            <a:endParaRPr lang="en-US" sz="3600" dirty="0">
              <a:solidFill>
                <a:srgbClr val="FF0000"/>
              </a:solidFill>
            </a:endParaRPr>
          </a:p>
        </p:txBody>
      </p:sp>
      <p:sp>
        <p:nvSpPr>
          <p:cNvPr id="3" name="Content Placeholder 2"/>
          <p:cNvSpPr>
            <a:spLocks noGrp="1"/>
          </p:cNvSpPr>
          <p:nvPr>
            <p:ph idx="1"/>
          </p:nvPr>
        </p:nvSpPr>
        <p:spPr>
          <a:xfrm>
            <a:off x="990600" y="1524000"/>
            <a:ext cx="7696200" cy="4602163"/>
          </a:xfrm>
        </p:spPr>
        <p:txBody>
          <a:bodyPr/>
          <a:lstStyle/>
          <a:p>
            <a:endParaRPr lang="en-US" sz="2800" dirty="0" smtClean="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96</a:t>
            </a:fld>
            <a:endParaRPr lang="en-US" altLang="en-US" dirty="0"/>
          </a:p>
        </p:txBody>
      </p:sp>
      <p:pic>
        <p:nvPicPr>
          <p:cNvPr id="9" name="Picture 8"/>
          <p:cNvPicPr>
            <a:picLocks noChangeAspect="1"/>
          </p:cNvPicPr>
          <p:nvPr/>
        </p:nvPicPr>
        <p:blipFill>
          <a:blip r:embed="rId2"/>
          <a:stretch>
            <a:fillRect/>
          </a:stretch>
        </p:blipFill>
        <p:spPr>
          <a:xfrm>
            <a:off x="152400" y="1392095"/>
            <a:ext cx="8763000" cy="5118743"/>
          </a:xfrm>
          <a:prstGeom prst="rect">
            <a:avLst/>
          </a:prstGeom>
        </p:spPr>
      </p:pic>
      <p:cxnSp>
        <p:nvCxnSpPr>
          <p:cNvPr id="11" name="Straight Arrow Connector 10"/>
          <p:cNvCxnSpPr/>
          <p:nvPr/>
        </p:nvCxnSpPr>
        <p:spPr>
          <a:xfrm flipH="1">
            <a:off x="1295400" y="2743200"/>
            <a:ext cx="76200" cy="45720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858000" y="3886200"/>
            <a:ext cx="541421" cy="6015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781800" y="3657600"/>
            <a:ext cx="609600" cy="60158"/>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930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Dividing a Transaction</a:t>
            </a:r>
            <a:endParaRPr lang="en-US" sz="3600" dirty="0">
              <a:solidFill>
                <a:srgbClr val="FF0000"/>
              </a:solidFill>
            </a:endParaRPr>
          </a:p>
        </p:txBody>
      </p:sp>
      <p:sp>
        <p:nvSpPr>
          <p:cNvPr id="3" name="Content Placeholder 2"/>
          <p:cNvSpPr>
            <a:spLocks noGrp="1"/>
          </p:cNvSpPr>
          <p:nvPr>
            <p:ph idx="1"/>
          </p:nvPr>
        </p:nvSpPr>
        <p:spPr>
          <a:xfrm>
            <a:off x="990600" y="1524000"/>
            <a:ext cx="7696200" cy="4602163"/>
          </a:xfrm>
        </p:spPr>
        <p:txBody>
          <a:bodyPr/>
          <a:lstStyle/>
          <a:p>
            <a:r>
              <a:rPr lang="en-US" sz="2700" dirty="0" smtClean="0"/>
              <a:t>Use the “Divide” function to </a:t>
            </a:r>
            <a:r>
              <a:rPr lang="en-US" sz="2700" dirty="0"/>
              <a:t>divide a </a:t>
            </a:r>
            <a:r>
              <a:rPr lang="en-US" sz="2700" dirty="0" smtClean="0"/>
              <a:t>transaction. Lines can be divided up to 99 times in the new system. Each line will have a TXN number, followed by a letter (e.g. TXN00001701-A)</a:t>
            </a:r>
          </a:p>
          <a:p>
            <a:r>
              <a:rPr lang="en-US" sz="2700" dirty="0" smtClean="0"/>
              <a:t>Divides are used to separate different parts of a charge for a specific purpose.</a:t>
            </a:r>
          </a:p>
          <a:p>
            <a:r>
              <a:rPr lang="en-US" sz="2700" dirty="0" smtClean="0"/>
              <a:t>Examples include:</a:t>
            </a:r>
          </a:p>
          <a:p>
            <a:pPr lvl="1"/>
            <a:r>
              <a:rPr lang="en-US" sz="2400" dirty="0" smtClean="0"/>
              <a:t>Splitting hotel charges between two employees</a:t>
            </a:r>
          </a:p>
          <a:p>
            <a:pPr lvl="1"/>
            <a:r>
              <a:rPr lang="en-US" sz="2400" dirty="0" smtClean="0"/>
              <a:t>Separating out merchandise and freight charges </a:t>
            </a:r>
          </a:p>
          <a:p>
            <a:r>
              <a:rPr lang="en-US" sz="2700" i="1" dirty="0" smtClean="0"/>
              <a:t>Only Accountholders and Accountants can divide.</a:t>
            </a:r>
          </a:p>
          <a:p>
            <a:endParaRPr lang="en-US" sz="2800" dirty="0" smtClean="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97</a:t>
            </a:fld>
            <a:endParaRPr lang="en-US" altLang="en-US" dirty="0"/>
          </a:p>
        </p:txBody>
      </p:sp>
    </p:spTree>
    <p:extLst>
      <p:ext uri="{BB962C8B-B14F-4D97-AF65-F5344CB8AC3E}">
        <p14:creationId xmlns:p14="http://schemas.microsoft.com/office/powerpoint/2010/main" val="22777978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Divide Steps</a:t>
            </a:r>
            <a:endParaRPr lang="en-US" sz="3600" dirty="0">
              <a:solidFill>
                <a:srgbClr val="FF0000"/>
              </a:solidFill>
            </a:endParaRPr>
          </a:p>
        </p:txBody>
      </p:sp>
      <p:sp>
        <p:nvSpPr>
          <p:cNvPr id="3" name="Content Placeholder 2"/>
          <p:cNvSpPr>
            <a:spLocks noGrp="1"/>
          </p:cNvSpPr>
          <p:nvPr>
            <p:ph idx="1"/>
          </p:nvPr>
        </p:nvSpPr>
        <p:spPr>
          <a:xfrm>
            <a:off x="990600" y="1417638"/>
            <a:ext cx="7696200" cy="4708525"/>
          </a:xfrm>
        </p:spPr>
        <p:txBody>
          <a:bodyPr/>
          <a:lstStyle/>
          <a:p>
            <a:r>
              <a:rPr lang="en-US" sz="2800" dirty="0" smtClean="0"/>
              <a:t>Step 1: Allocate all GL Values to the charge before it is divided.</a:t>
            </a:r>
          </a:p>
          <a:p>
            <a:r>
              <a:rPr lang="en-US" sz="2800" dirty="0" smtClean="0"/>
              <a:t>Step 2: Divides are done from the </a:t>
            </a:r>
            <a:r>
              <a:rPr lang="en-US" sz="2800" b="1" dirty="0" smtClean="0"/>
              <a:t>Pending Sign Off</a:t>
            </a:r>
            <a:r>
              <a:rPr lang="en-US" sz="2800" dirty="0" smtClean="0"/>
              <a:t> Tab. Click on the </a:t>
            </a:r>
            <a:r>
              <a:rPr lang="en-US" sz="2800" b="1" dirty="0" smtClean="0"/>
              <a:t>Divide</a:t>
            </a:r>
            <a:r>
              <a:rPr lang="en-US" sz="2800" dirty="0" smtClean="0"/>
              <a:t> button.</a:t>
            </a:r>
          </a:p>
          <a:p>
            <a:r>
              <a:rPr lang="en-US" sz="2800" dirty="0" smtClean="0"/>
              <a:t>Step 3: A pop-up will appear to have the user decide how to divide the charge:</a:t>
            </a:r>
          </a:p>
          <a:p>
            <a:pPr lvl="1"/>
            <a:r>
              <a:rPr lang="en-US" sz="2400" dirty="0" smtClean="0"/>
              <a:t>“</a:t>
            </a:r>
            <a:r>
              <a:rPr lang="en-US" sz="2400" b="1" dirty="0" smtClean="0"/>
              <a:t>Parts</a:t>
            </a:r>
            <a:r>
              <a:rPr lang="en-US" sz="2400" dirty="0" smtClean="0"/>
              <a:t>” is the number of times the charge should be divided</a:t>
            </a:r>
          </a:p>
          <a:p>
            <a:pPr lvl="1"/>
            <a:r>
              <a:rPr lang="en-US" sz="2400" dirty="0" smtClean="0"/>
              <a:t>“</a:t>
            </a:r>
            <a:r>
              <a:rPr lang="en-US" sz="2400" b="1" dirty="0" smtClean="0"/>
              <a:t>Value</a:t>
            </a:r>
            <a:r>
              <a:rPr lang="en-US" sz="2400" dirty="0" smtClean="0"/>
              <a:t>” is a choice between selecting a specific amount or allocating a percentage.</a:t>
            </a:r>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98</a:t>
            </a:fld>
            <a:endParaRPr lang="en-US" altLang="en-US" dirty="0"/>
          </a:p>
        </p:txBody>
      </p:sp>
    </p:spTree>
    <p:extLst>
      <p:ext uri="{BB962C8B-B14F-4D97-AF65-F5344CB8AC3E}">
        <p14:creationId xmlns:p14="http://schemas.microsoft.com/office/powerpoint/2010/main" val="315927538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Processing Transactions – Divide Steps</a:t>
            </a:r>
            <a:endParaRPr lang="en-US" sz="3600" dirty="0">
              <a:solidFill>
                <a:srgbClr val="FF0000"/>
              </a:solidFill>
            </a:endParaRPr>
          </a:p>
        </p:txBody>
      </p:sp>
      <p:sp>
        <p:nvSpPr>
          <p:cNvPr id="3" name="Content Placeholder 2"/>
          <p:cNvSpPr>
            <a:spLocks noGrp="1"/>
          </p:cNvSpPr>
          <p:nvPr>
            <p:ph idx="1"/>
          </p:nvPr>
        </p:nvSpPr>
        <p:spPr>
          <a:xfrm>
            <a:off x="990600" y="1417638"/>
            <a:ext cx="7696200" cy="4708525"/>
          </a:xfrm>
        </p:spPr>
        <p:txBody>
          <a:bodyPr/>
          <a:lstStyle/>
          <a:p>
            <a:r>
              <a:rPr lang="en-US" sz="2800" dirty="0" smtClean="0"/>
              <a:t>Step 4: Click </a:t>
            </a:r>
            <a:r>
              <a:rPr lang="en-US" sz="2800" b="1" dirty="0" smtClean="0"/>
              <a:t>OK</a:t>
            </a:r>
            <a:r>
              <a:rPr lang="en-US" sz="2800" dirty="0" smtClean="0"/>
              <a:t> to return to </a:t>
            </a:r>
            <a:r>
              <a:rPr lang="en-US" sz="2800" dirty="0"/>
              <a:t>the </a:t>
            </a:r>
            <a:r>
              <a:rPr lang="en-US" sz="2800" dirty="0" smtClean="0"/>
              <a:t>Pending </a:t>
            </a:r>
            <a:r>
              <a:rPr lang="en-US" sz="2800" dirty="0"/>
              <a:t>Sign </a:t>
            </a:r>
            <a:r>
              <a:rPr lang="en-US" sz="2800" dirty="0" smtClean="0"/>
              <a:t>Off Tab.</a:t>
            </a:r>
          </a:p>
          <a:p>
            <a:r>
              <a:rPr lang="en-US" sz="2800" dirty="0" smtClean="0"/>
              <a:t>Step 5: Users can re-allocate GL Values on the Pending Sign Off Tab. Make sure that all divided lines have the correct GL Values.</a:t>
            </a:r>
          </a:p>
          <a:p>
            <a:r>
              <a:rPr lang="en-US" sz="2800" dirty="0" smtClean="0"/>
              <a:t>What happens if a user divides on accident?</a:t>
            </a:r>
          </a:p>
          <a:p>
            <a:pPr lvl="1"/>
            <a:r>
              <a:rPr lang="en-US" sz="2400" dirty="0"/>
              <a:t>You have to process the lines you divided.</a:t>
            </a:r>
          </a:p>
          <a:p>
            <a:pPr lvl="1"/>
            <a:r>
              <a:rPr lang="en-US" sz="2400" dirty="0" smtClean="0"/>
              <a:t>Once the second line is created Works and given a TXN number, it has to be processed. </a:t>
            </a:r>
          </a:p>
          <a:p>
            <a:pPr lvl="1"/>
            <a:r>
              <a:rPr lang="en-US" sz="2400" dirty="0" smtClean="0"/>
              <a:t>The original transaction can be divided however, but the amount on a single line cannot be $0.00. </a:t>
            </a:r>
            <a:endParaRPr lang="en-US" sz="2800" dirty="0" smtClean="0"/>
          </a:p>
          <a:p>
            <a:endParaRPr lang="en-US" sz="2800" dirty="0" smtClean="0"/>
          </a:p>
          <a:p>
            <a:endParaRPr lang="en-US" sz="2800"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4FB98381-1AA4-463F-B3FF-2607979862FE}" type="slidenum">
              <a:rPr lang="en-US" altLang="en-US" smtClean="0"/>
              <a:pPr>
                <a:defRPr/>
              </a:pPr>
              <a:t>99</a:t>
            </a:fld>
            <a:endParaRPr lang="en-US" altLang="en-US" dirty="0"/>
          </a:p>
        </p:txBody>
      </p:sp>
    </p:spTree>
    <p:extLst>
      <p:ext uri="{BB962C8B-B14F-4D97-AF65-F5344CB8AC3E}">
        <p14:creationId xmlns:p14="http://schemas.microsoft.com/office/powerpoint/2010/main" val="3422063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jac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jacblue</Template>
  <TotalTime>0</TotalTime>
  <Words>5632</Words>
  <Application>Microsoft Office PowerPoint</Application>
  <PresentationFormat>On-screen Show (4:3)</PresentationFormat>
  <Paragraphs>664</Paragraphs>
  <Slides>127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127</vt:i4>
      </vt:variant>
    </vt:vector>
  </HeadingPairs>
  <TitlesOfParts>
    <vt:vector size="131" baseType="lpstr">
      <vt:lpstr>Arial</vt:lpstr>
      <vt:lpstr>Calibri</vt:lpstr>
      <vt:lpstr>Wingdings</vt:lpstr>
      <vt:lpstr>jacblue</vt:lpstr>
      <vt:lpstr>PCard Works for Accountholders</vt:lpstr>
      <vt:lpstr>PowerPoint Presentation</vt:lpstr>
      <vt:lpstr>User Roles Review</vt:lpstr>
      <vt:lpstr>PCard Works – Program Overview</vt:lpstr>
      <vt:lpstr>PCard Works – Approval Flow</vt:lpstr>
      <vt:lpstr>Access from Any Internet Device</vt:lpstr>
      <vt:lpstr>Real-Time Updates</vt:lpstr>
      <vt:lpstr>Recommended Browsers</vt:lpstr>
      <vt:lpstr>Things to Remember- WARNING</vt:lpstr>
      <vt:lpstr>PowerPoint Presentation</vt:lpstr>
      <vt:lpstr>Welcome Email</vt:lpstr>
      <vt:lpstr>Welcome Email</vt:lpstr>
      <vt:lpstr>Initial Security Check</vt:lpstr>
      <vt:lpstr>Initial Security Check</vt:lpstr>
      <vt:lpstr>Initial Set Up for Passwords</vt:lpstr>
      <vt:lpstr>Initial Set Up for Passwords</vt:lpstr>
      <vt:lpstr>Initial Set Up for Passwords</vt:lpstr>
      <vt:lpstr>Initial Set Up for Security Questions</vt:lpstr>
      <vt:lpstr>Initial System and New Device Log-In</vt:lpstr>
      <vt:lpstr>Initial System and New Device Log-In</vt:lpstr>
      <vt:lpstr>Initial System and New Device Log-In</vt:lpstr>
      <vt:lpstr>System Log-Out</vt:lpstr>
      <vt:lpstr>System Log-Out</vt:lpstr>
      <vt:lpstr>Daily System Emails</vt:lpstr>
      <vt:lpstr>Daily System Emails</vt:lpstr>
      <vt:lpstr>Daily System Emails</vt:lpstr>
      <vt:lpstr>accountholders want to know </vt:lpstr>
      <vt:lpstr>Accountholder Home Screen</vt:lpstr>
      <vt:lpstr>Home Screen - Action Items</vt:lpstr>
      <vt:lpstr>Home Screen - Action Items</vt:lpstr>
      <vt:lpstr>Home Screen - Action Items</vt:lpstr>
      <vt:lpstr>Home Screen - Account Dashboard</vt:lpstr>
      <vt:lpstr>Home Screen - Account Dashboard</vt:lpstr>
      <vt:lpstr>Full Details Screen</vt:lpstr>
      <vt:lpstr>Home Screen - Account Dashboard</vt:lpstr>
      <vt:lpstr>Home Screen - Account Dashboard</vt:lpstr>
      <vt:lpstr>Authorization Log</vt:lpstr>
      <vt:lpstr>Authorization Log</vt:lpstr>
      <vt:lpstr>Alerts and My Announcements</vt:lpstr>
      <vt:lpstr>Alerts and My Announcements</vt:lpstr>
      <vt:lpstr>Shortcuts</vt:lpstr>
      <vt:lpstr>Shortcuts</vt:lpstr>
      <vt:lpstr>Shortcuts</vt:lpstr>
      <vt:lpstr>Shortcuts</vt:lpstr>
      <vt:lpstr>Please tell us! </vt:lpstr>
      <vt:lpstr>Navigation Bar</vt:lpstr>
      <vt:lpstr>Navigation Bar</vt:lpstr>
      <vt:lpstr>Navigation Bar</vt:lpstr>
      <vt:lpstr>Expense Tab</vt:lpstr>
      <vt:lpstr>Expense Tab</vt:lpstr>
      <vt:lpstr>Expense Tab - WARNING</vt:lpstr>
      <vt:lpstr>Reports Tab</vt:lpstr>
      <vt:lpstr>Report Tab</vt:lpstr>
      <vt:lpstr>Navigation Tools - General</vt:lpstr>
      <vt:lpstr>Navigation Tools - General</vt:lpstr>
      <vt:lpstr>Navigation Tools - General</vt:lpstr>
      <vt:lpstr>Navigation Tools – Breadcrumb Trails</vt:lpstr>
      <vt:lpstr>Navigation Tools – Breadcrumb Trails</vt:lpstr>
      <vt:lpstr>What do I need to do? </vt:lpstr>
      <vt:lpstr>Accessing Transactions</vt:lpstr>
      <vt:lpstr>Accessing Transactions</vt:lpstr>
      <vt:lpstr>Transaction Navigation</vt:lpstr>
      <vt:lpstr>Transaction Navigation – Display Options</vt:lpstr>
      <vt:lpstr>Transaction Navigation – Display Options</vt:lpstr>
      <vt:lpstr>Transaction Navigation – Display Options</vt:lpstr>
      <vt:lpstr>Transaction Screen Overview</vt:lpstr>
      <vt:lpstr>Transaction Screen Overview</vt:lpstr>
      <vt:lpstr>Transaction Screen - Advanced Filter</vt:lpstr>
      <vt:lpstr>Transaction Screen - Check Boxes</vt:lpstr>
      <vt:lpstr>Transaction Screen - Check Boxes</vt:lpstr>
      <vt:lpstr>Expansion Button</vt:lpstr>
      <vt:lpstr>Transaction Screen – Expansion Button and Column Search</vt:lpstr>
      <vt:lpstr>Transaction Screen – Comp/Val/Auth Field </vt:lpstr>
      <vt:lpstr>Transaction Screen – Comp/Val/Auth Field </vt:lpstr>
      <vt:lpstr>Transaction Screen - Comp/Val/Auth Field </vt:lpstr>
      <vt:lpstr>Transaction Screen - Comp/Val/Auth Field </vt:lpstr>
      <vt:lpstr>The good stuff </vt:lpstr>
      <vt:lpstr>GL Values</vt:lpstr>
      <vt:lpstr>General Ledger Values - Review</vt:lpstr>
      <vt:lpstr>General Ledger Values</vt:lpstr>
      <vt:lpstr>General Ledger Values</vt:lpstr>
      <vt:lpstr>See More Option Vendor ID</vt:lpstr>
      <vt:lpstr>See More Option-Vendor ID</vt:lpstr>
      <vt:lpstr>Sending the charge through to the next level </vt:lpstr>
      <vt:lpstr>Processing Transactions- Overview</vt:lpstr>
      <vt:lpstr>Processing Transactions – Access a Transaction</vt:lpstr>
      <vt:lpstr>Processing Transactions – Access a Transaction</vt:lpstr>
      <vt:lpstr>Processing Transactions – Access a Transaction</vt:lpstr>
      <vt:lpstr>Processing Transactions – Single-Action Process Transaction- WARNING</vt:lpstr>
      <vt:lpstr>Processing Transactions – Single- Action Process Transaction- WARNING</vt:lpstr>
      <vt:lpstr>Processing Transactions – Access a Transaction- WARNING</vt:lpstr>
      <vt:lpstr>Processing Transactions – Access a Transaction- WARNING</vt:lpstr>
      <vt:lpstr>Processing Transactions – Access a Transaction- WARNING</vt:lpstr>
      <vt:lpstr>Processing Transactions – Steps to Success</vt:lpstr>
      <vt:lpstr>Processing Transactions – Dividing a Transaction</vt:lpstr>
      <vt:lpstr>Processing Transactions – Dividing a Transaction</vt:lpstr>
      <vt:lpstr>Processing Transactions – Dividing a Transaction</vt:lpstr>
      <vt:lpstr>Processing Transactions – Divide Steps</vt:lpstr>
      <vt:lpstr>Processing Transactions – Divide Steps</vt:lpstr>
      <vt:lpstr>How much should be redacted? </vt:lpstr>
      <vt:lpstr>Accountholder Documentation Review</vt:lpstr>
      <vt:lpstr>Accountholder Documentation Review</vt:lpstr>
      <vt:lpstr>Accountholder Documentation Review</vt:lpstr>
      <vt:lpstr>Accountholder Documentation Review</vt:lpstr>
      <vt:lpstr>How do I attach it to a charge? </vt:lpstr>
      <vt:lpstr>DFS Documentation Policy</vt:lpstr>
      <vt:lpstr>Supporting Documentation In Works</vt:lpstr>
      <vt:lpstr>Supporting Documentation In Works</vt:lpstr>
      <vt:lpstr>Supporting Documentation In Works</vt:lpstr>
      <vt:lpstr>Supporting Documentation In Works</vt:lpstr>
      <vt:lpstr>Uploading Documentation – Single-Action Process Transaction</vt:lpstr>
      <vt:lpstr>Uploading Supporting Documentation</vt:lpstr>
      <vt:lpstr>Uploading Documentation – Receipts Window</vt:lpstr>
      <vt:lpstr>Upload Supporting Documentation</vt:lpstr>
      <vt:lpstr>Are we done yet? </vt:lpstr>
      <vt:lpstr>Sign Off on a Transaction</vt:lpstr>
      <vt:lpstr>Sign Off on a Transaction</vt:lpstr>
      <vt:lpstr>Error Message for a Sign Off Transaction</vt:lpstr>
      <vt:lpstr>Error Message for a Sign Off Transaction</vt:lpstr>
      <vt:lpstr>Comment Box</vt:lpstr>
      <vt:lpstr>What are my options? </vt:lpstr>
      <vt:lpstr>Printing a Transaction</vt:lpstr>
      <vt:lpstr>Printing a Transaction</vt:lpstr>
      <vt:lpstr>Printing a Transaction</vt:lpstr>
      <vt:lpstr>Printing a Transaction - Summary</vt:lpstr>
      <vt:lpstr>References</vt:lpstr>
      <vt:lpstr>850-488-2415 PCARD@justiceadmin.org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2018-03-09T16:42:19Z</dcterms:created>
  <dcterms:modified xsi:type="dcterms:W3CDTF">2019-08-27T18:05:05Z</dcterms:modified>
</cp:coreProperties>
</file>