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17" r:id="rId1"/>
  </p:sldMasterIdLst>
  <p:notesMasterIdLst>
    <p:notesMasterId r:id="rId88"/>
  </p:notesMasterIdLst>
  <p:handoutMasterIdLst>
    <p:handoutMasterId r:id="rId89"/>
  </p:handoutMasterIdLst>
  <p:sldIdLst>
    <p:sldId id="256" r:id="rId2"/>
    <p:sldId id="307" r:id="rId3"/>
    <p:sldId id="454" r:id="rId4"/>
    <p:sldId id="455" r:id="rId5"/>
    <p:sldId id="306" r:id="rId6"/>
    <p:sldId id="257" r:id="rId7"/>
    <p:sldId id="259" r:id="rId8"/>
    <p:sldId id="348" r:id="rId9"/>
    <p:sldId id="258" r:id="rId10"/>
    <p:sldId id="323" r:id="rId11"/>
    <p:sldId id="483" r:id="rId12"/>
    <p:sldId id="324" r:id="rId13"/>
    <p:sldId id="325" r:id="rId14"/>
    <p:sldId id="260" r:id="rId15"/>
    <p:sldId id="263" r:id="rId16"/>
    <p:sldId id="261" r:id="rId17"/>
    <p:sldId id="328" r:id="rId18"/>
    <p:sldId id="333" r:id="rId19"/>
    <p:sldId id="334" r:id="rId20"/>
    <p:sldId id="346" r:id="rId21"/>
    <p:sldId id="335" r:id="rId22"/>
    <p:sldId id="347" r:id="rId23"/>
    <p:sldId id="339" r:id="rId24"/>
    <p:sldId id="409" r:id="rId25"/>
    <p:sldId id="349" r:id="rId26"/>
    <p:sldId id="350" r:id="rId27"/>
    <p:sldId id="410" r:id="rId28"/>
    <p:sldId id="351" r:id="rId29"/>
    <p:sldId id="345" r:id="rId30"/>
    <p:sldId id="343" r:id="rId31"/>
    <p:sldId id="341" r:id="rId32"/>
    <p:sldId id="352" r:id="rId33"/>
    <p:sldId id="353" r:id="rId34"/>
    <p:sldId id="355" r:id="rId35"/>
    <p:sldId id="354" r:id="rId36"/>
    <p:sldId id="357" r:id="rId37"/>
    <p:sldId id="358" r:id="rId38"/>
    <p:sldId id="363" r:id="rId39"/>
    <p:sldId id="360" r:id="rId40"/>
    <p:sldId id="364" r:id="rId41"/>
    <p:sldId id="456" r:id="rId42"/>
    <p:sldId id="392" r:id="rId43"/>
    <p:sldId id="457" r:id="rId44"/>
    <p:sldId id="369" r:id="rId45"/>
    <p:sldId id="370" r:id="rId46"/>
    <p:sldId id="371" r:id="rId47"/>
    <p:sldId id="380" r:id="rId48"/>
    <p:sldId id="396" r:id="rId49"/>
    <p:sldId id="459" r:id="rId50"/>
    <p:sldId id="460" r:id="rId51"/>
    <p:sldId id="461" r:id="rId52"/>
    <p:sldId id="462" r:id="rId53"/>
    <p:sldId id="463" r:id="rId54"/>
    <p:sldId id="464" r:id="rId55"/>
    <p:sldId id="465" r:id="rId56"/>
    <p:sldId id="466" r:id="rId57"/>
    <p:sldId id="467" r:id="rId58"/>
    <p:sldId id="468" r:id="rId59"/>
    <p:sldId id="470" r:id="rId60"/>
    <p:sldId id="469" r:id="rId61"/>
    <p:sldId id="471" r:id="rId62"/>
    <p:sldId id="473" r:id="rId63"/>
    <p:sldId id="472" r:id="rId64"/>
    <p:sldId id="474" r:id="rId65"/>
    <p:sldId id="404" r:id="rId66"/>
    <p:sldId id="405" r:id="rId67"/>
    <p:sldId id="406" r:id="rId68"/>
    <p:sldId id="436" r:id="rId69"/>
    <p:sldId id="437" r:id="rId70"/>
    <p:sldId id="438" r:id="rId71"/>
    <p:sldId id="439" r:id="rId72"/>
    <p:sldId id="442" r:id="rId73"/>
    <p:sldId id="481" r:id="rId74"/>
    <p:sldId id="482" r:id="rId75"/>
    <p:sldId id="451" r:id="rId76"/>
    <p:sldId id="452" r:id="rId77"/>
    <p:sldId id="441" r:id="rId78"/>
    <p:sldId id="475" r:id="rId79"/>
    <p:sldId id="440" r:id="rId80"/>
    <p:sldId id="478" r:id="rId81"/>
    <p:sldId id="476" r:id="rId82"/>
    <p:sldId id="477" r:id="rId83"/>
    <p:sldId id="479" r:id="rId84"/>
    <p:sldId id="480" r:id="rId85"/>
    <p:sldId id="453" r:id="rId86"/>
    <p:sldId id="278" r:id="rId87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>
      <p:cViewPr varScale="1">
        <p:scale>
          <a:sx n="116" d="100"/>
          <a:sy n="116" d="100"/>
        </p:scale>
        <p:origin x="108" y="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28T07:26:13.299" idx="5">
    <p:pos x="5584" y="1311"/>
    <p:text>Duplicate slide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1176" cy="366092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386" y="0"/>
            <a:ext cx="4161176" cy="366092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9D2B6D42-17C5-4DB3-ADE1-B92123A9A64A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9110"/>
            <a:ext cx="4161176" cy="366091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386" y="6949110"/>
            <a:ext cx="4161176" cy="366091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DA0E0410-590E-4208-B6A2-ED2347E92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1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1176" cy="366092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386" y="0"/>
            <a:ext cx="4161176" cy="366092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610D41FD-8562-4DF3-8897-03796AF5BBFF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776" y="3520109"/>
            <a:ext cx="7679648" cy="2880691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9110"/>
            <a:ext cx="4161176" cy="366091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386" y="6949110"/>
            <a:ext cx="4161176" cy="366091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611DB41-C0CA-4F9B-9246-23A6929D07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7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1DB41-C0CA-4F9B-9246-23A6929D07A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8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rrowheads="1"/>
          </p:cNvSpPr>
          <p:nvPr/>
        </p:nvSpPr>
        <p:spPr bwMode="auto">
          <a:xfrm>
            <a:off x="609600" y="16764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1"/>
            <a:ext cx="7772400" cy="154305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5FDA-FCF4-4B81-AE13-413683EEE468}" type="datetime1">
              <a:rPr lang="en-US" smtClean="0"/>
              <a:pPr>
                <a:defRPr/>
              </a:pPr>
              <a:t>8/28/2019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F6CD-C168-42C0-AD34-8432ED0DA2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3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7724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9A33-2BF8-434B-8DE0-7522A57BD564}" type="datetime1">
              <a:rPr lang="en-US" smtClean="0"/>
              <a:pPr>
                <a:defRPr/>
              </a:pPr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3DB2-FD58-4287-9B7A-7128C22912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0801-21AE-4CAF-9D1F-5EF5D62047E1}" type="datetime1">
              <a:rPr lang="en-US" smtClean="0"/>
              <a:pPr>
                <a:defRPr/>
              </a:pPr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1292-28AE-461F-BD08-40FA1FC83E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EF8C6-ED4D-4845-A98B-BDC47D771C06}" type="datetime1">
              <a:rPr lang="en-US" smtClean="0"/>
              <a:pPr>
                <a:defRPr/>
              </a:pPr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8381-1AA4-463F-B3FF-2607979862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24BD-B426-404B-AFC2-80274C5914FF}" type="datetime1">
              <a:rPr lang="en-US" smtClean="0"/>
              <a:pPr>
                <a:defRPr/>
              </a:pPr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9D4AA-0578-4BBE-A0FF-ABEEAFF1DD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39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D26A5-F06F-474C-A683-13C189920282}" type="datetime1">
              <a:rPr lang="en-US" smtClean="0"/>
              <a:pPr>
                <a:defRPr/>
              </a:pPr>
              <a:t>8/28/2019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5B9D-CD64-44B7-B628-19DF553D56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3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381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73A35-A4CF-4DAD-BD19-D4E7845EBAD1}" type="datetime1">
              <a:rPr lang="en-US" smtClean="0"/>
              <a:pPr>
                <a:defRPr/>
              </a:pPr>
              <a:t>8/28/2019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802F-17E8-477D-9FDC-63EAF596F5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22A5-05CF-43DB-90CB-4AD49D64FB5E}" type="datetime1">
              <a:rPr lang="en-US" smtClean="0"/>
              <a:pPr>
                <a:defRPr/>
              </a:pPr>
              <a:t>8/28/2019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3D10-C4AD-4999-A4F3-2456BA54A9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79C6-5CC1-4342-8D1D-B0931B7743B2}" type="datetime1">
              <a:rPr lang="en-US" smtClean="0"/>
              <a:pPr>
                <a:defRPr/>
              </a:pPr>
              <a:t>8/28/2019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593BE-21C1-4AE8-97D3-28A12250F3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35100"/>
            <a:ext cx="25511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34D3-F666-4D51-B4F4-45B7DA779298}" type="datetime1">
              <a:rPr lang="en-US" smtClean="0"/>
              <a:pPr>
                <a:defRPr/>
              </a:pPr>
              <a:t>8/28/2019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BE89-AA16-4037-B2EC-89174E4929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1268-1A62-4476-8854-5DF8FF2CA9C3}" type="datetime1">
              <a:rPr lang="en-US" smtClean="0"/>
              <a:pPr>
                <a:defRPr/>
              </a:pPr>
              <a:t>8/28/2019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9935-F2C5-4A84-908F-BFC538AD4F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pic>
        <p:nvPicPr>
          <p:cNvPr id="1027" name="Picture 10" descr="scal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0"/>
            <a:ext cx="35814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55663" y="1406525"/>
            <a:ext cx="7848600" cy="19050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4E85C18-6BB7-4175-BE6C-7A4741C2FD74}" type="datetime1">
              <a:rPr lang="en-US" smtClean="0"/>
              <a:pPr>
                <a:defRPr/>
              </a:pPr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287F925-5F70-4DA3-9F0D-CCBE1D455F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11" descr="presentation-sidebar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79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14400" y="228600"/>
            <a:ext cx="7848600" cy="46038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632619" y="521494"/>
            <a:ext cx="609600" cy="46038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8393907" y="1113631"/>
            <a:ext cx="609600" cy="17463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myfloridacfo.com/Division/AA/WorksTrainingMaterials.htm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mailto:PCARD@justiceadmin.or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447800"/>
          </a:xfrm>
        </p:spPr>
        <p:txBody>
          <a:bodyPr/>
          <a:lstStyle/>
          <a:p>
            <a:r>
              <a:rPr lang="en-US" dirty="0" smtClean="0"/>
              <a:t>PCard Works for Approvers and Accountants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Justice Administrative Commission</a:t>
            </a:r>
          </a:p>
          <a:p>
            <a:r>
              <a:rPr lang="en-US" dirty="0" smtClean="0"/>
              <a:t>August </a:t>
            </a:r>
            <a:r>
              <a:rPr lang="en-US" dirty="0"/>
              <a:t>2019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User Daily System Emails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8381-1AA4-463F-B3FF-2607979862F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40184"/>
            <a:ext cx="7696200" cy="42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Daily System Emails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8381-1AA4-463F-B3FF-2607979862FE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673"/>
            <a:ext cx="5591477" cy="46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Daily System Emails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8381-1AA4-463F-B3FF-2607979862FE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r>
              <a:rPr lang="en-US" sz="2800" dirty="0"/>
              <a:t>Works will send automated emails to users who have NEW pending items in </a:t>
            </a:r>
            <a:r>
              <a:rPr lang="en-US" sz="2800" dirty="0" smtClean="0"/>
              <a:t>their work queues</a:t>
            </a:r>
            <a:r>
              <a:rPr lang="en-US" sz="2800" dirty="0"/>
              <a:t>.  </a:t>
            </a:r>
            <a:endParaRPr lang="en-US" sz="2800" dirty="0" smtClean="0"/>
          </a:p>
          <a:p>
            <a:r>
              <a:rPr lang="en-US" sz="2800" dirty="0"/>
              <a:t>Emails will contain a list of transactions that the user needs to sign </a:t>
            </a:r>
            <a:r>
              <a:rPr lang="en-US" sz="2800" dirty="0" smtClean="0"/>
              <a:t>off or close, any flagged </a:t>
            </a:r>
            <a:r>
              <a:rPr lang="en-US" sz="2800" dirty="0"/>
              <a:t>transactions, or </a:t>
            </a:r>
            <a:r>
              <a:rPr lang="en-US" sz="2800" dirty="0" smtClean="0"/>
              <a:t>any scheduled </a:t>
            </a:r>
            <a:r>
              <a:rPr lang="en-US" sz="2800" dirty="0"/>
              <a:t>reports that are ready for review. </a:t>
            </a:r>
            <a:endParaRPr lang="en-US" sz="2800" dirty="0" smtClean="0"/>
          </a:p>
          <a:p>
            <a:r>
              <a:rPr lang="en-US" sz="2800" dirty="0" smtClean="0"/>
              <a:t>The emails will not divide information between user groups. Every Accountant or Approver who is assigned to the User group will receive information regarding the charges for that day.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76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Daily System Emails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8381-1AA4-463F-B3FF-2607979862F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system generated emails will be sent every afternoon and will include </a:t>
            </a:r>
            <a:r>
              <a:rPr lang="en-US" sz="2800" dirty="0" smtClean="0"/>
              <a:t>a system-wide sweep of all </a:t>
            </a:r>
            <a:r>
              <a:rPr lang="en-US" sz="2800" dirty="0"/>
              <a:t>pending transactions </a:t>
            </a:r>
            <a:r>
              <a:rPr lang="en-US" sz="2800" i="1" dirty="0" smtClean="0"/>
              <a:t>at that time </a:t>
            </a:r>
            <a:r>
              <a:rPr lang="en-US" sz="2800" dirty="0" smtClean="0"/>
              <a:t>in Works. </a:t>
            </a:r>
            <a:endParaRPr lang="en-US" sz="2800" dirty="0"/>
          </a:p>
          <a:p>
            <a:pPr marL="0" indent="0">
              <a:buNone/>
            </a:pPr>
            <a:endParaRPr lang="en-US" sz="300" dirty="0" smtClean="0"/>
          </a:p>
          <a:p>
            <a:r>
              <a:rPr lang="en-US" sz="2800" dirty="0" smtClean="0"/>
              <a:t>Transactions approved </a:t>
            </a:r>
            <a:r>
              <a:rPr lang="en-US" sz="2800" dirty="0"/>
              <a:t>after </a:t>
            </a:r>
            <a:r>
              <a:rPr lang="en-US" sz="2800" dirty="0" smtClean="0"/>
              <a:t>the daily system sweep of pending transactions will </a:t>
            </a:r>
            <a:r>
              <a:rPr lang="en-US" sz="2800" dirty="0"/>
              <a:t>still be included in the email that afternoon. </a:t>
            </a:r>
            <a:endParaRPr lang="en-US" sz="2800" dirty="0" smtClean="0"/>
          </a:p>
          <a:p>
            <a:r>
              <a:rPr lang="en-US" sz="2800" dirty="0" smtClean="0"/>
              <a:t>Remember that the emails are notification for pending charges. They are not detailed on purpose, but just a snapshot for activity that requires attention.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00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429001"/>
            <a:ext cx="7580314" cy="533400"/>
          </a:xfrm>
        </p:spPr>
        <p:txBody>
          <a:bodyPr/>
          <a:lstStyle/>
          <a:p>
            <a:pPr algn="ctr"/>
            <a:r>
              <a:rPr lang="en-US" sz="2400" dirty="0" smtClean="0"/>
              <a:t>We </a:t>
            </a:r>
            <a:r>
              <a:rPr lang="en-US" sz="2400" dirty="0"/>
              <a:t>want to know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743201"/>
            <a:ext cx="7580313" cy="685799"/>
          </a:xfrm>
        </p:spPr>
        <p:txBody>
          <a:bodyPr/>
          <a:lstStyle/>
          <a:p>
            <a:pPr algn="ctr"/>
            <a:r>
              <a:rPr lang="en-US" sz="3600" dirty="0" smtClean="0"/>
              <a:t>What is on the Approver and Accountant Home Screen in PCard Works?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D4AA-0578-4BBE-A0FF-ABEEAFF1DDB1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93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Home Screen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19029"/>
            <a:ext cx="7696200" cy="38883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35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Home Screen - Action Items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The </a:t>
            </a:r>
            <a:r>
              <a:rPr lang="en-US" sz="2800" b="1" i="1" dirty="0" smtClean="0"/>
              <a:t>Home Screen </a:t>
            </a:r>
            <a:r>
              <a:rPr lang="en-US" sz="2800" dirty="0"/>
              <a:t>includes: </a:t>
            </a:r>
            <a:r>
              <a:rPr lang="en-US" sz="2800" i="1" dirty="0"/>
              <a:t>Action Items, Accounts Dashboard, </a:t>
            </a:r>
            <a:r>
              <a:rPr lang="en-US" sz="2800" i="1" dirty="0" smtClean="0"/>
              <a:t>Alerts, </a:t>
            </a:r>
            <a:r>
              <a:rPr lang="en-US" sz="2800" dirty="0"/>
              <a:t>and</a:t>
            </a:r>
            <a:r>
              <a:rPr lang="en-US" sz="2800" i="1" dirty="0"/>
              <a:t> My Announcements.</a:t>
            </a:r>
          </a:p>
          <a:p>
            <a:pPr>
              <a:spcBef>
                <a:spcPts val="0"/>
              </a:spcBef>
            </a:pPr>
            <a:r>
              <a:rPr lang="en-US" sz="2800" b="1" i="1" dirty="0"/>
              <a:t>Action </a:t>
            </a:r>
            <a:r>
              <a:rPr lang="en-US" sz="2800" b="1" i="1" dirty="0" smtClean="0"/>
              <a:t>Items </a:t>
            </a:r>
            <a:r>
              <a:rPr lang="en-US" sz="2800" dirty="0"/>
              <a:t>are tasks that are assigned to </a:t>
            </a:r>
            <a:r>
              <a:rPr lang="en-US" sz="2800" dirty="0" smtClean="0"/>
              <a:t>the user and </a:t>
            </a:r>
            <a:r>
              <a:rPr lang="en-US" sz="2800" dirty="0"/>
              <a:t>need </a:t>
            </a:r>
            <a:r>
              <a:rPr lang="en-US" sz="2800" dirty="0" smtClean="0"/>
              <a:t>attention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Action Items show </a:t>
            </a:r>
            <a:r>
              <a:rPr lang="en-US" sz="2800" dirty="0"/>
              <a:t>the last 100 days of actions 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There are 5 columns in this section: </a:t>
            </a:r>
            <a:r>
              <a:rPr lang="en-US" sz="2800" i="1" dirty="0" smtClean="0"/>
              <a:t>Action, Acting As, Count, Type, </a:t>
            </a:r>
            <a:r>
              <a:rPr lang="en-US" sz="2800" dirty="0" smtClean="0"/>
              <a:t>and</a:t>
            </a:r>
            <a:r>
              <a:rPr lang="en-US" sz="2800" i="1" dirty="0" smtClean="0"/>
              <a:t> Current Status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Please refer to the </a:t>
            </a:r>
            <a:r>
              <a:rPr lang="en-US" sz="2800" i="1" dirty="0"/>
              <a:t>PCard Works for Accountholders</a:t>
            </a:r>
            <a:r>
              <a:rPr lang="en-US" sz="2800" dirty="0"/>
              <a:t> presentation </a:t>
            </a:r>
            <a:r>
              <a:rPr lang="en-US" sz="2800" dirty="0" smtClean="0"/>
              <a:t>for </a:t>
            </a:r>
            <a:r>
              <a:rPr lang="en-US" sz="2800" dirty="0"/>
              <a:t>a detailed explanation of this section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93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Home </a:t>
            </a:r>
            <a:r>
              <a:rPr lang="en-US" sz="3600" dirty="0" smtClean="0"/>
              <a:t>Screen - Account Dashboard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All users </a:t>
            </a:r>
            <a:r>
              <a:rPr lang="en-US" sz="2800" dirty="0" smtClean="0"/>
              <a:t>have </a:t>
            </a:r>
            <a:r>
              <a:rPr lang="en-US" sz="2800" dirty="0"/>
              <a:t>an </a:t>
            </a:r>
            <a:r>
              <a:rPr lang="en-US" sz="2800" b="1" i="1" dirty="0"/>
              <a:t>Accounts Dashboard </a:t>
            </a:r>
            <a:r>
              <a:rPr lang="en-US" sz="2800" dirty="0"/>
              <a:t>that lists the accounts that </a:t>
            </a:r>
            <a:r>
              <a:rPr lang="en-US" sz="2800" dirty="0" smtClean="0"/>
              <a:t>they </a:t>
            </a:r>
            <a:r>
              <a:rPr lang="en-US" sz="2800" dirty="0"/>
              <a:t>are authorized to review. 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There are 6 columns for this section: </a:t>
            </a:r>
            <a:r>
              <a:rPr lang="en-US" sz="2800" i="1" dirty="0" smtClean="0"/>
              <a:t>Account Name,  Account </a:t>
            </a:r>
            <a:r>
              <a:rPr lang="en-US" sz="2800" i="1" dirty="0"/>
              <a:t>ID, </a:t>
            </a:r>
            <a:r>
              <a:rPr lang="en-US" sz="2800" i="1" dirty="0" smtClean="0"/>
              <a:t>Credit Limit</a:t>
            </a:r>
            <a:r>
              <a:rPr lang="en-US" sz="2800" i="1" dirty="0"/>
              <a:t>, </a:t>
            </a:r>
            <a:r>
              <a:rPr lang="en-US" sz="2800" i="1" dirty="0" smtClean="0"/>
              <a:t>Current Balance</a:t>
            </a:r>
            <a:r>
              <a:rPr lang="en-US" sz="2800" i="1" dirty="0"/>
              <a:t>, </a:t>
            </a:r>
            <a:r>
              <a:rPr lang="en-US" sz="2800" i="1" dirty="0" smtClean="0"/>
              <a:t>Available Spend, </a:t>
            </a:r>
            <a:r>
              <a:rPr lang="en-US" sz="2800" dirty="0"/>
              <a:t>and</a:t>
            </a:r>
            <a:r>
              <a:rPr lang="en-US" sz="2800" i="1" dirty="0"/>
              <a:t> </a:t>
            </a:r>
            <a:r>
              <a:rPr lang="en-US" sz="2800" i="1" dirty="0" smtClean="0"/>
              <a:t>Available Credit</a:t>
            </a:r>
            <a:r>
              <a:rPr lang="en-US" sz="2800" i="1" dirty="0"/>
              <a:t>.  </a:t>
            </a:r>
            <a:endParaRPr lang="en-US" sz="28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Please refer to the </a:t>
            </a:r>
            <a:r>
              <a:rPr lang="en-US" sz="2800" i="1" dirty="0" smtClean="0"/>
              <a:t>PCard Works for Accountholders</a:t>
            </a:r>
            <a:r>
              <a:rPr lang="en-US" sz="2800" dirty="0" smtClean="0"/>
              <a:t> presentation  for a detailed explanation of this section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3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Alerts and My Announcements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84076"/>
            <a:ext cx="7696200" cy="3958211"/>
          </a:xfrm>
        </p:spPr>
      </p:pic>
    </p:spTree>
    <p:extLst>
      <p:ext uri="{BB962C8B-B14F-4D97-AF65-F5344CB8AC3E}">
        <p14:creationId xmlns:p14="http://schemas.microsoft.com/office/powerpoint/2010/main" val="42330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Alerts and My Announcements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/>
              <a:t>Alerts</a:t>
            </a:r>
            <a:r>
              <a:rPr lang="en-US" sz="2800" dirty="0"/>
              <a:t> and </a:t>
            </a:r>
            <a:r>
              <a:rPr lang="en-US" sz="2800" b="1" i="1" dirty="0"/>
              <a:t>My Announcements </a:t>
            </a:r>
            <a:r>
              <a:rPr lang="en-US" sz="2800" dirty="0"/>
              <a:t>are located on the right side of </a:t>
            </a:r>
            <a:r>
              <a:rPr lang="en-US" sz="2800" dirty="0" smtClean="0"/>
              <a:t>the </a:t>
            </a:r>
            <a:r>
              <a:rPr lang="en-US" sz="2800" dirty="0"/>
              <a:t>screen.  </a:t>
            </a:r>
          </a:p>
          <a:p>
            <a:endParaRPr lang="en-US" sz="1200" dirty="0"/>
          </a:p>
          <a:p>
            <a:r>
              <a:rPr lang="en-US" sz="2800" b="1" dirty="0"/>
              <a:t>Alerts</a:t>
            </a:r>
            <a:r>
              <a:rPr lang="en-US" sz="2800" dirty="0"/>
              <a:t> will show </a:t>
            </a:r>
            <a:r>
              <a:rPr lang="en-US" sz="2800" dirty="0" smtClean="0"/>
              <a:t>users BOA </a:t>
            </a:r>
            <a:r>
              <a:rPr lang="en-US" sz="2800" dirty="0"/>
              <a:t>announcements about system updates or password expirations.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800" b="1" dirty="0"/>
              <a:t>My </a:t>
            </a:r>
            <a:r>
              <a:rPr lang="en-US" sz="2800" b="1" dirty="0" smtClean="0"/>
              <a:t>Announcements </a:t>
            </a:r>
            <a:r>
              <a:rPr lang="en-US" sz="2800" dirty="0"/>
              <a:t>will include news or remarks about the PCard program made by the </a:t>
            </a:r>
            <a:r>
              <a:rPr lang="en-US" sz="2800" dirty="0" smtClean="0"/>
              <a:t>DFS.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51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2133600"/>
            <a:ext cx="7504113" cy="1828800"/>
          </a:xfrm>
        </p:spPr>
        <p:txBody>
          <a:bodyPr/>
          <a:lstStyle/>
          <a:p>
            <a:pPr algn="ctr"/>
            <a:r>
              <a:rPr lang="en-US" sz="4400" dirty="0" smtClean="0"/>
              <a:t>What do users need to remember about PCard </a:t>
            </a:r>
            <a:r>
              <a:rPr lang="en-US" sz="4400" dirty="0"/>
              <a:t>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D4AA-0578-4BBE-A0FF-ABEEAFF1DDB1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13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429001"/>
            <a:ext cx="7580314" cy="533400"/>
          </a:xfrm>
        </p:spPr>
        <p:txBody>
          <a:bodyPr/>
          <a:lstStyle/>
          <a:p>
            <a:pPr algn="ctr"/>
            <a:r>
              <a:rPr lang="en-US" sz="2400" dirty="0" smtClean="0"/>
              <a:t>Please tell us!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743201"/>
            <a:ext cx="7580313" cy="685799"/>
          </a:xfrm>
        </p:spPr>
        <p:txBody>
          <a:bodyPr/>
          <a:lstStyle/>
          <a:p>
            <a:pPr algn="ctr"/>
            <a:r>
              <a:rPr lang="en-US" sz="3600" dirty="0" smtClean="0"/>
              <a:t>What is the Navigation Bar and why do I want to use it?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D4AA-0578-4BBE-A0FF-ABEEAFF1DDB1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31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Navigation Bar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8132051" cy="400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Navigation Bar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i="1" dirty="0"/>
              <a:t>Navigation </a:t>
            </a:r>
            <a:r>
              <a:rPr lang="en-US" sz="2800" b="1" i="1" dirty="0" smtClean="0"/>
              <a:t>Bar </a:t>
            </a:r>
            <a:r>
              <a:rPr lang="en-US" sz="2800" dirty="0" smtClean="0"/>
              <a:t>is located </a:t>
            </a:r>
            <a:r>
              <a:rPr lang="en-US" sz="2800" dirty="0"/>
              <a:t>at the top left of </a:t>
            </a:r>
            <a:r>
              <a:rPr lang="en-US" sz="2800" dirty="0" smtClean="0"/>
              <a:t>the screen. This </a:t>
            </a:r>
            <a:r>
              <a:rPr lang="en-US" sz="2800" dirty="0"/>
              <a:t>tool bar </a:t>
            </a:r>
            <a:r>
              <a:rPr lang="en-US" sz="2800" dirty="0" smtClean="0"/>
              <a:t>allows users </a:t>
            </a:r>
            <a:r>
              <a:rPr lang="en-US" sz="2800" dirty="0"/>
              <a:t>to move within Works </a:t>
            </a:r>
            <a:r>
              <a:rPr lang="en-US" sz="2800" dirty="0" smtClean="0"/>
              <a:t>for major </a:t>
            </a:r>
            <a:r>
              <a:rPr lang="en-US" sz="2800" dirty="0"/>
              <a:t>activities. </a:t>
            </a:r>
            <a:endParaRPr lang="en-US" sz="2800" dirty="0" smtClean="0"/>
          </a:p>
          <a:p>
            <a:r>
              <a:rPr lang="en-US" sz="2800" dirty="0" smtClean="0"/>
              <a:t>To use the </a:t>
            </a:r>
            <a:r>
              <a:rPr lang="en-US" sz="2800" dirty="0"/>
              <a:t>Navigation Bar, simply hover over the menu tabs and click on an option from the drop down menus.  Some items in the drop down menu will contain a sub menu.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800" dirty="0" smtClean="0"/>
              <a:t>There are 6 tabs on the Navigation Bar: </a:t>
            </a:r>
            <a:r>
              <a:rPr lang="en-US" sz="2800" i="1" dirty="0" smtClean="0"/>
              <a:t>Home, Expenses, Accounts, Reports, Accounting, </a:t>
            </a:r>
            <a:r>
              <a:rPr lang="en-US" sz="2800" dirty="0" smtClean="0"/>
              <a:t>and </a:t>
            </a:r>
            <a:r>
              <a:rPr lang="en-US" sz="2800" i="1" dirty="0" smtClean="0"/>
              <a:t>Administration. 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36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Navigation Bar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  <a:p>
            <a:r>
              <a:rPr lang="en-US" sz="2800" dirty="0"/>
              <a:t>All roles will have access to the </a:t>
            </a:r>
            <a:r>
              <a:rPr lang="en-US" sz="2800" b="1" dirty="0" smtClean="0"/>
              <a:t>Home, Expenses</a:t>
            </a:r>
            <a:r>
              <a:rPr lang="en-US" sz="2800" dirty="0" smtClean="0"/>
              <a:t>, </a:t>
            </a:r>
            <a:r>
              <a:rPr lang="en-US" sz="2800" dirty="0"/>
              <a:t>and </a:t>
            </a:r>
            <a:r>
              <a:rPr lang="en-US" sz="2800" b="1" dirty="0"/>
              <a:t>Reports</a:t>
            </a:r>
            <a:r>
              <a:rPr lang="en-US" sz="2800" dirty="0"/>
              <a:t> </a:t>
            </a:r>
            <a:r>
              <a:rPr lang="en-US" sz="2800" dirty="0" smtClean="0"/>
              <a:t>tabs.  </a:t>
            </a:r>
          </a:p>
          <a:p>
            <a:r>
              <a:rPr lang="en-US" sz="2800" dirty="0"/>
              <a:t>Accountants and Scoped Administrators have access to the </a:t>
            </a:r>
            <a:r>
              <a:rPr lang="en-US" sz="2800" b="1" dirty="0"/>
              <a:t>Accounts</a:t>
            </a:r>
            <a:r>
              <a:rPr lang="en-US" sz="2800" dirty="0"/>
              <a:t> and </a:t>
            </a:r>
            <a:r>
              <a:rPr lang="en-US" sz="2800" b="1" dirty="0"/>
              <a:t>Accounting</a:t>
            </a:r>
            <a:r>
              <a:rPr lang="en-US" sz="2800" dirty="0"/>
              <a:t> </a:t>
            </a:r>
            <a:r>
              <a:rPr lang="en-US" sz="2800" dirty="0" smtClean="0"/>
              <a:t>tabs.</a:t>
            </a:r>
          </a:p>
          <a:p>
            <a:r>
              <a:rPr lang="en-US" sz="2800" dirty="0" smtClean="0"/>
              <a:t>Only </a:t>
            </a:r>
            <a:r>
              <a:rPr lang="en-US" sz="2800" dirty="0"/>
              <a:t>Scoped Administrators will </a:t>
            </a:r>
            <a:r>
              <a:rPr lang="en-US" sz="2800" dirty="0" smtClean="0"/>
              <a:t>access </a:t>
            </a:r>
            <a:r>
              <a:rPr lang="en-US" sz="2800" dirty="0"/>
              <a:t>to the </a:t>
            </a:r>
            <a:r>
              <a:rPr lang="en-US" sz="2800" b="1" dirty="0"/>
              <a:t>Administration</a:t>
            </a:r>
            <a:r>
              <a:rPr lang="en-US" sz="2800" dirty="0"/>
              <a:t> tab.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3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Expense Tab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47825"/>
            <a:ext cx="8074914" cy="23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Expense Tab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  <a:p>
            <a:r>
              <a:rPr lang="en-US" sz="2800" dirty="0" smtClean="0"/>
              <a:t>A majority </a:t>
            </a:r>
            <a:r>
              <a:rPr lang="en-US" sz="2800" dirty="0"/>
              <a:t>of the functionalities </a:t>
            </a:r>
            <a:r>
              <a:rPr lang="en-US" sz="2800" dirty="0" smtClean="0"/>
              <a:t>users need is on </a:t>
            </a:r>
            <a:r>
              <a:rPr lang="en-US" sz="2800" dirty="0"/>
              <a:t>the </a:t>
            </a:r>
            <a:r>
              <a:rPr lang="en-US" sz="2800" b="1" dirty="0" smtClean="0"/>
              <a:t>Expense Tab</a:t>
            </a:r>
            <a:r>
              <a:rPr lang="en-US" sz="2800" dirty="0" smtClean="0"/>
              <a:t>.   All user roles are able </a:t>
            </a:r>
            <a:r>
              <a:rPr lang="en-US" sz="2800" dirty="0"/>
              <a:t>to view, </a:t>
            </a:r>
            <a:r>
              <a:rPr lang="en-US" sz="2800" dirty="0" smtClean="0"/>
              <a:t>manage, </a:t>
            </a:r>
            <a:r>
              <a:rPr lang="en-US" sz="2800" dirty="0"/>
              <a:t>and sign off </a:t>
            </a:r>
            <a:r>
              <a:rPr lang="en-US" sz="2800" dirty="0" smtClean="0"/>
              <a:t> or close charges under the </a:t>
            </a:r>
            <a:r>
              <a:rPr lang="en-US" sz="2800" b="1" dirty="0" smtClean="0"/>
              <a:t>Transactions</a:t>
            </a:r>
            <a:r>
              <a:rPr lang="en-US" sz="2800" dirty="0" smtClean="0"/>
              <a:t> option from this tab.</a:t>
            </a:r>
          </a:p>
          <a:p>
            <a:r>
              <a:rPr lang="en-US" sz="2800" dirty="0" smtClean="0"/>
              <a:t>Users can also </a:t>
            </a:r>
            <a:r>
              <a:rPr lang="en-US" sz="2800" dirty="0"/>
              <a:t>upload and manage </a:t>
            </a:r>
            <a:r>
              <a:rPr lang="en-US" sz="2800" dirty="0" smtClean="0"/>
              <a:t>receipts from this tab using the </a:t>
            </a:r>
            <a:r>
              <a:rPr lang="en-US" sz="2800" b="1" dirty="0" smtClean="0"/>
              <a:t>Receipts</a:t>
            </a:r>
            <a:r>
              <a:rPr lang="en-US" sz="2800" dirty="0" smtClean="0"/>
              <a:t> option.  </a:t>
            </a:r>
            <a:endParaRPr lang="en-US" sz="2800" dirty="0"/>
          </a:p>
          <a:p>
            <a:r>
              <a:rPr lang="en-US" sz="2800" dirty="0" smtClean="0"/>
              <a:t>Only Scoped Administrators will </a:t>
            </a:r>
            <a:r>
              <a:rPr lang="en-US" sz="2800" dirty="0"/>
              <a:t>be able to view the </a:t>
            </a:r>
            <a:r>
              <a:rPr lang="en-US" sz="2800" b="1" dirty="0"/>
              <a:t>Scheduled Actions </a:t>
            </a:r>
            <a:r>
              <a:rPr lang="en-US" sz="2800" dirty="0" smtClean="0"/>
              <a:t>queue.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56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Expense Tab - </a:t>
            </a:r>
            <a:r>
              <a:rPr lang="en-US" sz="4000" dirty="0" smtClean="0">
                <a:solidFill>
                  <a:srgbClr val="FF0000"/>
                </a:solidFill>
              </a:rPr>
              <a:t>WARNING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  <a:p>
            <a:r>
              <a:rPr lang="en-US" sz="2800" dirty="0" smtClean="0"/>
              <a:t>Under </a:t>
            </a:r>
            <a:r>
              <a:rPr lang="en-US" sz="2800" dirty="0"/>
              <a:t>the Expense menu you will also see </a:t>
            </a:r>
            <a:r>
              <a:rPr lang="en-US" sz="2800" b="1" dirty="0">
                <a:solidFill>
                  <a:srgbClr val="FF0000"/>
                </a:solidFill>
              </a:rPr>
              <a:t>“Purchase </a:t>
            </a:r>
            <a:r>
              <a:rPr lang="en-US" sz="2800" b="1" dirty="0" smtClean="0">
                <a:solidFill>
                  <a:srgbClr val="FF0000"/>
                </a:solidFill>
              </a:rPr>
              <a:t>Requests.” </a:t>
            </a:r>
            <a:r>
              <a:rPr lang="en-US" sz="2800" dirty="0"/>
              <a:t>The State of Florida will not be using this function. </a:t>
            </a:r>
            <a:endParaRPr lang="en-US" sz="2800" dirty="0" smtClean="0"/>
          </a:p>
          <a:p>
            <a:r>
              <a:rPr lang="en-US" sz="2800" dirty="0" smtClean="0"/>
              <a:t>If a user clicks </a:t>
            </a:r>
            <a:r>
              <a:rPr lang="en-US" sz="2800" dirty="0"/>
              <a:t>this button by mistake, </a:t>
            </a:r>
            <a:r>
              <a:rPr lang="en-US" sz="2800" dirty="0" smtClean="0"/>
              <a:t>simply </a:t>
            </a:r>
            <a:r>
              <a:rPr lang="en-US" sz="2800" dirty="0"/>
              <a:t>go back to the Expense Menu or click on the Home shortcut at the top right of </a:t>
            </a:r>
            <a:r>
              <a:rPr lang="en-US" sz="2800" dirty="0" smtClean="0"/>
              <a:t>the </a:t>
            </a:r>
            <a:r>
              <a:rPr lang="en-US" sz="2800" dirty="0"/>
              <a:t>screen.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18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Reports Tab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07" y="1647825"/>
            <a:ext cx="7940082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Report Tab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829" y="1421794"/>
            <a:ext cx="7696200" cy="4525963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r>
              <a:rPr lang="en-US" sz="2800" dirty="0"/>
              <a:t>The Reports Menu is accessible by all users.  </a:t>
            </a:r>
            <a:r>
              <a:rPr lang="en-US" sz="2800" dirty="0" smtClean="0"/>
              <a:t>Users can create</a:t>
            </a:r>
            <a:r>
              <a:rPr lang="en-US" sz="2800" dirty="0"/>
              <a:t>, </a:t>
            </a:r>
            <a:r>
              <a:rPr lang="en-US" sz="2800" dirty="0" smtClean="0"/>
              <a:t>schedule, </a:t>
            </a:r>
            <a:r>
              <a:rPr lang="en-US" sz="2800" dirty="0"/>
              <a:t>and view </a:t>
            </a:r>
            <a:r>
              <a:rPr lang="en-US" sz="2800" dirty="0" smtClean="0"/>
              <a:t>custom </a:t>
            </a:r>
            <a:r>
              <a:rPr lang="en-US" sz="2800" dirty="0"/>
              <a:t>Works reports.  </a:t>
            </a:r>
            <a:endParaRPr lang="en-US" sz="28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Once a report has been created, click on the Home Tab or </a:t>
            </a:r>
            <a:r>
              <a:rPr lang="en-US" sz="2800" dirty="0"/>
              <a:t>any other tab. </a:t>
            </a:r>
            <a:endParaRPr lang="en-US" sz="2800" dirty="0" smtClean="0"/>
          </a:p>
          <a:p>
            <a:endParaRPr lang="en-US" sz="1200" dirty="0" smtClean="0"/>
          </a:p>
          <a:p>
            <a:r>
              <a:rPr lang="en-US" sz="2800" dirty="0" smtClean="0"/>
              <a:t>Please reference the </a:t>
            </a:r>
            <a:r>
              <a:rPr lang="en-US" sz="2800" i="1" dirty="0" smtClean="0"/>
              <a:t>DFS Works End User Manual </a:t>
            </a:r>
            <a:r>
              <a:rPr lang="en-US" sz="2800" dirty="0" smtClean="0"/>
              <a:t>for all of the various types of report options.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01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Navigation Tools – Breadcrumb Trails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96" y="1647825"/>
            <a:ext cx="7772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Notes on This Presentation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This presentation is for the specifics of the Approver and Accountant Roles in PCard Works</a:t>
            </a:r>
          </a:p>
          <a:p>
            <a:r>
              <a:rPr lang="en-US" sz="2700" dirty="0" smtClean="0"/>
              <a:t>This is a companion presentation to the </a:t>
            </a:r>
            <a:r>
              <a:rPr lang="en-US" sz="2700" i="1" dirty="0" smtClean="0"/>
              <a:t>PCard Works for Accountholders presentation</a:t>
            </a:r>
          </a:p>
          <a:p>
            <a:r>
              <a:rPr lang="en-US" sz="2700" dirty="0" smtClean="0"/>
              <a:t>Discussion on the basic functionalities of the system will not be duplicated in this presentation</a:t>
            </a:r>
          </a:p>
          <a:p>
            <a:r>
              <a:rPr lang="en-US" sz="2700" dirty="0" smtClean="0"/>
              <a:t>Please refer to the other presentation or the DFS </a:t>
            </a:r>
            <a:r>
              <a:rPr lang="en-US" sz="2700" i="1" dirty="0" smtClean="0"/>
              <a:t>Works User Manual </a:t>
            </a:r>
            <a:r>
              <a:rPr lang="en-US" sz="2700" dirty="0" smtClean="0"/>
              <a:t>for more information</a:t>
            </a:r>
          </a:p>
          <a:p>
            <a:r>
              <a:rPr lang="en-US" sz="2700" dirty="0" smtClean="0"/>
              <a:t>“User” will be generic throughout the presentation, unless referring to a specific user role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95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Navigation Tools – Breadcrumb Trails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After </a:t>
            </a:r>
            <a:r>
              <a:rPr lang="en-US" sz="2800" dirty="0"/>
              <a:t>clicking on a </a:t>
            </a:r>
            <a:r>
              <a:rPr lang="en-US" sz="2800" dirty="0" smtClean="0"/>
              <a:t>hyperlink, and located directly </a:t>
            </a:r>
            <a:r>
              <a:rPr lang="en-US" sz="2800" dirty="0"/>
              <a:t>below the Navigation Bar, Works provides </a:t>
            </a:r>
            <a:r>
              <a:rPr lang="en-US" sz="2800" b="1" i="1" dirty="0" smtClean="0"/>
              <a:t>Breadcrumb Trails </a:t>
            </a:r>
            <a:r>
              <a:rPr lang="en-US" sz="2800" dirty="0" smtClean="0"/>
              <a:t>that show </a:t>
            </a:r>
            <a:r>
              <a:rPr lang="en-US" sz="2800" dirty="0"/>
              <a:t>the series of options that </a:t>
            </a:r>
            <a:r>
              <a:rPr lang="en-US" sz="2800" dirty="0" smtClean="0"/>
              <a:t>users </a:t>
            </a:r>
            <a:r>
              <a:rPr lang="en-US" sz="2800" dirty="0"/>
              <a:t>have selected to reach </a:t>
            </a:r>
            <a:r>
              <a:rPr lang="en-US" sz="2800" dirty="0" smtClean="0"/>
              <a:t>the </a:t>
            </a:r>
            <a:r>
              <a:rPr lang="en-US" sz="2800" dirty="0"/>
              <a:t>current screen.  </a:t>
            </a:r>
            <a:endParaRPr lang="en-US" sz="2800" dirty="0" smtClean="0"/>
          </a:p>
          <a:p>
            <a:r>
              <a:rPr lang="en-US" sz="2800" dirty="0" smtClean="0"/>
              <a:t>The Breadcrumbs Trails are </a:t>
            </a:r>
            <a:r>
              <a:rPr lang="en-US" sz="2800" dirty="0"/>
              <a:t>view only, so </a:t>
            </a:r>
            <a:r>
              <a:rPr lang="en-US" sz="2800" dirty="0" smtClean="0"/>
              <a:t>they cannot be used to navigate </a:t>
            </a:r>
            <a:r>
              <a:rPr lang="en-US" sz="2800" dirty="0"/>
              <a:t>to another screen. </a:t>
            </a:r>
            <a:r>
              <a:rPr lang="en-US" sz="2800" dirty="0" smtClean="0"/>
              <a:t> </a:t>
            </a:r>
            <a:r>
              <a:rPr lang="en-US" sz="2800" dirty="0"/>
              <a:t>If </a:t>
            </a:r>
            <a:r>
              <a:rPr lang="en-US" sz="2800" dirty="0" smtClean="0"/>
              <a:t>users </a:t>
            </a:r>
            <a:r>
              <a:rPr lang="en-US" sz="2800" dirty="0"/>
              <a:t>have access to more than one role, the </a:t>
            </a:r>
            <a:r>
              <a:rPr lang="en-US" sz="2800" dirty="0" smtClean="0"/>
              <a:t>Breadcrumb Trail </a:t>
            </a:r>
            <a:r>
              <a:rPr lang="en-US" sz="2800" dirty="0"/>
              <a:t>will show </a:t>
            </a:r>
            <a:r>
              <a:rPr lang="en-US" sz="2800" dirty="0" smtClean="0"/>
              <a:t>them which </a:t>
            </a:r>
            <a:r>
              <a:rPr lang="en-US" sz="2800" dirty="0"/>
              <a:t>role </a:t>
            </a:r>
            <a:r>
              <a:rPr lang="en-US" sz="2800" dirty="0" smtClean="0"/>
              <a:t>they are using in the system. 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6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429001"/>
            <a:ext cx="7580314" cy="533400"/>
          </a:xfrm>
        </p:spPr>
        <p:txBody>
          <a:bodyPr/>
          <a:lstStyle/>
          <a:p>
            <a:pPr algn="ctr"/>
            <a:r>
              <a:rPr lang="en-US" sz="2400" dirty="0" smtClean="0"/>
              <a:t>What do I need to do?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743201"/>
            <a:ext cx="7580313" cy="685799"/>
          </a:xfrm>
        </p:spPr>
        <p:txBody>
          <a:bodyPr/>
          <a:lstStyle/>
          <a:p>
            <a:pPr algn="ctr"/>
            <a:r>
              <a:rPr lang="en-US" sz="4000" dirty="0" smtClean="0"/>
              <a:t>How do I open a charge transaction in PCard Works?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D4AA-0578-4BBE-A0FF-ABEEAFF1DDB1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39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Accessing Transactions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1"/>
            <a:ext cx="7883593" cy="35814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50320"/>
          <a:stretch/>
        </p:blipFill>
        <p:spPr bwMode="auto">
          <a:xfrm>
            <a:off x="152400" y="1143000"/>
            <a:ext cx="88392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23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Accessing Transactions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142" y="1430107"/>
            <a:ext cx="7696200" cy="4742093"/>
          </a:xfrm>
        </p:spPr>
        <p:txBody>
          <a:bodyPr/>
          <a:lstStyle/>
          <a:p>
            <a:r>
              <a:rPr lang="en-US" sz="2800" dirty="0" smtClean="0"/>
              <a:t>Users </a:t>
            </a:r>
            <a:r>
              <a:rPr lang="en-US" sz="2800" dirty="0"/>
              <a:t>can access </a:t>
            </a:r>
            <a:r>
              <a:rPr lang="en-US" sz="2800" dirty="0" smtClean="0"/>
              <a:t>the </a:t>
            </a:r>
            <a:r>
              <a:rPr lang="en-US" sz="2800" dirty="0"/>
              <a:t>main transaction screen two different ways:</a:t>
            </a:r>
          </a:p>
          <a:p>
            <a:pPr marL="0" indent="0">
              <a:buNone/>
            </a:pPr>
            <a:endParaRPr lang="en-US" sz="700" dirty="0"/>
          </a:p>
          <a:p>
            <a:pPr lvl="1"/>
            <a:r>
              <a:rPr lang="en-US" sz="2400" dirty="0" smtClean="0"/>
              <a:t>Use the Expenses </a:t>
            </a:r>
            <a:r>
              <a:rPr lang="en-US" sz="2400" dirty="0"/>
              <a:t>tab on the Navigation Bar.  </a:t>
            </a:r>
            <a:r>
              <a:rPr lang="en-US" sz="2400" dirty="0" smtClean="0"/>
              <a:t>Be sure </a:t>
            </a:r>
            <a:r>
              <a:rPr lang="en-US" sz="2400" dirty="0"/>
              <a:t>to select the correct </a:t>
            </a:r>
            <a:r>
              <a:rPr lang="en-US" sz="2400" dirty="0" smtClean="0"/>
              <a:t>user role for the transactions. </a:t>
            </a:r>
          </a:p>
          <a:p>
            <a:pPr marL="457200" lvl="1" indent="0">
              <a:buNone/>
            </a:pPr>
            <a:endParaRPr lang="en-US" sz="1200" dirty="0"/>
          </a:p>
          <a:p>
            <a:pPr lvl="1"/>
            <a:r>
              <a:rPr lang="en-US" sz="2400" dirty="0" smtClean="0"/>
              <a:t>Users can also access pending </a:t>
            </a:r>
            <a:r>
              <a:rPr lang="en-US" sz="2400" dirty="0"/>
              <a:t>transactions from the “Action Items” </a:t>
            </a:r>
            <a:r>
              <a:rPr lang="en-US" sz="2400" dirty="0" smtClean="0"/>
              <a:t>from the Home Screen</a:t>
            </a:r>
            <a:r>
              <a:rPr lang="en-US" sz="2400" dirty="0"/>
              <a:t>. Users can click the hyperlink in the “Current Status” column to access the transactions for </a:t>
            </a:r>
            <a:r>
              <a:rPr lang="en-US" sz="2400" dirty="0" smtClean="0"/>
              <a:t>processing. Transactions are grouped together depending </a:t>
            </a:r>
            <a:r>
              <a:rPr lang="en-US" sz="2400" dirty="0"/>
              <a:t>on the action </a:t>
            </a:r>
            <a:r>
              <a:rPr lang="en-US" sz="2400" dirty="0" smtClean="0"/>
              <a:t>needed and the user role assigned.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56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Transaction Navigation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415346"/>
            <a:ext cx="8305800" cy="4375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4600" y="2537739"/>
            <a:ext cx="762000" cy="2362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Transaction Navigation – Display Options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Users </a:t>
            </a:r>
            <a:r>
              <a:rPr lang="en-US" sz="2800" dirty="0" smtClean="0"/>
              <a:t>can access</a:t>
            </a:r>
            <a:r>
              <a:rPr lang="en-US" sz="2800" dirty="0"/>
              <a:t>, search </a:t>
            </a:r>
            <a:r>
              <a:rPr lang="en-US" sz="2800" dirty="0" smtClean="0"/>
              <a:t>for, </a:t>
            </a:r>
            <a:r>
              <a:rPr lang="en-US" sz="2800" dirty="0"/>
              <a:t>and approve </a:t>
            </a:r>
            <a:r>
              <a:rPr lang="en-US" sz="2800" dirty="0" smtClean="0"/>
              <a:t>transactions on the </a:t>
            </a:r>
            <a:r>
              <a:rPr lang="en-US" sz="2800" b="1" i="1" dirty="0" smtClean="0"/>
              <a:t>Transaction Screen</a:t>
            </a:r>
            <a:r>
              <a:rPr lang="en-US" sz="2800" dirty="0" smtClean="0"/>
              <a:t>. </a:t>
            </a:r>
            <a:endParaRPr lang="en-US" sz="2800" dirty="0"/>
          </a:p>
          <a:p>
            <a:r>
              <a:rPr lang="en-US" sz="2800" dirty="0" smtClean="0"/>
              <a:t>There are 5 tabs on the transaction screen: </a:t>
            </a:r>
            <a:r>
              <a:rPr lang="en-US" sz="2800" i="1" dirty="0" smtClean="0"/>
              <a:t>Pending</a:t>
            </a:r>
            <a:r>
              <a:rPr lang="en-US" sz="2800" dirty="0" smtClean="0"/>
              <a:t> </a:t>
            </a:r>
            <a:r>
              <a:rPr lang="en-US" sz="2800" i="1" dirty="0" smtClean="0"/>
              <a:t>Sign Off, Open, Ready to Batch, Flagged, </a:t>
            </a:r>
            <a:r>
              <a:rPr lang="en-US" sz="2800" dirty="0" smtClean="0"/>
              <a:t>and</a:t>
            </a:r>
            <a:r>
              <a:rPr lang="en-US" sz="2800" i="1" dirty="0" smtClean="0"/>
              <a:t> All. </a:t>
            </a:r>
            <a:r>
              <a:rPr lang="en-US" sz="2800" dirty="0" smtClean="0"/>
              <a:t> The available transactions depend </a:t>
            </a:r>
            <a:r>
              <a:rPr lang="en-US" sz="2800" dirty="0"/>
              <a:t>on </a:t>
            </a:r>
            <a:r>
              <a:rPr lang="en-US" sz="2800" dirty="0" smtClean="0"/>
              <a:t>the </a:t>
            </a:r>
            <a:r>
              <a:rPr lang="en-US" sz="2800" dirty="0"/>
              <a:t>queue </a:t>
            </a:r>
            <a:r>
              <a:rPr lang="en-US" sz="2800" dirty="0" smtClean="0"/>
              <a:t>selected.  </a:t>
            </a:r>
          </a:p>
          <a:p>
            <a:r>
              <a:rPr lang="en-US" sz="2800" dirty="0" smtClean="0"/>
              <a:t>Users </a:t>
            </a:r>
            <a:r>
              <a:rPr lang="en-US" sz="2800" dirty="0"/>
              <a:t>can set </a:t>
            </a:r>
            <a:r>
              <a:rPr lang="en-US" sz="2800" dirty="0" smtClean="0"/>
              <a:t>personal preferences for the </a:t>
            </a:r>
            <a:r>
              <a:rPr lang="en-US" sz="2800" dirty="0"/>
              <a:t>transaction </a:t>
            </a:r>
            <a:r>
              <a:rPr lang="en-US" sz="2800" dirty="0" smtClean="0"/>
              <a:t>data appearance by moving the columns on any of the tabs.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59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Transaction Screen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Transaction Screen </a:t>
            </a:r>
            <a:r>
              <a:rPr lang="en-US" sz="2800" dirty="0"/>
              <a:t>will show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The transaction number </a:t>
            </a:r>
            <a:r>
              <a:rPr lang="en-US" sz="2400" dirty="0"/>
              <a:t>listed under the “Document” </a:t>
            </a:r>
            <a:r>
              <a:rPr lang="en-US" sz="2400" dirty="0" smtClean="0"/>
              <a:t>column</a:t>
            </a:r>
            <a:endParaRPr lang="en-US" sz="2400" dirty="0"/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the transactions has been </a:t>
            </a:r>
            <a:r>
              <a:rPr lang="en-US" sz="2400" dirty="0" smtClean="0"/>
              <a:t>flagged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account </a:t>
            </a:r>
            <a:r>
              <a:rPr lang="en-US" sz="2400" dirty="0" smtClean="0"/>
              <a:t>ID </a:t>
            </a:r>
          </a:p>
          <a:p>
            <a:pPr lvl="1"/>
            <a:r>
              <a:rPr lang="en-US" sz="2400" dirty="0" smtClean="0"/>
              <a:t>the posted and the purchasing dates </a:t>
            </a:r>
            <a:r>
              <a:rPr lang="en-US" sz="2400" dirty="0"/>
              <a:t>of the </a:t>
            </a:r>
            <a:r>
              <a:rPr lang="en-US" sz="2400" dirty="0" smtClean="0"/>
              <a:t>transaction </a:t>
            </a:r>
          </a:p>
          <a:p>
            <a:pPr lvl="1"/>
            <a:r>
              <a:rPr lang="en-US" sz="2400" dirty="0" smtClean="0"/>
              <a:t>primary accountholder </a:t>
            </a:r>
          </a:p>
          <a:p>
            <a:pPr lvl="1"/>
            <a:r>
              <a:rPr lang="en-US" sz="2400" dirty="0" smtClean="0"/>
              <a:t>who </a:t>
            </a:r>
            <a:r>
              <a:rPr lang="en-US" sz="2400" dirty="0"/>
              <a:t>the vendor </a:t>
            </a:r>
            <a:r>
              <a:rPr lang="en-US" sz="2400" dirty="0" smtClean="0"/>
              <a:t>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74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Transaction </a:t>
            </a:r>
            <a:r>
              <a:rPr lang="en-US" sz="3600" dirty="0" smtClean="0"/>
              <a:t>Screen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the </a:t>
            </a:r>
            <a:r>
              <a:rPr lang="en-US" sz="2400" dirty="0"/>
              <a:t>Complete/Validated/Authorized field, shown as </a:t>
            </a:r>
            <a:r>
              <a:rPr lang="en-US" sz="2400" dirty="0" smtClean="0"/>
              <a:t>Comp/Val/</a:t>
            </a:r>
            <a:r>
              <a:rPr lang="en-US" sz="2400" dirty="0" err="1" smtClean="0"/>
              <a:t>Auth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the GL Value allocation codes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the amount of the </a:t>
            </a:r>
            <a:r>
              <a:rPr lang="en-US" sz="2400" dirty="0" smtClean="0"/>
              <a:t>transaction 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a receipt has been </a:t>
            </a:r>
            <a:r>
              <a:rPr lang="en-US" sz="2400" dirty="0" smtClean="0"/>
              <a:t>uploaded </a:t>
            </a:r>
          </a:p>
          <a:p>
            <a:pPr lvl="1"/>
            <a:r>
              <a:rPr lang="en-US" sz="2400" dirty="0" smtClean="0"/>
              <a:t>who </a:t>
            </a:r>
            <a:r>
              <a:rPr lang="en-US" sz="2400" dirty="0"/>
              <a:t>flagged the </a:t>
            </a:r>
            <a:r>
              <a:rPr lang="en-US" sz="2400" dirty="0" smtClean="0"/>
              <a:t>transaction </a:t>
            </a:r>
          </a:p>
          <a:p>
            <a:pPr lvl="1"/>
            <a:r>
              <a:rPr lang="en-US" sz="2400" dirty="0" smtClean="0"/>
              <a:t>the name of </a:t>
            </a:r>
            <a:r>
              <a:rPr lang="en-US" sz="2400" dirty="0"/>
              <a:t>the group </a:t>
            </a:r>
            <a:r>
              <a:rPr lang="en-US" sz="2400" dirty="0" smtClean="0"/>
              <a:t>where </a:t>
            </a:r>
            <a:r>
              <a:rPr lang="en-US" sz="2400" dirty="0"/>
              <a:t>Accountholder is </a:t>
            </a:r>
            <a:r>
              <a:rPr lang="en-US" sz="2400" dirty="0" smtClean="0"/>
              <a:t>assigned 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86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Transaction Screen - Advanced Filter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Advanced Filter</a:t>
            </a:r>
            <a:r>
              <a:rPr lang="en-US" sz="2800" dirty="0" smtClean="0"/>
              <a:t>,</a:t>
            </a:r>
            <a:r>
              <a:rPr lang="en-US" sz="2800" b="1" dirty="0" smtClean="0"/>
              <a:t> </a:t>
            </a:r>
            <a:r>
              <a:rPr lang="en-US" sz="2800" dirty="0" smtClean="0"/>
              <a:t>located on the left of the screen, allows users to specify which transactions they want to view. For example: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Date</a:t>
            </a:r>
            <a:r>
              <a:rPr lang="en-US" sz="2800" dirty="0" smtClean="0"/>
              <a:t> filter automatically </a:t>
            </a:r>
            <a:r>
              <a:rPr lang="en-US" sz="2800" dirty="0"/>
              <a:t>shows the transactions from the past 100 days, but you can search transactions up to 24 months.  </a:t>
            </a:r>
            <a:endParaRPr lang="en-US" sz="2800" dirty="0" smtClean="0"/>
          </a:p>
          <a:p>
            <a:r>
              <a:rPr lang="en-US" sz="2800" dirty="0" smtClean="0"/>
              <a:t>Users can adjust </a:t>
            </a:r>
            <a:r>
              <a:rPr lang="en-US" sz="2800" dirty="0"/>
              <a:t>the number of </a:t>
            </a:r>
            <a:r>
              <a:rPr lang="en-US" sz="2800" dirty="0" smtClean="0"/>
              <a:t>transactions per page incrementally </a:t>
            </a:r>
            <a:r>
              <a:rPr lang="en-US" sz="2800" dirty="0"/>
              <a:t>up-to 500 transactions per page. </a:t>
            </a:r>
            <a:r>
              <a:rPr lang="en-US" sz="2800" dirty="0" smtClean="0"/>
              <a:t>However, the system will be really slow.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08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Transaction Screen - Check Boxes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Click </a:t>
            </a:r>
            <a:r>
              <a:rPr lang="en-US" sz="2800" dirty="0"/>
              <a:t>the empty box in the gray area of </a:t>
            </a:r>
            <a:r>
              <a:rPr lang="en-US" sz="2800" dirty="0" smtClean="0"/>
              <a:t>the </a:t>
            </a:r>
            <a:r>
              <a:rPr lang="en-US" sz="2800" dirty="0"/>
              <a:t>transaction </a:t>
            </a:r>
            <a:r>
              <a:rPr lang="en-US" sz="2800" dirty="0" smtClean="0"/>
              <a:t>screen to SELECT ALL </a:t>
            </a:r>
            <a:r>
              <a:rPr lang="en-US" sz="2800" dirty="0"/>
              <a:t>transactions, even transactions that are not in </a:t>
            </a:r>
            <a:r>
              <a:rPr lang="en-US" sz="2800" dirty="0" smtClean="0"/>
              <a:t>current </a:t>
            </a:r>
            <a:r>
              <a:rPr lang="en-US" sz="2800" dirty="0"/>
              <a:t>view.  </a:t>
            </a:r>
            <a:endParaRPr lang="en-US" sz="2800" dirty="0" smtClean="0"/>
          </a:p>
          <a:p>
            <a:r>
              <a:rPr lang="en-US" sz="2800" dirty="0" smtClean="0"/>
              <a:t>If users use </a:t>
            </a:r>
            <a:r>
              <a:rPr lang="en-US" sz="2800" dirty="0"/>
              <a:t>this option to select </a:t>
            </a:r>
            <a:r>
              <a:rPr lang="en-US" sz="2800" dirty="0" smtClean="0"/>
              <a:t>all they should be ready sign </a:t>
            </a:r>
            <a:r>
              <a:rPr lang="en-US" sz="2800" dirty="0"/>
              <a:t>off on all transactions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number of items selected is shown on the “Select/Items</a:t>
            </a:r>
            <a:r>
              <a:rPr lang="en-US" sz="2800" dirty="0"/>
              <a:t>” count at the bottom of </a:t>
            </a:r>
            <a:r>
              <a:rPr lang="en-US" sz="2800" dirty="0" smtClean="0"/>
              <a:t>the advanced </a:t>
            </a:r>
            <a:r>
              <a:rPr lang="en-US" sz="2800" dirty="0"/>
              <a:t>filter.  </a:t>
            </a:r>
            <a:endParaRPr lang="en-US" sz="2800" dirty="0" smtClean="0"/>
          </a:p>
          <a:p>
            <a:r>
              <a:rPr lang="en-US" sz="2800" dirty="0" smtClean="0"/>
              <a:t>Users always </a:t>
            </a:r>
            <a:r>
              <a:rPr lang="en-US" sz="2800" dirty="0"/>
              <a:t>have the ability to select a </a:t>
            </a:r>
            <a:r>
              <a:rPr lang="en-US" sz="2800" dirty="0" smtClean="0"/>
              <a:t>single transaction to </a:t>
            </a:r>
            <a:r>
              <a:rPr lang="en-US" sz="2800" dirty="0"/>
              <a:t>sign off or close the transaction.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05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Notes on This Presentation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Please refer to the </a:t>
            </a:r>
            <a:r>
              <a:rPr lang="en-US" sz="2700" i="1" dirty="0" smtClean="0"/>
              <a:t>PCard Works for Accountholders </a:t>
            </a:r>
            <a:r>
              <a:rPr lang="en-US" sz="2700" dirty="0" smtClean="0"/>
              <a:t>presentation for the following information</a:t>
            </a:r>
            <a:r>
              <a:rPr lang="en-US" sz="2700" i="1" dirty="0" smtClean="0"/>
              <a:t>:</a:t>
            </a:r>
          </a:p>
          <a:p>
            <a:pPr lvl="1"/>
            <a:r>
              <a:rPr lang="en-US" sz="2300" i="1" dirty="0" smtClean="0"/>
              <a:t>Browser information</a:t>
            </a:r>
          </a:p>
          <a:p>
            <a:pPr lvl="1"/>
            <a:r>
              <a:rPr lang="en-US" sz="2300" i="1" dirty="0" smtClean="0"/>
              <a:t>Initial Log-In</a:t>
            </a:r>
          </a:p>
          <a:p>
            <a:pPr lvl="1"/>
            <a:r>
              <a:rPr lang="en-US" sz="2300" i="1" dirty="0" smtClean="0"/>
              <a:t>Setting-Up passwords and security questions</a:t>
            </a:r>
          </a:p>
          <a:p>
            <a:pPr lvl="1"/>
            <a:r>
              <a:rPr lang="en-US" sz="2300" i="1" dirty="0" smtClean="0"/>
              <a:t>Logging-in and logging-out of the system</a:t>
            </a:r>
          </a:p>
          <a:p>
            <a:pPr lvl="1"/>
            <a:r>
              <a:rPr lang="en-US" sz="2300" i="1" dirty="0" smtClean="0"/>
              <a:t>Attaching Documentation</a:t>
            </a:r>
          </a:p>
          <a:p>
            <a:pPr lvl="1"/>
            <a:r>
              <a:rPr lang="en-US" sz="2300" i="1" dirty="0" smtClean="0"/>
              <a:t>Detailed GL Values Discussion</a:t>
            </a:r>
          </a:p>
          <a:p>
            <a:pPr lvl="1"/>
            <a:r>
              <a:rPr lang="en-US" sz="2300" i="1" dirty="0" smtClean="0"/>
              <a:t>Printing Documentation</a:t>
            </a:r>
          </a:p>
          <a:p>
            <a:pPr lvl="1"/>
            <a:endParaRPr lang="en-US" sz="23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2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Transaction Screen – Expansion Button and Column Search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Users can open a summary window by </a:t>
            </a:r>
            <a:r>
              <a:rPr lang="en-US" sz="2800" dirty="0"/>
              <a:t>clicking the </a:t>
            </a:r>
            <a:r>
              <a:rPr lang="en-US" sz="2800" b="1" i="1" dirty="0" smtClean="0"/>
              <a:t>Expansion Button 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    </a:t>
            </a:r>
            <a:r>
              <a:rPr lang="en-US" sz="2800" b="1" dirty="0" smtClean="0"/>
              <a:t>)</a:t>
            </a:r>
            <a:r>
              <a:rPr lang="en-US" sz="2800" b="1" i="1" dirty="0" smtClean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the right of the </a:t>
            </a:r>
            <a:r>
              <a:rPr lang="en-US" sz="2800" dirty="0" smtClean="0"/>
              <a:t>transaction.</a:t>
            </a:r>
          </a:p>
          <a:p>
            <a:r>
              <a:rPr lang="en-US" sz="2800" dirty="0" smtClean="0"/>
              <a:t>From </a:t>
            </a:r>
            <a:r>
              <a:rPr lang="en-US" sz="2800" dirty="0"/>
              <a:t>this window, </a:t>
            </a:r>
            <a:r>
              <a:rPr lang="en-US" sz="2800" dirty="0" smtClean="0"/>
              <a:t>users </a:t>
            </a:r>
            <a:r>
              <a:rPr lang="en-US" sz="2800" dirty="0"/>
              <a:t>can see and add </a:t>
            </a:r>
            <a:r>
              <a:rPr lang="en-US" sz="2800" dirty="0" smtClean="0"/>
              <a:t>comments</a:t>
            </a:r>
            <a:r>
              <a:rPr lang="en-US" sz="2800" dirty="0"/>
              <a:t>, view all </a:t>
            </a:r>
            <a:r>
              <a:rPr lang="en-US" sz="2800" dirty="0" smtClean="0"/>
              <a:t>GL allocation </a:t>
            </a:r>
            <a:r>
              <a:rPr lang="en-US" sz="2800" dirty="0"/>
              <a:t>codes, </a:t>
            </a:r>
            <a:r>
              <a:rPr lang="en-US" sz="2800" dirty="0" smtClean="0"/>
              <a:t>view notes </a:t>
            </a:r>
            <a:r>
              <a:rPr lang="en-US" sz="2800" dirty="0"/>
              <a:t>about a disputed transaction or view full details of the transaction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Users can search some of the Column fields using search words</a:t>
            </a:r>
            <a:r>
              <a:rPr lang="en-US" sz="2800" dirty="0"/>
              <a:t>, </a:t>
            </a:r>
            <a:r>
              <a:rPr lang="en-US" sz="2800" dirty="0" smtClean="0"/>
              <a:t>can sort all Column information </a:t>
            </a:r>
            <a:r>
              <a:rPr lang="en-US" sz="2800" dirty="0"/>
              <a:t>alphabetically and chronologically.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09800"/>
            <a:ext cx="2381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Transaction Screen – Expansion Button and Column Search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Users can open a summary window by </a:t>
            </a:r>
            <a:r>
              <a:rPr lang="en-US" sz="2800" dirty="0"/>
              <a:t>clicking the </a:t>
            </a:r>
            <a:r>
              <a:rPr lang="en-US" sz="2800" b="1" i="1" dirty="0" smtClean="0"/>
              <a:t>Expansion Button 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    </a:t>
            </a:r>
            <a:r>
              <a:rPr lang="en-US" sz="2800" b="1" dirty="0" smtClean="0"/>
              <a:t>)</a:t>
            </a:r>
            <a:r>
              <a:rPr lang="en-US" sz="2800" b="1" i="1" dirty="0" smtClean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the right of the </a:t>
            </a:r>
            <a:r>
              <a:rPr lang="en-US" sz="2800" dirty="0" smtClean="0"/>
              <a:t>transaction.</a:t>
            </a:r>
          </a:p>
          <a:p>
            <a:r>
              <a:rPr lang="en-US" sz="2800" dirty="0" smtClean="0"/>
              <a:t>From </a:t>
            </a:r>
            <a:r>
              <a:rPr lang="en-US" sz="2800" dirty="0"/>
              <a:t>this window, </a:t>
            </a:r>
            <a:r>
              <a:rPr lang="en-US" sz="2800" dirty="0" smtClean="0"/>
              <a:t>users </a:t>
            </a:r>
            <a:r>
              <a:rPr lang="en-US" sz="2800" dirty="0"/>
              <a:t>can see and add </a:t>
            </a:r>
            <a:r>
              <a:rPr lang="en-US" sz="2800" dirty="0" smtClean="0"/>
              <a:t>comments</a:t>
            </a:r>
            <a:r>
              <a:rPr lang="en-US" sz="2800" dirty="0"/>
              <a:t>, view all </a:t>
            </a:r>
            <a:r>
              <a:rPr lang="en-US" sz="2800" dirty="0" smtClean="0"/>
              <a:t>GL allocation </a:t>
            </a:r>
            <a:r>
              <a:rPr lang="en-US" sz="2800" dirty="0"/>
              <a:t>codes, </a:t>
            </a:r>
            <a:r>
              <a:rPr lang="en-US" sz="2800" dirty="0" smtClean="0"/>
              <a:t>view notes </a:t>
            </a:r>
            <a:r>
              <a:rPr lang="en-US" sz="2800" dirty="0"/>
              <a:t>about a disputed transaction or view full details of the transaction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Users can search some of the Column fields using search words</a:t>
            </a:r>
            <a:r>
              <a:rPr lang="en-US" sz="2800" dirty="0"/>
              <a:t>, </a:t>
            </a:r>
            <a:r>
              <a:rPr lang="en-US" sz="2800" dirty="0" smtClean="0"/>
              <a:t>can sort all Column information </a:t>
            </a:r>
            <a:r>
              <a:rPr lang="en-US" sz="2800" dirty="0"/>
              <a:t>alphabetically and chronologically.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09800"/>
            <a:ext cx="2381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505201"/>
            <a:ext cx="7580314" cy="533400"/>
          </a:xfrm>
        </p:spPr>
        <p:txBody>
          <a:bodyPr/>
          <a:lstStyle/>
          <a:p>
            <a:pPr algn="ctr"/>
            <a:r>
              <a:rPr lang="en-US" sz="2400" dirty="0" smtClean="0"/>
              <a:t>The good stuff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819401"/>
            <a:ext cx="7580313" cy="761999"/>
          </a:xfrm>
        </p:spPr>
        <p:txBody>
          <a:bodyPr/>
          <a:lstStyle/>
          <a:p>
            <a:pPr algn="ctr"/>
            <a:r>
              <a:rPr lang="en-US" sz="3600" dirty="0" smtClean="0"/>
              <a:t>What are GL Values again?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D4AA-0578-4BBE-A0FF-ABEEAFF1DDB1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23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GL Values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Users will verify that the Accountholder has coded the GL Values correctly and has attached required documentation</a:t>
            </a:r>
          </a:p>
          <a:p>
            <a:r>
              <a:rPr lang="en-US" sz="2800" dirty="0" smtClean="0"/>
              <a:t>The following table is a reference point for the 13 GL Value fields that are required for a transaction to process correctly through FLAIR.</a:t>
            </a:r>
          </a:p>
          <a:p>
            <a:r>
              <a:rPr lang="en-US" sz="2800" dirty="0" smtClean="0"/>
              <a:t>Please review the DFS </a:t>
            </a:r>
            <a:r>
              <a:rPr lang="en-US" sz="2800" i="1" dirty="0" smtClean="0"/>
              <a:t>Works User Manual </a:t>
            </a:r>
            <a:r>
              <a:rPr lang="en-US" sz="2800" dirty="0" smtClean="0"/>
              <a:t>or the Cheat Sheet provided by JAC for a more detailed explanation of GL Values 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56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 Ledger Values - Review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8001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 Ledger Values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17638"/>
            <a:ext cx="8094868" cy="44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 Ledger Values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72" y="1443285"/>
            <a:ext cx="7905481" cy="34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505201"/>
            <a:ext cx="7580314" cy="533400"/>
          </a:xfrm>
        </p:spPr>
        <p:txBody>
          <a:bodyPr/>
          <a:lstStyle/>
          <a:p>
            <a:pPr algn="ctr"/>
            <a:r>
              <a:rPr lang="en-US" sz="2400" dirty="0" smtClean="0"/>
              <a:t>Reviewing charges </a:t>
            </a:r>
            <a:r>
              <a:rPr lang="en-US" sz="2400" dirty="0" smtClean="0"/>
              <a:t>as approvers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819401"/>
            <a:ext cx="7580313" cy="761999"/>
          </a:xfrm>
        </p:spPr>
        <p:txBody>
          <a:bodyPr/>
          <a:lstStyle/>
          <a:p>
            <a:pPr algn="ctr"/>
            <a:r>
              <a:rPr lang="en-US" sz="3600" dirty="0" smtClean="0"/>
              <a:t>Are we ready to process a transaction?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D4AA-0578-4BBE-A0FF-ABEEAFF1DDB1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60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Processing Transactions - Approvers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r>
              <a:rPr lang="en-US" sz="2800" dirty="0"/>
              <a:t>Once an Accountholder signs off on a </a:t>
            </a:r>
            <a:r>
              <a:rPr lang="en-US" sz="2800" dirty="0" smtClean="0"/>
              <a:t>charge, </a:t>
            </a:r>
            <a:r>
              <a:rPr lang="en-US" sz="2800" dirty="0"/>
              <a:t>the transaction </a:t>
            </a:r>
            <a:r>
              <a:rPr lang="en-US" sz="2800" dirty="0" smtClean="0"/>
              <a:t>appears in </a:t>
            </a:r>
            <a:r>
              <a:rPr lang="en-US" sz="2800" dirty="0"/>
              <a:t>the Approver’s </a:t>
            </a:r>
            <a:r>
              <a:rPr lang="en-US" sz="2800" b="1" dirty="0"/>
              <a:t>Pending </a:t>
            </a:r>
            <a:r>
              <a:rPr lang="en-US" sz="2800" b="1" dirty="0" smtClean="0"/>
              <a:t>Sign Off </a:t>
            </a:r>
            <a:r>
              <a:rPr lang="en-US" sz="2800" dirty="0"/>
              <a:t>queue for review.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Approver must verify all GL values </a:t>
            </a:r>
            <a:r>
              <a:rPr lang="en-US" sz="2800" dirty="0" smtClean="0"/>
              <a:t>are accurate</a:t>
            </a:r>
            <a:r>
              <a:rPr lang="en-US" sz="2800" dirty="0"/>
              <a:t>, </a:t>
            </a:r>
            <a:r>
              <a:rPr lang="en-US" sz="2800" dirty="0" smtClean="0"/>
              <a:t>all required supporting documentation </a:t>
            </a:r>
            <a:r>
              <a:rPr lang="en-US" sz="2800" dirty="0"/>
              <a:t>has been attached to the </a:t>
            </a:r>
            <a:r>
              <a:rPr lang="en-US" sz="2800" dirty="0" smtClean="0"/>
              <a:t>transaction, </a:t>
            </a:r>
            <a:r>
              <a:rPr lang="en-US" sz="2800" dirty="0"/>
              <a:t>and the transaction is ready for the Accountant to review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If </a:t>
            </a:r>
            <a:r>
              <a:rPr lang="en-US" sz="2800" dirty="0"/>
              <a:t>GL values are incorrect </a:t>
            </a:r>
            <a:r>
              <a:rPr lang="en-US" sz="2800" dirty="0" smtClean="0"/>
              <a:t>or documentation </a:t>
            </a:r>
            <a:r>
              <a:rPr lang="en-US" sz="2800" dirty="0"/>
              <a:t>is missing or insufficient, the Approver has the </a:t>
            </a:r>
            <a:r>
              <a:rPr lang="en-US" sz="2800" dirty="0" smtClean="0"/>
              <a:t>option to correct the data or return it for review.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04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Reviewing and Amending Transactions for Approvers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Approver must review the transaction’s </a:t>
            </a:r>
            <a:r>
              <a:rPr lang="en-US" sz="2800" dirty="0" smtClean="0"/>
              <a:t>GL </a:t>
            </a:r>
            <a:r>
              <a:rPr lang="en-US" sz="2800" dirty="0"/>
              <a:t>fields entered by </a:t>
            </a:r>
            <a:r>
              <a:rPr lang="en-US" sz="2800" dirty="0" smtClean="0"/>
              <a:t>the Accountholder </a:t>
            </a:r>
            <a:r>
              <a:rPr lang="en-US" sz="2800" dirty="0"/>
              <a:t>for accuracy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If the field </a:t>
            </a:r>
            <a:r>
              <a:rPr lang="en-US" sz="2800" dirty="0"/>
              <a:t>does not apply to the transaction, the </a:t>
            </a:r>
            <a:r>
              <a:rPr lang="en-US" sz="2800" dirty="0" smtClean="0"/>
              <a:t>Approver must verify that the </a:t>
            </a:r>
            <a:r>
              <a:rPr lang="en-US" sz="2800" dirty="0"/>
              <a:t>Accountholder entered </a:t>
            </a:r>
            <a:r>
              <a:rPr lang="en-US" sz="2800" dirty="0" smtClean="0"/>
              <a:t>the double </a:t>
            </a:r>
            <a:r>
              <a:rPr lang="en-US" sz="2800" dirty="0"/>
              <a:t>asterisk (**)value to indicate “no value”.</a:t>
            </a:r>
          </a:p>
          <a:p>
            <a:r>
              <a:rPr lang="en-US" sz="2800" dirty="0"/>
              <a:t>The Approver has the option to correct the GL fields </a:t>
            </a:r>
            <a:r>
              <a:rPr lang="en-US" sz="2800" dirty="0" smtClean="0"/>
              <a:t>or to </a:t>
            </a:r>
            <a:r>
              <a:rPr lang="en-US" sz="2800" b="1" dirty="0"/>
              <a:t>flag</a:t>
            </a:r>
            <a:r>
              <a:rPr lang="en-US" sz="2800" dirty="0"/>
              <a:t> </a:t>
            </a:r>
            <a:r>
              <a:rPr lang="en-US" sz="2800" b="1" dirty="0"/>
              <a:t>the transaction </a:t>
            </a:r>
            <a:r>
              <a:rPr lang="en-US" sz="2800" dirty="0"/>
              <a:t>for the Accountholder to amend the transaction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3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User Roles Review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856796"/>
            <a:ext cx="7696200" cy="40127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9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Reviewing and Amending Transactions for Approvers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allocate or edit </a:t>
            </a:r>
            <a:r>
              <a:rPr lang="en-US" dirty="0" smtClean="0"/>
              <a:t>transaction information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Click </a:t>
            </a:r>
            <a:r>
              <a:rPr lang="en-US" sz="2800" b="1" dirty="0" smtClean="0"/>
              <a:t>Expenses </a:t>
            </a:r>
            <a:r>
              <a:rPr lang="en-US" sz="2800" b="1" dirty="0"/>
              <a:t>&gt; Transactions &gt; Approver</a:t>
            </a:r>
            <a:r>
              <a:rPr lang="en-US" sz="2800" dirty="0"/>
              <a:t>. The </a:t>
            </a:r>
            <a:r>
              <a:rPr lang="en-US" sz="2800" b="1" dirty="0"/>
              <a:t>Transactions</a:t>
            </a:r>
            <a:r>
              <a:rPr lang="en-US" sz="2800" dirty="0"/>
              <a:t> screen with transactions </a:t>
            </a:r>
            <a:r>
              <a:rPr lang="en-US" sz="2800" dirty="0" smtClean="0"/>
              <a:t>on the </a:t>
            </a:r>
            <a:r>
              <a:rPr lang="en-US" sz="2800" b="1" dirty="0" smtClean="0"/>
              <a:t>Pending </a:t>
            </a:r>
            <a:r>
              <a:rPr lang="en-US" sz="2800" b="1" dirty="0"/>
              <a:t>Sign Off </a:t>
            </a:r>
            <a:r>
              <a:rPr lang="en-US" sz="2800" dirty="0" smtClean="0"/>
              <a:t>Tab </a:t>
            </a:r>
            <a:r>
              <a:rPr lang="en-US" sz="2800" dirty="0"/>
              <a:t>displays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For Flagged </a:t>
            </a:r>
            <a:r>
              <a:rPr lang="en-US" sz="2400" dirty="0"/>
              <a:t>transactions, click the </a:t>
            </a:r>
            <a:r>
              <a:rPr lang="en-US" sz="2400" b="1" dirty="0" smtClean="0"/>
              <a:t>Flagged</a:t>
            </a:r>
            <a:r>
              <a:rPr lang="en-US" sz="2400" dirty="0" smtClean="0"/>
              <a:t> Tab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Click the TXN number </a:t>
            </a:r>
            <a:r>
              <a:rPr lang="en-US" sz="2800" dirty="0" smtClean="0"/>
              <a:t>for </a:t>
            </a:r>
            <a:r>
              <a:rPr lang="en-US" sz="2800" dirty="0"/>
              <a:t>the transaction</a:t>
            </a:r>
            <a:r>
              <a:rPr lang="en-US" sz="2800" dirty="0" smtClean="0"/>
              <a:t>. The single-action menu </a:t>
            </a:r>
            <a:r>
              <a:rPr lang="en-US" sz="2800" dirty="0"/>
              <a:t>displays.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Click </a:t>
            </a:r>
            <a:r>
              <a:rPr lang="en-US" sz="2800" b="1" dirty="0" smtClean="0"/>
              <a:t>Allocate/Edit</a:t>
            </a:r>
            <a:r>
              <a:rPr lang="en-US" sz="2800" dirty="0"/>
              <a:t>. The Allocation Details window </a:t>
            </a:r>
            <a:r>
              <a:rPr lang="en-US" sz="2800" dirty="0" smtClean="0"/>
              <a:t>displays.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24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Reviewing and Amending Transactions for Approvers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Confirm </a:t>
            </a:r>
            <a:r>
              <a:rPr lang="en-US" sz="2800" dirty="0"/>
              <a:t>that the transaction has only one allocation line.  If the transaction has more than </a:t>
            </a:r>
            <a:r>
              <a:rPr lang="en-US" sz="2800" dirty="0" smtClean="0"/>
              <a:t>one line</a:t>
            </a:r>
            <a:r>
              <a:rPr lang="en-US" sz="2800" dirty="0"/>
              <a:t>, please </a:t>
            </a:r>
            <a:r>
              <a:rPr lang="en-US" sz="2800" dirty="0" smtClean="0"/>
              <a:t>remove the additional lines. Each transaction can have only one line when it goes to FLAIR. </a:t>
            </a:r>
          </a:p>
          <a:p>
            <a:pPr lvl="1"/>
            <a:r>
              <a:rPr lang="en-US" sz="2400" dirty="0" smtClean="0"/>
              <a:t>The Accountholder may need assistance with </a:t>
            </a:r>
            <a:r>
              <a:rPr lang="en-US" sz="2400" b="1" dirty="0" smtClean="0"/>
              <a:t>Dividing a Line </a:t>
            </a:r>
            <a:r>
              <a:rPr lang="en-US" sz="2400" dirty="0" smtClean="0"/>
              <a:t>if </a:t>
            </a:r>
            <a:r>
              <a:rPr lang="en-US" sz="2400" dirty="0" smtClean="0"/>
              <a:t>they </a:t>
            </a:r>
            <a:r>
              <a:rPr lang="en-US" sz="2400" dirty="0" smtClean="0"/>
              <a:t>incorrectly used the Copy or Add functions.</a:t>
            </a:r>
          </a:p>
          <a:p>
            <a:pPr lvl="1"/>
            <a:r>
              <a:rPr lang="en-US" sz="2400" dirty="0" smtClean="0"/>
              <a:t>Approvers cannot divide </a:t>
            </a:r>
            <a:r>
              <a:rPr lang="en-US" sz="2400" dirty="0" smtClean="0"/>
              <a:t>lines - </a:t>
            </a:r>
            <a:r>
              <a:rPr lang="en-US" sz="2400" dirty="0" smtClean="0"/>
              <a:t>only Accountholders and Accountants!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0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Reviewing and Amending Transactions for Approvers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Review all </a:t>
            </a:r>
            <a:r>
              <a:rPr lang="en-US" sz="2800" dirty="0"/>
              <a:t>required information in </a:t>
            </a:r>
            <a:r>
              <a:rPr lang="en-US" sz="2800" dirty="0" smtClean="0"/>
              <a:t>the GL </a:t>
            </a:r>
            <a:r>
              <a:rPr lang="en-US" sz="2800" dirty="0"/>
              <a:t>values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Remember that the Approver </a:t>
            </a:r>
            <a:r>
              <a:rPr lang="en-US" sz="2400" dirty="0"/>
              <a:t>can choose to make the necessary changes or flag the transaction.  </a:t>
            </a:r>
            <a:endParaRPr lang="en-US" sz="2400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Review the Accountholder comments </a:t>
            </a:r>
            <a:r>
              <a:rPr lang="en-US" sz="2800" dirty="0"/>
              <a:t>section for additional information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Click </a:t>
            </a:r>
            <a:r>
              <a:rPr lang="en-US" sz="2800" b="1" dirty="0" smtClean="0"/>
              <a:t>Save</a:t>
            </a:r>
            <a:r>
              <a:rPr lang="en-US" sz="2800" dirty="0" smtClean="0"/>
              <a:t> to </a:t>
            </a:r>
            <a:r>
              <a:rPr lang="en-US" sz="2800" dirty="0"/>
              <a:t>exit the Allocate/Edit.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22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Raising and Removing a Flag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r>
              <a:rPr lang="en-US" sz="2800" dirty="0" smtClean="0"/>
              <a:t>Flags Replace </a:t>
            </a:r>
            <a:r>
              <a:rPr lang="en-US" sz="2800" dirty="0" smtClean="0"/>
              <a:t>the Disapproval Codes in old FLAIR</a:t>
            </a:r>
          </a:p>
          <a:p>
            <a:r>
              <a:rPr lang="en-US" sz="2800" dirty="0" smtClean="0"/>
              <a:t>An </a:t>
            </a:r>
            <a:r>
              <a:rPr lang="en-US" sz="2800" dirty="0"/>
              <a:t>Approver or Accountant can flag a transaction to alert other users within the approval flow there is </a:t>
            </a:r>
            <a:r>
              <a:rPr lang="en-US" sz="2800" dirty="0" smtClean="0"/>
              <a:t>an issue with </a:t>
            </a:r>
            <a:r>
              <a:rPr lang="en-US" sz="2800" dirty="0"/>
              <a:t>the transaction.  </a:t>
            </a:r>
            <a:endParaRPr lang="en-US" sz="2800" dirty="0" smtClean="0"/>
          </a:p>
          <a:p>
            <a:r>
              <a:rPr lang="en-US" sz="2800" dirty="0" smtClean="0"/>
              <a:t>Flagging </a:t>
            </a:r>
            <a:r>
              <a:rPr lang="en-US" sz="2800" dirty="0"/>
              <a:t>a transaction is useful if the transaction requires corrections or </a:t>
            </a:r>
            <a:r>
              <a:rPr lang="en-US" sz="2800" dirty="0" smtClean="0"/>
              <a:t>additional information </a:t>
            </a:r>
            <a:r>
              <a:rPr lang="en-US" sz="2800" dirty="0"/>
              <a:t>from another user within the workflow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83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Raising and Removing a Flag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r>
              <a:rPr lang="en-US" sz="2800" dirty="0" smtClean="0"/>
              <a:t>Transactions </a:t>
            </a:r>
            <a:r>
              <a:rPr lang="en-US" sz="2800" dirty="0"/>
              <a:t>will not appear </a:t>
            </a:r>
            <a:r>
              <a:rPr lang="en-US" sz="2800" dirty="0" smtClean="0"/>
              <a:t>on </a:t>
            </a:r>
            <a:r>
              <a:rPr lang="en-US" sz="2800" dirty="0"/>
              <a:t>the Accountant’s Flagged queue unless the Accountant </a:t>
            </a:r>
            <a:r>
              <a:rPr lang="en-US" sz="2800" dirty="0" smtClean="0"/>
              <a:t>raises the </a:t>
            </a:r>
            <a:r>
              <a:rPr lang="en-US" sz="2800" dirty="0"/>
              <a:t>flag, or the transaction is returned by FLAIR.  </a:t>
            </a:r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the Accountant raises </a:t>
            </a:r>
            <a:r>
              <a:rPr lang="en-US" sz="2800" dirty="0" smtClean="0"/>
              <a:t>the flag</a:t>
            </a:r>
            <a:r>
              <a:rPr lang="en-US" sz="2800" dirty="0"/>
              <a:t>, the transaction will </a:t>
            </a:r>
            <a:r>
              <a:rPr lang="en-US" sz="2800" dirty="0" smtClean="0"/>
              <a:t>appear in </a:t>
            </a:r>
            <a:r>
              <a:rPr lang="en-US" sz="2800" dirty="0"/>
              <a:t>the Accountholder’s and Approver’s Flagged queue. </a:t>
            </a:r>
            <a:endParaRPr lang="en-US" sz="2800" dirty="0" smtClean="0"/>
          </a:p>
          <a:p>
            <a:r>
              <a:rPr lang="en-US" sz="2800" dirty="0" smtClean="0"/>
              <a:t>If the </a:t>
            </a:r>
            <a:r>
              <a:rPr lang="en-US" sz="2800" dirty="0"/>
              <a:t>Accountant raises a </a:t>
            </a:r>
            <a:r>
              <a:rPr lang="en-US" sz="2800" dirty="0" smtClean="0"/>
              <a:t>flag, </a:t>
            </a:r>
            <a:r>
              <a:rPr lang="en-US" sz="2800" dirty="0" smtClean="0"/>
              <a:t>they will work with the JRO (</a:t>
            </a:r>
            <a:r>
              <a:rPr lang="en-US" sz="2800" b="1" dirty="0" smtClean="0"/>
              <a:t>Accountholder</a:t>
            </a:r>
            <a:r>
              <a:rPr lang="en-US" sz="2800" dirty="0" smtClean="0"/>
              <a:t> or </a:t>
            </a:r>
            <a:r>
              <a:rPr lang="en-US" sz="2800" b="1" dirty="0" smtClean="0"/>
              <a:t>Approver</a:t>
            </a:r>
            <a:r>
              <a:rPr lang="en-US" sz="2800" dirty="0" smtClean="0"/>
              <a:t>) to resolve, as needed.  Approvers </a:t>
            </a:r>
            <a:r>
              <a:rPr lang="en-US" sz="2800" dirty="0" smtClean="0"/>
              <a:t>cannot amend </a:t>
            </a:r>
            <a:r>
              <a:rPr lang="en-US" sz="2800" dirty="0" smtClean="0"/>
              <a:t>any </a:t>
            </a:r>
            <a:r>
              <a:rPr lang="en-US" sz="2800" dirty="0" smtClean="0"/>
              <a:t>changes after </a:t>
            </a:r>
            <a:r>
              <a:rPr lang="en-US" sz="2800" dirty="0" smtClean="0"/>
              <a:t>initial approval.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Raising and Removing a Flag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728368"/>
            <a:ext cx="2699052" cy="1471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47825"/>
            <a:ext cx="2693691" cy="2834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647825"/>
            <a:ext cx="2533650" cy="28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Raising and Removing a Flag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r>
              <a:rPr lang="en-US" sz="2800" dirty="0"/>
              <a:t>To flag a transaction or remove a </a:t>
            </a:r>
            <a:r>
              <a:rPr lang="en-US" sz="2800" dirty="0" smtClean="0"/>
              <a:t>flag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Expenses&gt;Transactions&gt;Approver/Accountant. The </a:t>
            </a:r>
            <a:r>
              <a:rPr lang="en-US" sz="2800" b="1" dirty="0" smtClean="0"/>
              <a:t>Transactions</a:t>
            </a:r>
            <a:r>
              <a:rPr lang="en-US" sz="2800" dirty="0" smtClean="0"/>
              <a:t> screen with the </a:t>
            </a:r>
            <a:r>
              <a:rPr lang="en-US" sz="2800" b="1" dirty="0" smtClean="0"/>
              <a:t>Pending Sign Off </a:t>
            </a:r>
            <a:r>
              <a:rPr lang="en-US" sz="2800" dirty="0" smtClean="0"/>
              <a:t>Tab displays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Select the check box for each desired transaction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Click </a:t>
            </a:r>
            <a:r>
              <a:rPr lang="en-US" sz="2800" b="1" dirty="0" smtClean="0"/>
              <a:t>Flag.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Select </a:t>
            </a:r>
            <a:r>
              <a:rPr lang="en-US" sz="2800" b="1" dirty="0" smtClean="0"/>
              <a:t>Raise </a:t>
            </a:r>
            <a:r>
              <a:rPr lang="en-US" sz="2800" b="1" dirty="0"/>
              <a:t>Flag </a:t>
            </a:r>
            <a:r>
              <a:rPr lang="en-US" sz="2800" dirty="0"/>
              <a:t>or </a:t>
            </a:r>
            <a:r>
              <a:rPr lang="en-US" sz="2800" b="1" dirty="0"/>
              <a:t>Remove Flag</a:t>
            </a:r>
            <a:r>
              <a:rPr lang="en-US" sz="2800" dirty="0" smtClean="0"/>
              <a:t>. The </a:t>
            </a:r>
            <a:r>
              <a:rPr lang="en-US" sz="2800" b="1" dirty="0"/>
              <a:t>Confirm Flag </a:t>
            </a:r>
            <a:r>
              <a:rPr lang="en-US" sz="2800" dirty="0"/>
              <a:t>window displays.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98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Raising and Removing a Flag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Select </a:t>
            </a:r>
            <a:r>
              <a:rPr lang="en-US" sz="2800" b="1" dirty="0" smtClean="0"/>
              <a:t>Remove Flag </a:t>
            </a:r>
            <a:r>
              <a:rPr lang="en-US" sz="2800" dirty="0" smtClean="0"/>
              <a:t>to </a:t>
            </a:r>
            <a:r>
              <a:rPr lang="en-US" sz="2800" dirty="0"/>
              <a:t>remove a flag</a:t>
            </a:r>
            <a:r>
              <a:rPr lang="en-US" sz="2800" dirty="0" smtClean="0"/>
              <a:t>. All </a:t>
            </a:r>
            <a:r>
              <a:rPr lang="en-US" sz="2800" dirty="0"/>
              <a:t>correction(s) must be made prior </a:t>
            </a:r>
            <a:r>
              <a:rPr lang="en-US" sz="2800" dirty="0" smtClean="0"/>
              <a:t>to removing </a:t>
            </a:r>
            <a:r>
              <a:rPr lang="en-US" sz="2800" dirty="0"/>
              <a:t>the flag.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Enter </a:t>
            </a:r>
            <a:r>
              <a:rPr lang="en-US" sz="2800" b="1" dirty="0" smtClean="0"/>
              <a:t>Comments</a:t>
            </a:r>
            <a:r>
              <a:rPr lang="en-US" sz="2800" dirty="0" smtClean="0"/>
              <a:t>. Comments </a:t>
            </a:r>
            <a:r>
              <a:rPr lang="en-US" sz="2800" dirty="0"/>
              <a:t>are required.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Click </a:t>
            </a:r>
            <a:r>
              <a:rPr lang="en-US" sz="2800" b="1" dirty="0" smtClean="0"/>
              <a:t>OK</a:t>
            </a:r>
            <a:r>
              <a:rPr lang="en-US" sz="2800" dirty="0"/>
              <a:t>. A confirmation </a:t>
            </a:r>
            <a:r>
              <a:rPr lang="en-US" sz="2800" dirty="0" smtClean="0"/>
              <a:t>message displays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80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Correcting Errors on Lines in Works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r>
              <a:rPr lang="en-US" sz="2700" b="1" dirty="0" smtClean="0"/>
              <a:t>Expenses </a:t>
            </a:r>
            <a:r>
              <a:rPr lang="en-US" sz="2700" b="1" dirty="0"/>
              <a:t>&gt; Transactions &gt; Accountholder/ Accountant</a:t>
            </a:r>
          </a:p>
          <a:p>
            <a:r>
              <a:rPr lang="en-US" sz="2700" dirty="0"/>
              <a:t>The State of Florida is not using </a:t>
            </a:r>
            <a:r>
              <a:rPr lang="en-US" sz="2700" dirty="0" smtClean="0"/>
              <a:t>the </a:t>
            </a:r>
            <a:r>
              <a:rPr lang="en-US" sz="2700" b="1" dirty="0" smtClean="0"/>
              <a:t>Add</a:t>
            </a:r>
            <a:r>
              <a:rPr lang="en-US" sz="2700" dirty="0" smtClean="0"/>
              <a:t>, </a:t>
            </a:r>
            <a:r>
              <a:rPr lang="en-US" sz="2700" b="1" dirty="0" smtClean="0"/>
              <a:t>Duplicate</a:t>
            </a:r>
            <a:r>
              <a:rPr lang="en-US" sz="2700" dirty="0" smtClean="0"/>
              <a:t>, or </a:t>
            </a:r>
            <a:r>
              <a:rPr lang="en-US" sz="2700" b="1" dirty="0" smtClean="0"/>
              <a:t>Copy </a:t>
            </a:r>
            <a:r>
              <a:rPr lang="en-US" sz="2700" b="1" dirty="0"/>
              <a:t>to </a:t>
            </a:r>
            <a:r>
              <a:rPr lang="en-US" sz="2700" b="1" dirty="0" smtClean="0"/>
              <a:t>Allocation </a:t>
            </a:r>
            <a:r>
              <a:rPr lang="en-US" sz="2700" dirty="0" smtClean="0"/>
              <a:t>functions in Works. </a:t>
            </a:r>
          </a:p>
          <a:p>
            <a:r>
              <a:rPr lang="en-US" sz="2700" dirty="0" smtClean="0"/>
              <a:t>If these functions </a:t>
            </a:r>
            <a:r>
              <a:rPr lang="en-US" sz="2700" dirty="0"/>
              <a:t>are used, Works will generate more than one line for the </a:t>
            </a:r>
            <a:r>
              <a:rPr lang="en-US" sz="2700" dirty="0" smtClean="0"/>
              <a:t>transaction.  </a:t>
            </a:r>
            <a:r>
              <a:rPr lang="en-US" sz="2700" dirty="0"/>
              <a:t>This may cause </a:t>
            </a:r>
            <a:r>
              <a:rPr lang="en-US" sz="2700" dirty="0" smtClean="0"/>
              <a:t>the transaction </a:t>
            </a:r>
            <a:r>
              <a:rPr lang="en-US" sz="2700" dirty="0"/>
              <a:t>to be returned by FLAIR or, may result in duplicate payment </a:t>
            </a:r>
            <a:r>
              <a:rPr lang="en-US" sz="2700" dirty="0" smtClean="0"/>
              <a:t>transaction</a:t>
            </a:r>
            <a:r>
              <a:rPr lang="en-US" sz="2700" dirty="0"/>
              <a:t>.  </a:t>
            </a:r>
            <a:endParaRPr lang="en-US" sz="2700" dirty="0" smtClean="0"/>
          </a:p>
          <a:p>
            <a:r>
              <a:rPr lang="en-US" sz="2700" dirty="0" smtClean="0"/>
              <a:t>If </a:t>
            </a:r>
            <a:r>
              <a:rPr lang="en-US" sz="2700" dirty="0"/>
              <a:t>the transaction needs to </a:t>
            </a:r>
            <a:r>
              <a:rPr lang="en-US" sz="2700" dirty="0" smtClean="0"/>
              <a:t>be split </a:t>
            </a:r>
            <a:r>
              <a:rPr lang="en-US" sz="2700" dirty="0"/>
              <a:t>into various GL values, the user must use </a:t>
            </a:r>
            <a:r>
              <a:rPr lang="en-US" sz="2700" dirty="0" smtClean="0"/>
              <a:t>the </a:t>
            </a:r>
            <a:r>
              <a:rPr lang="en-US" sz="2700" b="1" dirty="0" smtClean="0"/>
              <a:t>Divide</a:t>
            </a:r>
            <a:r>
              <a:rPr lang="en-US" sz="2700" dirty="0" smtClean="0"/>
              <a:t> function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1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Correcting Errors - Add or Duplicate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17638"/>
            <a:ext cx="7848600" cy="25438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98908"/>
            <a:ext cx="8153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PCard </a:t>
            </a:r>
            <a:r>
              <a:rPr lang="en-US" sz="3600" dirty="0" smtClean="0"/>
              <a:t>Works – Program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i="1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36" y="1828800"/>
            <a:ext cx="699319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Correcting Errors on Lines in Works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r>
              <a:rPr lang="en-US" sz="2800" dirty="0"/>
              <a:t>When lines have been added to the transaction, using </a:t>
            </a:r>
            <a:r>
              <a:rPr lang="en-US" sz="2800" dirty="0" smtClean="0"/>
              <a:t>the </a:t>
            </a:r>
            <a:r>
              <a:rPr lang="en-US" sz="2800" b="1" dirty="0" smtClean="0"/>
              <a:t>Add</a:t>
            </a:r>
            <a:r>
              <a:rPr lang="en-US" sz="2800" dirty="0" smtClean="0"/>
              <a:t> or </a:t>
            </a:r>
            <a:r>
              <a:rPr lang="en-US" sz="2800" b="1" dirty="0" smtClean="0"/>
              <a:t>Duplicate </a:t>
            </a:r>
            <a:r>
              <a:rPr lang="en-US" sz="2800" dirty="0" smtClean="0"/>
              <a:t>function, the additional </a:t>
            </a:r>
            <a:r>
              <a:rPr lang="en-US" sz="2800" dirty="0"/>
              <a:t>lines must </a:t>
            </a:r>
            <a:r>
              <a:rPr lang="en-US" sz="2800" dirty="0" smtClean="0"/>
              <a:t>be removed </a:t>
            </a:r>
            <a:r>
              <a:rPr lang="en-US" sz="2800" dirty="0"/>
              <a:t>prior to processing the transaction.  </a:t>
            </a:r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a user uses </a:t>
            </a:r>
            <a:r>
              <a:rPr lang="en-US" sz="2800" dirty="0" smtClean="0"/>
              <a:t>the </a:t>
            </a:r>
            <a:r>
              <a:rPr lang="en-US" sz="2800" b="1" dirty="0" smtClean="0"/>
              <a:t>Copy </a:t>
            </a:r>
            <a:r>
              <a:rPr lang="en-US" sz="2800" b="1" dirty="0"/>
              <a:t>to </a:t>
            </a:r>
            <a:r>
              <a:rPr lang="en-US" sz="2800" b="1" dirty="0" smtClean="0"/>
              <a:t>Allocation </a:t>
            </a:r>
            <a:r>
              <a:rPr lang="en-US" sz="2800" dirty="0" smtClean="0"/>
              <a:t>function, </a:t>
            </a:r>
            <a:r>
              <a:rPr lang="en-US" sz="2800" dirty="0"/>
              <a:t>Works will </a:t>
            </a:r>
            <a:r>
              <a:rPr lang="en-US" sz="2800" dirty="0" smtClean="0"/>
              <a:t>create additional </a:t>
            </a:r>
            <a:r>
              <a:rPr lang="en-US" sz="2800" dirty="0"/>
              <a:t>line items, as well as a credit, which will need to be </a:t>
            </a:r>
            <a:r>
              <a:rPr lang="en-US" sz="2800" dirty="0" smtClean="0"/>
              <a:t>removed.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82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Correcting Errors – Copy to Allocate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620000" cy="35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Correcting Errors – Copy to Allocate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62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620000" cy="35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Line Correction in Works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r>
              <a:rPr lang="en-US" sz="2700" dirty="0" smtClean="0"/>
              <a:t>To </a:t>
            </a:r>
            <a:r>
              <a:rPr lang="en-US" sz="2700" dirty="0"/>
              <a:t>remove the additional lines, click the box to the left of each line, then click </a:t>
            </a:r>
            <a:r>
              <a:rPr lang="en-US" sz="2700" dirty="0" smtClean="0"/>
              <a:t>the </a:t>
            </a:r>
            <a:r>
              <a:rPr lang="en-US" sz="2700" b="1" dirty="0" smtClean="0"/>
              <a:t>Remove</a:t>
            </a:r>
            <a:r>
              <a:rPr lang="en-US" sz="2700" dirty="0" smtClean="0"/>
              <a:t> button. </a:t>
            </a:r>
            <a:r>
              <a:rPr lang="en-US" sz="2700" dirty="0"/>
              <a:t>Once </a:t>
            </a:r>
            <a:r>
              <a:rPr lang="en-US" sz="2700" dirty="0" smtClean="0"/>
              <a:t>the lines </a:t>
            </a:r>
            <a:r>
              <a:rPr lang="en-US" sz="2700" dirty="0"/>
              <a:t>have been removed, </a:t>
            </a:r>
            <a:r>
              <a:rPr lang="en-US" sz="2700" dirty="0" smtClean="0"/>
              <a:t>click </a:t>
            </a:r>
            <a:r>
              <a:rPr lang="en-US" sz="2700" b="1" dirty="0" smtClean="0"/>
              <a:t>Save</a:t>
            </a:r>
            <a:r>
              <a:rPr lang="en-US" sz="2700" dirty="0"/>
              <a:t>. </a:t>
            </a:r>
            <a:endParaRPr lang="en-US" sz="2700" dirty="0" smtClean="0"/>
          </a:p>
          <a:p>
            <a:r>
              <a:rPr lang="en-US" sz="2700" dirty="0" smtClean="0"/>
              <a:t>There </a:t>
            </a:r>
            <a:r>
              <a:rPr lang="en-US" sz="2700" dirty="0"/>
              <a:t>must be at least one line of the transaction left to process, and the amount of that line should equal </a:t>
            </a:r>
            <a:r>
              <a:rPr lang="en-US" sz="2700" dirty="0" smtClean="0"/>
              <a:t>the purchase </a:t>
            </a:r>
            <a:r>
              <a:rPr lang="en-US" sz="2700" dirty="0"/>
              <a:t>amount of the original transaction. </a:t>
            </a:r>
            <a:endParaRPr lang="en-US" sz="2700" dirty="0" smtClean="0"/>
          </a:p>
          <a:p>
            <a:r>
              <a:rPr lang="en-US" sz="2700" dirty="0" smtClean="0"/>
              <a:t>Once </a:t>
            </a:r>
            <a:r>
              <a:rPr lang="en-US" sz="2700" dirty="0"/>
              <a:t>the transaction has been corrected and has one line item, the user can continue to process </a:t>
            </a:r>
            <a:r>
              <a:rPr lang="en-US" sz="2700" dirty="0" smtClean="0"/>
              <a:t>the transaction. 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94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Correcting Errors – Deleting Lines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64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35649"/>
            <a:ext cx="7847398" cy="25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505201"/>
            <a:ext cx="6705600" cy="533400"/>
          </a:xfrm>
        </p:spPr>
        <p:txBody>
          <a:bodyPr/>
          <a:lstStyle/>
          <a:p>
            <a:pPr algn="ctr"/>
            <a:r>
              <a:rPr lang="en-US" sz="2400" dirty="0" smtClean="0"/>
              <a:t>What should be there to sign off or close the charge?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819401"/>
            <a:ext cx="7580313" cy="761999"/>
          </a:xfrm>
        </p:spPr>
        <p:txBody>
          <a:bodyPr/>
          <a:lstStyle/>
          <a:p>
            <a:pPr algn="ctr"/>
            <a:r>
              <a:rPr lang="en-US" sz="3600" dirty="0" smtClean="0"/>
              <a:t>What about the documentation on transactions?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D4AA-0578-4BBE-A0FF-ABEEAFF1DDB1}" type="slidenum">
              <a:rPr lang="en-US" altLang="en-US" smtClean="0"/>
              <a:pPr>
                <a:defRPr/>
              </a:pPr>
              <a:t>65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46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DFS Documentation Policy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One of the new changes to </a:t>
            </a:r>
            <a:r>
              <a:rPr lang="en-US" sz="2800" dirty="0" smtClean="0"/>
              <a:t>the </a:t>
            </a:r>
            <a:r>
              <a:rPr lang="en-US" sz="2800" dirty="0"/>
              <a:t>PCard process </a:t>
            </a:r>
            <a:r>
              <a:rPr lang="en-US" sz="2800" dirty="0" smtClean="0"/>
              <a:t>is that receipts </a:t>
            </a:r>
            <a:r>
              <a:rPr lang="en-US" sz="2800" dirty="0"/>
              <a:t>and supporting documentation </a:t>
            </a:r>
            <a:r>
              <a:rPr lang="en-US" sz="2800" dirty="0" smtClean="0"/>
              <a:t>be </a:t>
            </a:r>
            <a:r>
              <a:rPr lang="en-US" sz="2800" dirty="0"/>
              <a:t>provided on the front end of the process.  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This </a:t>
            </a:r>
            <a:r>
              <a:rPr lang="en-US" sz="2800" dirty="0"/>
              <a:t>is now a statewide policy that all </a:t>
            </a:r>
            <a:r>
              <a:rPr lang="en-US" sz="2800" dirty="0" smtClean="0"/>
              <a:t>users </a:t>
            </a:r>
            <a:r>
              <a:rPr lang="en-US" sz="2800" dirty="0"/>
              <a:t>attach all receipts and supporting documentation to each transaction.  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The types </a:t>
            </a:r>
            <a:r>
              <a:rPr lang="en-US" sz="2800" dirty="0"/>
              <a:t>of </a:t>
            </a:r>
            <a:r>
              <a:rPr lang="en-US" sz="2800" dirty="0" smtClean="0"/>
              <a:t>required documentation </a:t>
            </a:r>
            <a:r>
              <a:rPr lang="en-US" sz="2800" dirty="0"/>
              <a:t>is not changing.  The only that is changing is when the documentation is being required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Yes, there is a form for lost receipts!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66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2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Supporting Documentation In Works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Documentation can be attached at any point prior to the transaction being closed by the Accountant.  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Any </a:t>
            </a:r>
            <a:r>
              <a:rPr lang="en-US" sz="2800" dirty="0"/>
              <a:t>user within the approval flow can upload </a:t>
            </a:r>
            <a:r>
              <a:rPr lang="en-US" sz="2800" dirty="0" smtClean="0"/>
              <a:t>documentation, but Accountholders must add supporting </a:t>
            </a:r>
            <a:r>
              <a:rPr lang="en-US" sz="2800" dirty="0"/>
              <a:t>documentation </a:t>
            </a:r>
            <a:r>
              <a:rPr lang="en-US" sz="2800" dirty="0" smtClean="0"/>
              <a:t>before they can sign </a:t>
            </a:r>
            <a:r>
              <a:rPr lang="en-US" sz="2800" dirty="0"/>
              <a:t>off on the transaction.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67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38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505201"/>
            <a:ext cx="7580314" cy="533400"/>
          </a:xfrm>
        </p:spPr>
        <p:txBody>
          <a:bodyPr/>
          <a:lstStyle/>
          <a:p>
            <a:pPr algn="ctr"/>
            <a:r>
              <a:rPr lang="en-US" sz="2400" dirty="0" smtClean="0"/>
              <a:t>Approvers want to know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819401"/>
            <a:ext cx="7580313" cy="761999"/>
          </a:xfrm>
        </p:spPr>
        <p:txBody>
          <a:bodyPr/>
          <a:lstStyle/>
          <a:p>
            <a:pPr algn="ctr"/>
            <a:r>
              <a:rPr lang="en-US" sz="3600" dirty="0" smtClean="0"/>
              <a:t>How do I sign-off on a charge?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D4AA-0578-4BBE-A0FF-ABEEAFF1DDB1}" type="slidenum">
              <a:rPr lang="en-US" altLang="en-US" smtClean="0"/>
              <a:pPr>
                <a:defRPr/>
              </a:pPr>
              <a:t>68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6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Sign Off on a Transaction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69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92327"/>
            <a:ext cx="7010399" cy="39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PCard </a:t>
            </a:r>
            <a:r>
              <a:rPr lang="en-US" sz="3600" dirty="0" smtClean="0"/>
              <a:t>Works – Approval Flow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705432"/>
            <a:ext cx="7696200" cy="43154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43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Sign Off on a Transaction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Sign off on the charge to send it to the Accountant level.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Click </a:t>
            </a:r>
            <a:r>
              <a:rPr lang="en-US" sz="2800" b="1" dirty="0"/>
              <a:t>Expenses &gt; </a:t>
            </a:r>
            <a:r>
              <a:rPr lang="en-US" sz="2800" b="1" dirty="0" smtClean="0"/>
              <a:t>Transactions&gt; Approver</a:t>
            </a:r>
            <a:r>
              <a:rPr lang="en-US" sz="2800" dirty="0" smtClean="0"/>
              <a:t>. The Transaction screen will display.</a:t>
            </a:r>
            <a:endParaRPr lang="en-US" sz="28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Click </a:t>
            </a:r>
            <a:r>
              <a:rPr lang="en-US" sz="2800" dirty="0"/>
              <a:t>the check box for the </a:t>
            </a:r>
            <a:r>
              <a:rPr lang="en-US" sz="2800" dirty="0" smtClean="0"/>
              <a:t>charge to sign off.</a:t>
            </a:r>
            <a:endParaRPr lang="en-US" sz="28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Click </a:t>
            </a:r>
            <a:r>
              <a:rPr lang="en-US" sz="2800" b="1" dirty="0" smtClean="0"/>
              <a:t>Sign Off</a:t>
            </a:r>
            <a:r>
              <a:rPr lang="en-US" sz="2800" dirty="0" smtClean="0"/>
              <a:t>.</a:t>
            </a:r>
            <a:endParaRPr lang="en-US" sz="28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Click OK</a:t>
            </a:r>
            <a:r>
              <a:rPr lang="en-US" sz="2800" dirty="0" smtClean="0"/>
              <a:t>. A confirmation message displays.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Once the Approver has signed off on a transaction, </a:t>
            </a:r>
            <a:r>
              <a:rPr lang="en-US" sz="2800" dirty="0" smtClean="0"/>
              <a:t>it will </a:t>
            </a:r>
            <a:r>
              <a:rPr lang="en-US" sz="2800" dirty="0"/>
              <a:t>appear </a:t>
            </a:r>
            <a:r>
              <a:rPr lang="en-US" sz="2800" dirty="0" smtClean="0"/>
              <a:t>on </a:t>
            </a:r>
            <a:r>
              <a:rPr lang="en-US" sz="2800" dirty="0"/>
              <a:t>the </a:t>
            </a:r>
            <a:r>
              <a:rPr lang="en-US" sz="2800" dirty="0" smtClean="0"/>
              <a:t>Approver’s Signed Off Tab, and on </a:t>
            </a:r>
            <a:r>
              <a:rPr lang="en-US" sz="2800" dirty="0"/>
              <a:t>the </a:t>
            </a:r>
            <a:r>
              <a:rPr lang="en-US" sz="2800" dirty="0" smtClean="0"/>
              <a:t>Accountant’s Pending </a:t>
            </a:r>
            <a:r>
              <a:rPr lang="en-US" sz="2800" dirty="0"/>
              <a:t>Sign </a:t>
            </a:r>
            <a:r>
              <a:rPr lang="en-US" sz="2800" dirty="0" smtClean="0"/>
              <a:t>Off Tab for </a:t>
            </a:r>
            <a:r>
              <a:rPr lang="en-US" sz="2800" dirty="0"/>
              <a:t>review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69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88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Error Message for a Sign Off Transaction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71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647825"/>
            <a:ext cx="7933637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Error Message for a Sign </a:t>
            </a:r>
            <a:r>
              <a:rPr lang="en-US" sz="3600" dirty="0"/>
              <a:t>Off </a:t>
            </a:r>
            <a:r>
              <a:rPr lang="en-US" sz="3600" dirty="0" smtClean="0"/>
              <a:t>Transaction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Common errors include: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GL Values left blank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Description Field not updated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No supporting documentation attached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There is a hyperlink for </a:t>
            </a:r>
            <a:r>
              <a:rPr lang="en-US" sz="2800" b="1" dirty="0" smtClean="0"/>
              <a:t>View Details </a:t>
            </a:r>
            <a:r>
              <a:rPr lang="en-US" sz="2800" dirty="0" smtClean="0"/>
              <a:t>for each transaction that has an error.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If an error message appears, the user must resolve the errors before they can attempt to sign off on the transaction again.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72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Final Notes for Approvers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Once an Approver signs off on a charge, they will not be able to correct any errors.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If there are flags from the Accountant on a charge, the Approver and the Accountholder will have the transaction pop-up in their Flagged queue. For Approvers, it is </a:t>
            </a:r>
            <a:r>
              <a:rPr lang="en-US" sz="2800" b="1" i="1" dirty="0" smtClean="0"/>
              <a:t>view only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The Accountant can correct the charge or send it back to the Accountholder for correction.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Once the Flag is removed from the charge by the Accountant, it will drop off the Flagged queue.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73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68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Final Notes for Approvers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Approvers do not have the ability to run reports.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We have granted all Approvers status as an Auditor for this reason.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Approvers should be able to generate and print reports for all of the accounts that are associated with their assigned User Groups.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This is an </a:t>
            </a:r>
            <a:r>
              <a:rPr lang="en-US" sz="2800" i="1" u="sng" dirty="0" smtClean="0"/>
              <a:t>individual agency policy decision </a:t>
            </a:r>
            <a:r>
              <a:rPr lang="en-US" sz="2800" dirty="0" smtClean="0"/>
              <a:t>on the types of reports and information that your agency would like to produce for documentation.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74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85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505201"/>
            <a:ext cx="7580314" cy="533400"/>
          </a:xfrm>
        </p:spPr>
        <p:txBody>
          <a:bodyPr/>
          <a:lstStyle/>
          <a:p>
            <a:pPr algn="ctr"/>
            <a:r>
              <a:rPr lang="en-US" sz="2400" dirty="0" smtClean="0"/>
              <a:t>Preparing to close a transaction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819401"/>
            <a:ext cx="7580313" cy="761999"/>
          </a:xfrm>
        </p:spPr>
        <p:txBody>
          <a:bodyPr/>
          <a:lstStyle/>
          <a:p>
            <a:pPr algn="ctr"/>
            <a:r>
              <a:rPr lang="en-US" sz="3600" dirty="0" smtClean="0"/>
              <a:t>What do </a:t>
            </a:r>
            <a:r>
              <a:rPr lang="en-US" sz="3600" dirty="0" smtClean="0"/>
              <a:t>Accountants </a:t>
            </a:r>
            <a:r>
              <a:rPr lang="en-US" sz="3600" dirty="0" smtClean="0"/>
              <a:t>do?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D4AA-0578-4BBE-A0FF-ABEEAFF1DDB1}" type="slidenum">
              <a:rPr lang="en-US" altLang="en-US" smtClean="0"/>
              <a:pPr>
                <a:defRPr/>
              </a:pPr>
              <a:t>75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14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Processing a Transaction - </a:t>
            </a:r>
            <a:r>
              <a:rPr lang="en-US" sz="3600" dirty="0" smtClean="0">
                <a:solidFill>
                  <a:srgbClr val="FF0000"/>
                </a:solidFill>
              </a:rPr>
              <a:t>WARNING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Accountants will </a:t>
            </a:r>
            <a:r>
              <a:rPr lang="en-US" sz="2800" dirty="0"/>
              <a:t>follow the same steps as the Approver to verify </a:t>
            </a:r>
            <a:r>
              <a:rPr lang="en-US" sz="2800" dirty="0" smtClean="0"/>
              <a:t>that GL </a:t>
            </a:r>
            <a:r>
              <a:rPr lang="en-US" sz="2800" dirty="0"/>
              <a:t>values </a:t>
            </a:r>
            <a:r>
              <a:rPr lang="en-US" sz="2800" dirty="0" smtClean="0"/>
              <a:t>are correct, that supporting </a:t>
            </a:r>
            <a:r>
              <a:rPr lang="en-US" sz="2800" dirty="0"/>
              <a:t>documentation </a:t>
            </a:r>
            <a:r>
              <a:rPr lang="en-US" sz="2800" dirty="0" smtClean="0"/>
              <a:t>is valid, and that </a:t>
            </a:r>
            <a:r>
              <a:rPr lang="en-US" sz="2800" dirty="0"/>
              <a:t>any flagged transactions </a:t>
            </a:r>
            <a:r>
              <a:rPr lang="en-US" sz="2800" dirty="0" smtClean="0"/>
              <a:t>have been </a:t>
            </a:r>
            <a:r>
              <a:rPr lang="en-US" sz="2800" dirty="0"/>
              <a:t>corrected</a:t>
            </a:r>
            <a:r>
              <a:rPr lang="en-US" sz="2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800" dirty="0"/>
              <a:t>Accountants will see the option to </a:t>
            </a:r>
            <a:r>
              <a:rPr lang="en-US" sz="2800" dirty="0">
                <a:solidFill>
                  <a:srgbClr val="FF0000"/>
                </a:solidFill>
              </a:rPr>
              <a:t>“Sweep” </a:t>
            </a:r>
            <a:r>
              <a:rPr lang="en-US" sz="2800" dirty="0"/>
              <a:t>transactions on their </a:t>
            </a:r>
            <a:r>
              <a:rPr lang="en-US" sz="2800" b="1" dirty="0"/>
              <a:t>Expense</a:t>
            </a:r>
            <a:r>
              <a:rPr lang="en-US" sz="2800" dirty="0"/>
              <a:t> menu</a:t>
            </a:r>
            <a:r>
              <a:rPr lang="en-US" sz="2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The </a:t>
            </a:r>
            <a:r>
              <a:rPr lang="en-US" sz="2800" dirty="0"/>
              <a:t>State </a:t>
            </a:r>
            <a:r>
              <a:rPr lang="en-US" sz="2800" dirty="0" smtClean="0"/>
              <a:t>of Florida </a:t>
            </a:r>
            <a:r>
              <a:rPr lang="en-US" sz="2800" dirty="0"/>
              <a:t>will </a:t>
            </a:r>
            <a:r>
              <a:rPr lang="en-US" sz="2800" dirty="0" smtClean="0"/>
              <a:t>not use this function.  The Statewide </a:t>
            </a:r>
            <a:r>
              <a:rPr lang="en-US" sz="2800" dirty="0"/>
              <a:t>PCard Administrator’s Office (SPCA</a:t>
            </a:r>
            <a:r>
              <a:rPr lang="en-US" sz="2800" dirty="0" smtClean="0"/>
              <a:t>) monitors for </a:t>
            </a:r>
            <a:r>
              <a:rPr lang="en-US" sz="2800" dirty="0"/>
              <a:t>the use of </a:t>
            </a:r>
            <a:r>
              <a:rPr lang="en-US" sz="2800" dirty="0" smtClean="0"/>
              <a:t>this function. </a:t>
            </a:r>
            <a:r>
              <a:rPr lang="en-US" sz="2800" b="1" dirty="0" smtClean="0"/>
              <a:t>Please do not use this function!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76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89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Closing a Transaction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77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37959"/>
            <a:ext cx="7620000" cy="440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Closing a Transaction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47085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/>
              <a:t>Expenses &gt; Transactions &gt; Accountant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Unlike the Accountholder and the Approver, the Accountant </a:t>
            </a:r>
            <a:r>
              <a:rPr lang="en-US" sz="2800" dirty="0" smtClean="0"/>
              <a:t>will </a:t>
            </a:r>
            <a:r>
              <a:rPr lang="en-US" sz="2800" b="1" dirty="0" smtClean="0"/>
              <a:t>close</a:t>
            </a:r>
            <a:r>
              <a:rPr lang="en-US" sz="2800" dirty="0" smtClean="0"/>
              <a:t> a </a:t>
            </a:r>
            <a:r>
              <a:rPr lang="en-US" sz="2800" dirty="0"/>
              <a:t>transaction instead of </a:t>
            </a:r>
            <a:r>
              <a:rPr lang="en-US" sz="2800" b="1" dirty="0"/>
              <a:t>signing off </a:t>
            </a:r>
            <a:r>
              <a:rPr lang="en-US" sz="2800" dirty="0" smtClean="0"/>
              <a:t>on a </a:t>
            </a:r>
            <a:r>
              <a:rPr lang="en-US" sz="2800" dirty="0"/>
              <a:t>transaction.  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The Accountant reviews the transaction and removes any flags before closing the </a:t>
            </a:r>
            <a:r>
              <a:rPr lang="en-US" sz="2800" dirty="0"/>
              <a:t>transaction to </a:t>
            </a:r>
            <a:r>
              <a:rPr lang="en-US" sz="2800" dirty="0" smtClean="0"/>
              <a:t>submit to </a:t>
            </a:r>
            <a:r>
              <a:rPr lang="en-US" sz="2800" dirty="0"/>
              <a:t>FLAIR </a:t>
            </a:r>
            <a:r>
              <a:rPr lang="en-US" sz="2800" dirty="0" smtClean="0"/>
              <a:t>for payment.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Accountants can make changes </a:t>
            </a:r>
            <a:r>
              <a:rPr lang="en-US" sz="2800" dirty="0"/>
              <a:t>to </a:t>
            </a:r>
            <a:r>
              <a:rPr lang="en-US" sz="2800" dirty="0" smtClean="0"/>
              <a:t>a </a:t>
            </a:r>
            <a:r>
              <a:rPr lang="en-US" sz="2800" dirty="0"/>
              <a:t>transaction through the </a:t>
            </a:r>
            <a:r>
              <a:rPr lang="en-US" sz="2800" b="1" dirty="0" smtClean="0"/>
              <a:t>Ready to </a:t>
            </a:r>
            <a:r>
              <a:rPr lang="en-US" sz="2800" b="1" dirty="0"/>
              <a:t>Batch </a:t>
            </a:r>
            <a:r>
              <a:rPr lang="en-US" sz="2800" dirty="0"/>
              <a:t>queue for a limited time until </a:t>
            </a:r>
            <a:r>
              <a:rPr lang="en-US" sz="2800" dirty="0" smtClean="0"/>
              <a:t>the transactions </a:t>
            </a:r>
            <a:r>
              <a:rPr lang="en-US" sz="2800" dirty="0"/>
              <a:t>are sent to FLAIR for nightly processing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78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40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Closing a Transaction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700" b="1" dirty="0" smtClean="0"/>
              <a:t>Click Expenses </a:t>
            </a:r>
            <a:r>
              <a:rPr lang="en-US" sz="2700" b="1" dirty="0"/>
              <a:t>&gt; Transactions &gt; Accountant</a:t>
            </a:r>
            <a:r>
              <a:rPr lang="en-US" sz="2700" dirty="0"/>
              <a:t>. The </a:t>
            </a:r>
            <a:r>
              <a:rPr lang="en-US" sz="2700" b="1" dirty="0"/>
              <a:t>Transactions </a:t>
            </a:r>
            <a:r>
              <a:rPr lang="en-US" sz="2700" dirty="0"/>
              <a:t>screen with </a:t>
            </a:r>
            <a:r>
              <a:rPr lang="en-US" sz="2700" b="1" dirty="0"/>
              <a:t>Pending Sign </a:t>
            </a:r>
            <a:r>
              <a:rPr lang="en-US" sz="2700" b="1" dirty="0" smtClean="0"/>
              <a:t>Off </a:t>
            </a:r>
            <a:r>
              <a:rPr lang="en-US" sz="2700" dirty="0" smtClean="0"/>
              <a:t>transactions </a:t>
            </a:r>
            <a:r>
              <a:rPr lang="en-US" sz="2700" dirty="0"/>
              <a:t>displays.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700" dirty="0" smtClean="0"/>
              <a:t>Click </a:t>
            </a:r>
            <a:r>
              <a:rPr lang="en-US" sz="2700" dirty="0"/>
              <a:t>the box to the left of each transaction that should be closed.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700" dirty="0" smtClean="0"/>
              <a:t>Click </a:t>
            </a:r>
            <a:r>
              <a:rPr lang="en-US" sz="2700" b="1" dirty="0" smtClean="0"/>
              <a:t>Close</a:t>
            </a:r>
            <a:r>
              <a:rPr lang="en-US" sz="2700" dirty="0" smtClean="0"/>
              <a:t>.</a:t>
            </a:r>
            <a:endParaRPr lang="en-US" sz="27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700" dirty="0" smtClean="0"/>
              <a:t>Add any additional </a:t>
            </a:r>
            <a:r>
              <a:rPr lang="en-US" sz="2700" dirty="0"/>
              <a:t>comments.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700" dirty="0" smtClean="0"/>
              <a:t>Click </a:t>
            </a:r>
            <a:r>
              <a:rPr lang="en-US" sz="2700" b="1" dirty="0" smtClean="0"/>
              <a:t>OK</a:t>
            </a:r>
            <a:r>
              <a:rPr lang="en-US" sz="2700" dirty="0"/>
              <a:t>. A confirmation message displays.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700" dirty="0" smtClean="0"/>
              <a:t>If an error message </a:t>
            </a:r>
            <a:r>
              <a:rPr lang="en-US" sz="2700" dirty="0"/>
              <a:t>appears, the Accountant will need </a:t>
            </a:r>
            <a:r>
              <a:rPr lang="en-US" sz="2700" dirty="0" smtClean="0"/>
              <a:t>to go </a:t>
            </a:r>
            <a:r>
              <a:rPr lang="en-US" sz="2700" dirty="0"/>
              <a:t>back </a:t>
            </a:r>
            <a:r>
              <a:rPr lang="en-US" sz="2700" dirty="0" smtClean="0"/>
              <a:t>and resolve the errors  before the </a:t>
            </a:r>
            <a:r>
              <a:rPr lang="en-US" sz="2700" dirty="0"/>
              <a:t>Accountant receives a </a:t>
            </a:r>
            <a:r>
              <a:rPr lang="en-US" sz="2700" dirty="0" smtClean="0"/>
              <a:t>confirmation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79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52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Things to Remember- </a:t>
            </a:r>
            <a:r>
              <a:rPr lang="en-US" sz="3600" dirty="0" smtClean="0">
                <a:solidFill>
                  <a:srgbClr val="FF0000"/>
                </a:solidFill>
              </a:rPr>
              <a:t>WARNING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 are some buttons and functionalities in this system that the State of Florida does not use.</a:t>
            </a:r>
          </a:p>
          <a:p>
            <a:r>
              <a:rPr lang="en-US" sz="2800" dirty="0" smtClean="0"/>
              <a:t>Bank of America will not turn off or gray-out these functionalities.</a:t>
            </a:r>
          </a:p>
          <a:p>
            <a:r>
              <a:rPr lang="en-US" sz="2800" dirty="0" smtClean="0"/>
              <a:t>This training will point out which ones are not usable for transaction processing and highlight them </a:t>
            </a:r>
            <a:r>
              <a:rPr lang="en-US" sz="2800" dirty="0" smtClean="0">
                <a:solidFill>
                  <a:srgbClr val="FF0000"/>
                </a:solidFill>
              </a:rPr>
              <a:t>in red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It is up to the individual user to be diligent about which buttons are clicked in the system. Some mistakes are user-correctable, some are not.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94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Flagged FLAIR Transactions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80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8229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Flagged FLAIR Transactions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700" dirty="0"/>
              <a:t>Transactions that do not clear FLAIR </a:t>
            </a:r>
            <a:r>
              <a:rPr lang="en-US" sz="2700" dirty="0" smtClean="0"/>
              <a:t>edits are returned </a:t>
            </a:r>
            <a:r>
              <a:rPr lang="en-US" sz="2700" dirty="0"/>
              <a:t>to Works for additional processing. </a:t>
            </a:r>
            <a:endParaRPr lang="en-US" sz="2700" dirty="0" smtClean="0"/>
          </a:p>
          <a:p>
            <a:pPr>
              <a:spcBef>
                <a:spcPts val="0"/>
              </a:spcBef>
            </a:pPr>
            <a:r>
              <a:rPr lang="en-US" sz="2700" dirty="0" smtClean="0"/>
              <a:t>Accountants should check </a:t>
            </a:r>
            <a:r>
              <a:rPr lang="en-US" sz="2700" dirty="0"/>
              <a:t>the </a:t>
            </a:r>
            <a:r>
              <a:rPr lang="en-US" sz="2700" b="1" dirty="0" smtClean="0"/>
              <a:t>Flagged</a:t>
            </a:r>
            <a:r>
              <a:rPr lang="en-US" sz="2700" dirty="0" smtClean="0"/>
              <a:t> or the </a:t>
            </a:r>
            <a:r>
              <a:rPr lang="en-US" sz="2700" b="1" dirty="0"/>
              <a:t>Ready to Batch </a:t>
            </a:r>
            <a:r>
              <a:rPr lang="en-US" sz="2700" dirty="0" smtClean="0"/>
              <a:t>Tabs </a:t>
            </a:r>
            <a:r>
              <a:rPr lang="en-US" sz="2700" dirty="0"/>
              <a:t>daily for </a:t>
            </a:r>
            <a:r>
              <a:rPr lang="en-US" sz="2700" dirty="0" smtClean="0"/>
              <a:t>returned transactions from FLAIR</a:t>
            </a:r>
            <a:r>
              <a:rPr lang="en-US" sz="2700" dirty="0"/>
              <a:t>. </a:t>
            </a:r>
            <a:endParaRPr lang="en-US" sz="2700" dirty="0" smtClean="0"/>
          </a:p>
          <a:p>
            <a:pPr>
              <a:spcBef>
                <a:spcPts val="0"/>
              </a:spcBef>
            </a:pPr>
            <a:r>
              <a:rPr lang="en-US" sz="2700" dirty="0" smtClean="0"/>
              <a:t>Accountants </a:t>
            </a:r>
            <a:r>
              <a:rPr lang="en-US" sz="2700" dirty="0" smtClean="0"/>
              <a:t>have the responsibility to correct these </a:t>
            </a:r>
            <a:r>
              <a:rPr lang="en-US" sz="2700" dirty="0"/>
              <a:t>errors</a:t>
            </a:r>
            <a:r>
              <a:rPr lang="en-US" sz="2700" dirty="0" smtClean="0"/>
              <a:t>. The </a:t>
            </a:r>
            <a:r>
              <a:rPr lang="en-US" sz="2700" dirty="0"/>
              <a:t>Accountholder and </a:t>
            </a:r>
            <a:r>
              <a:rPr lang="en-US" sz="2700" dirty="0" smtClean="0"/>
              <a:t>Approver may not need </a:t>
            </a:r>
            <a:r>
              <a:rPr lang="en-US" sz="2700" dirty="0"/>
              <a:t>to address flagged items that were returned by </a:t>
            </a:r>
            <a:r>
              <a:rPr lang="en-US" sz="2700" dirty="0" smtClean="0"/>
              <a:t>FLAIR; therefore, these transactions </a:t>
            </a:r>
            <a:r>
              <a:rPr lang="en-US" sz="2700" dirty="0" smtClean="0"/>
              <a:t>will be </a:t>
            </a:r>
            <a:r>
              <a:rPr lang="en-US" sz="2700" dirty="0"/>
              <a:t>reviewed initially by the Accountant.</a:t>
            </a:r>
          </a:p>
          <a:p>
            <a:pPr marL="0" indent="0">
              <a:spcBef>
                <a:spcPts val="0"/>
              </a:spcBef>
              <a:buNone/>
            </a:pPr>
            <a:endParaRPr lang="en-US" sz="2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81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66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Flagged FLAIR Transactions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700" dirty="0"/>
              <a:t>Transactions returned by FLAIR will appear in the </a:t>
            </a:r>
            <a:r>
              <a:rPr lang="en-US" sz="2700" b="1" dirty="0"/>
              <a:t>Flagged</a:t>
            </a:r>
            <a:r>
              <a:rPr lang="en-US" sz="2700" dirty="0"/>
              <a:t> and </a:t>
            </a:r>
            <a:r>
              <a:rPr lang="en-US" sz="2700" b="1" dirty="0"/>
              <a:t>Ready to Batch </a:t>
            </a:r>
            <a:r>
              <a:rPr lang="en-US" sz="2700" dirty="0"/>
              <a:t>queues</a:t>
            </a:r>
            <a:r>
              <a:rPr lang="en-US" sz="27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The </a:t>
            </a:r>
            <a:r>
              <a:rPr lang="en-US" sz="2700" b="1" dirty="0"/>
              <a:t>Flagged</a:t>
            </a:r>
            <a:r>
              <a:rPr lang="en-US" sz="2700" dirty="0"/>
              <a:t> </a:t>
            </a:r>
            <a:r>
              <a:rPr lang="en-US" sz="2700" dirty="0" smtClean="0"/>
              <a:t>queue contains </a:t>
            </a:r>
            <a:r>
              <a:rPr lang="en-US" sz="2700" dirty="0"/>
              <a:t>flagged transactions that are in the approval process and the transactions returned by FLAIR.  </a:t>
            </a:r>
            <a:endParaRPr lang="en-US" sz="2700" dirty="0" smtClean="0"/>
          </a:p>
          <a:p>
            <a:pPr>
              <a:spcBef>
                <a:spcPts val="0"/>
              </a:spcBef>
            </a:pPr>
            <a:r>
              <a:rPr lang="en-US" sz="2700" dirty="0" smtClean="0"/>
              <a:t>The </a:t>
            </a:r>
            <a:r>
              <a:rPr lang="en-US" sz="2700" b="1" dirty="0" smtClean="0"/>
              <a:t>Ready </a:t>
            </a:r>
            <a:r>
              <a:rPr lang="en-US" sz="2700" b="1" dirty="0"/>
              <a:t>to Batch </a:t>
            </a:r>
            <a:r>
              <a:rPr lang="en-US" sz="2700" dirty="0"/>
              <a:t>queue shows all </a:t>
            </a:r>
            <a:r>
              <a:rPr lang="en-US" sz="2700" dirty="0" smtClean="0"/>
              <a:t>transactions that </a:t>
            </a:r>
            <a:r>
              <a:rPr lang="en-US" sz="2700" dirty="0"/>
              <a:t>have been closed and are ready to process for payment</a:t>
            </a:r>
            <a:r>
              <a:rPr lang="en-US" sz="27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Transactions </a:t>
            </a:r>
            <a:r>
              <a:rPr lang="en-US" sz="2700" dirty="0"/>
              <a:t>returned </a:t>
            </a:r>
            <a:r>
              <a:rPr lang="en-US" sz="2700" dirty="0" smtClean="0"/>
              <a:t>by FLAIR are </a:t>
            </a:r>
            <a:r>
              <a:rPr lang="en-US" sz="2700" dirty="0"/>
              <a:t>indicated with </a:t>
            </a:r>
            <a:r>
              <a:rPr lang="en-US" sz="2700" b="1" dirty="0"/>
              <a:t>“Flagging, Automated DO NOT DELETE” </a:t>
            </a:r>
            <a:r>
              <a:rPr lang="en-US" sz="2700" dirty="0" smtClean="0"/>
              <a:t>in the </a:t>
            </a:r>
            <a:r>
              <a:rPr lang="en-US" sz="2700" dirty="0"/>
              <a:t>“Flagged By” column</a:t>
            </a:r>
            <a:r>
              <a:rPr lang="en-US" sz="27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82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3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FLAIR Errors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700" dirty="0" smtClean="0"/>
              <a:t>The Accountant </a:t>
            </a:r>
            <a:r>
              <a:rPr lang="en-US" sz="2700" dirty="0"/>
              <a:t>must open the transaction and review </a:t>
            </a:r>
            <a:r>
              <a:rPr lang="en-US" sz="2700" dirty="0" smtClean="0"/>
              <a:t>the comments to determine the reason for the error.</a:t>
            </a:r>
          </a:p>
          <a:p>
            <a:pPr>
              <a:spcBef>
                <a:spcPts val="0"/>
              </a:spcBef>
            </a:pPr>
            <a:r>
              <a:rPr lang="en-US" sz="2700" dirty="0" smtClean="0"/>
              <a:t>The </a:t>
            </a:r>
            <a:r>
              <a:rPr lang="en-US" sz="2700" dirty="0"/>
              <a:t>FLAIR error code and description is included in the Comments </a:t>
            </a:r>
            <a:r>
              <a:rPr lang="en-US" sz="2700" dirty="0" smtClean="0"/>
              <a:t>section. For </a:t>
            </a:r>
            <a:r>
              <a:rPr lang="en-US" sz="2700" dirty="0"/>
              <a:t>example, the </a:t>
            </a:r>
            <a:r>
              <a:rPr lang="en-US" sz="2700" dirty="0" smtClean="0"/>
              <a:t>object code </a:t>
            </a:r>
            <a:r>
              <a:rPr lang="en-US" sz="2700" dirty="0"/>
              <a:t>and category combination may not have been selected correctly.  </a:t>
            </a:r>
            <a:endParaRPr lang="en-US" sz="2700" dirty="0" smtClean="0"/>
          </a:p>
          <a:p>
            <a:pPr>
              <a:spcBef>
                <a:spcPts val="0"/>
              </a:spcBef>
            </a:pPr>
            <a:r>
              <a:rPr lang="en-US" sz="2700" dirty="0" smtClean="0"/>
              <a:t>The </a:t>
            </a:r>
            <a:r>
              <a:rPr lang="en-US" sz="2700" dirty="0"/>
              <a:t>Accountant must correct </a:t>
            </a:r>
            <a:r>
              <a:rPr lang="en-US" sz="2700" dirty="0" smtClean="0"/>
              <a:t>the transaction </a:t>
            </a:r>
            <a:r>
              <a:rPr lang="en-US" sz="2700" dirty="0"/>
              <a:t>information and </a:t>
            </a:r>
            <a:r>
              <a:rPr lang="en-US" sz="2700" dirty="0" smtClean="0"/>
              <a:t>remove the flag</a:t>
            </a:r>
            <a:r>
              <a:rPr lang="en-US" sz="2700" dirty="0"/>
              <a:t>. </a:t>
            </a:r>
            <a:endParaRPr lang="en-US" sz="2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83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75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FLAIR Errors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700" dirty="0" smtClean="0"/>
              <a:t>Once </a:t>
            </a:r>
            <a:r>
              <a:rPr lang="en-US" sz="2700" dirty="0"/>
              <a:t>the flag is removed on a transaction that was rejected </a:t>
            </a:r>
            <a:r>
              <a:rPr lang="en-US" sz="2700" dirty="0" smtClean="0"/>
              <a:t>by FLAIR</a:t>
            </a:r>
            <a:r>
              <a:rPr lang="en-US" sz="2700" dirty="0"/>
              <a:t>, the transaction will remain in </a:t>
            </a:r>
            <a:r>
              <a:rPr lang="en-US" sz="2700" dirty="0" smtClean="0"/>
              <a:t>the </a:t>
            </a:r>
            <a:r>
              <a:rPr lang="en-US" sz="2700" b="1" dirty="0" smtClean="0"/>
              <a:t>Ready </a:t>
            </a:r>
            <a:r>
              <a:rPr lang="en-US" sz="2700" b="1" dirty="0"/>
              <a:t>to Batch </a:t>
            </a:r>
            <a:r>
              <a:rPr lang="en-US" sz="2700" dirty="0"/>
              <a:t>queue to be processed for payment again.  </a:t>
            </a:r>
            <a:endParaRPr lang="en-US" sz="2700" dirty="0" smtClean="0"/>
          </a:p>
          <a:p>
            <a:pPr>
              <a:spcBef>
                <a:spcPts val="0"/>
              </a:spcBef>
            </a:pPr>
            <a:r>
              <a:rPr lang="en-US" sz="2700" dirty="0" smtClean="0"/>
              <a:t>It is important </a:t>
            </a:r>
            <a:r>
              <a:rPr lang="en-US" sz="2700" dirty="0"/>
              <a:t>to review the transaction again ensure that all errors and all supporting documentation are </a:t>
            </a:r>
            <a:r>
              <a:rPr lang="en-US" sz="2700" dirty="0" smtClean="0"/>
              <a:t>correct before </a:t>
            </a:r>
            <a:r>
              <a:rPr lang="en-US" sz="2700" dirty="0"/>
              <a:t>removing the flag</a:t>
            </a:r>
            <a:r>
              <a:rPr lang="en-US" sz="27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84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51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(2019) Welcome to Works for Change Champions. </a:t>
            </a:r>
            <a:r>
              <a:rPr lang="en-US" sz="2300" i="1" dirty="0"/>
              <a:t>Florida Department of Financial Services.</a:t>
            </a:r>
            <a:r>
              <a:rPr lang="en-US" sz="2300" dirty="0"/>
              <a:t> </a:t>
            </a:r>
            <a:r>
              <a:rPr lang="en-US" sz="2300" dirty="0" smtClean="0"/>
              <a:t>Limited Access PowerPoint </a:t>
            </a:r>
            <a:r>
              <a:rPr lang="en-US" sz="2300" dirty="0"/>
              <a:t>Presentation</a:t>
            </a:r>
            <a:r>
              <a:rPr lang="en-US" sz="23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3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 smtClean="0"/>
              <a:t>(2019) </a:t>
            </a:r>
            <a:r>
              <a:rPr lang="en-US" sz="2300" dirty="0"/>
              <a:t>Works® User </a:t>
            </a:r>
            <a:r>
              <a:rPr lang="en-US" sz="2300" dirty="0" smtClean="0"/>
              <a:t>Manual.  </a:t>
            </a:r>
            <a:r>
              <a:rPr lang="en-US" sz="2300" i="1" dirty="0" smtClean="0"/>
              <a:t>Florida </a:t>
            </a:r>
            <a:r>
              <a:rPr lang="en-US" sz="2300" i="1" dirty="0"/>
              <a:t>Department of Financial </a:t>
            </a:r>
            <a:r>
              <a:rPr lang="en-US" sz="2300" i="1" dirty="0" smtClean="0"/>
              <a:t>Services. </a:t>
            </a:r>
            <a:r>
              <a:rPr lang="en-US" sz="2300" b="1" dirty="0" smtClean="0"/>
              <a:t>Access available at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myfloridacfo.com/Division/AA/WorksTrainingMaterials.htm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(2019) </a:t>
            </a:r>
            <a:r>
              <a:rPr lang="en-US" sz="2400" dirty="0" smtClean="0"/>
              <a:t>Works </a:t>
            </a:r>
            <a:r>
              <a:rPr lang="en-US" sz="2400" dirty="0"/>
              <a:t>for </a:t>
            </a:r>
            <a:r>
              <a:rPr lang="en-US" sz="2400" dirty="0" smtClean="0"/>
              <a:t>Scoped Administrators. </a:t>
            </a:r>
            <a:r>
              <a:rPr lang="en-US" sz="2400" i="1" dirty="0"/>
              <a:t>Florida Department of Financial Services. </a:t>
            </a:r>
            <a:r>
              <a:rPr lang="en-US" sz="2400" dirty="0" smtClean="0"/>
              <a:t>Limited Access PowerPoint </a:t>
            </a:r>
            <a:r>
              <a:rPr lang="en-US" sz="2400" dirty="0"/>
              <a:t>Presentation.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98381-1AA4-463F-B3FF-2607979862FE}" type="slidenum">
              <a:rPr lang="en-US" altLang="en-US" smtClean="0"/>
              <a:pPr>
                <a:defRPr/>
              </a:pPr>
              <a:t>85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42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3429001"/>
            <a:ext cx="6400801" cy="1066800"/>
          </a:xfrm>
        </p:spPr>
        <p:txBody>
          <a:bodyPr/>
          <a:lstStyle/>
          <a:p>
            <a:pPr algn="ctr"/>
            <a:r>
              <a:rPr lang="en-US" sz="2400" dirty="0"/>
              <a:t>850-488-2415</a:t>
            </a:r>
            <a:br>
              <a:rPr lang="en-US" sz="2400" dirty="0"/>
            </a:br>
            <a:r>
              <a:rPr lang="en-US" sz="2400" dirty="0">
                <a:solidFill>
                  <a:srgbClr val="00B0F0"/>
                </a:solidFill>
                <a:hlinkClick r:id="rId2"/>
              </a:rPr>
              <a:t>PCARD@justiceadmin.org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2819401"/>
            <a:ext cx="7504113" cy="609599"/>
          </a:xfrm>
        </p:spPr>
        <p:txBody>
          <a:bodyPr/>
          <a:lstStyle/>
          <a:p>
            <a:pPr algn="ctr"/>
            <a:r>
              <a:rPr lang="en-US" sz="360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D4AA-0578-4BBE-A0FF-ABEEAFF1DDB1}" type="slidenum">
              <a:rPr lang="en-US" altLang="en-US" smtClean="0"/>
              <a:pPr>
                <a:defRPr/>
              </a:pPr>
              <a:t>86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0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2133600"/>
            <a:ext cx="7504113" cy="1828800"/>
          </a:xfrm>
        </p:spPr>
        <p:txBody>
          <a:bodyPr/>
          <a:lstStyle/>
          <a:p>
            <a:pPr algn="ctr"/>
            <a:r>
              <a:rPr lang="en-US" sz="4800" dirty="0" smtClean="0"/>
              <a:t>What are the first steps in </a:t>
            </a:r>
            <a:r>
              <a:rPr lang="en-US" sz="4800" dirty="0"/>
              <a:t>PCard 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9D4AA-0578-4BBE-A0FF-ABEEAFF1DDB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98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cblu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jacblue</Template>
  <TotalTime>0</TotalTime>
  <Words>3729</Words>
  <Application>Microsoft Office PowerPoint</Application>
  <PresentationFormat>On-screen Show (4:3)</PresentationFormat>
  <Paragraphs>409</Paragraphs>
  <Slides>86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Arial</vt:lpstr>
      <vt:lpstr>Calibri</vt:lpstr>
      <vt:lpstr>Wingdings</vt:lpstr>
      <vt:lpstr>jacblue</vt:lpstr>
      <vt:lpstr>PCard Works for Approvers and Accountants</vt:lpstr>
      <vt:lpstr>PowerPoint Presentation</vt:lpstr>
      <vt:lpstr>Notes on This Presentation</vt:lpstr>
      <vt:lpstr>Notes on This Presentation</vt:lpstr>
      <vt:lpstr>User Roles Review</vt:lpstr>
      <vt:lpstr>PCard Works – Program Overview</vt:lpstr>
      <vt:lpstr>PCard Works – Approval Flow</vt:lpstr>
      <vt:lpstr>Things to Remember- WARNING</vt:lpstr>
      <vt:lpstr>PowerPoint Presentation</vt:lpstr>
      <vt:lpstr>User Daily System Emails</vt:lpstr>
      <vt:lpstr>Daily System Emails</vt:lpstr>
      <vt:lpstr>Daily System Emails</vt:lpstr>
      <vt:lpstr>Daily System Emails</vt:lpstr>
      <vt:lpstr>We want to know </vt:lpstr>
      <vt:lpstr>Home Screen</vt:lpstr>
      <vt:lpstr>Home Screen - Action Items</vt:lpstr>
      <vt:lpstr>Home Screen - Account Dashboard</vt:lpstr>
      <vt:lpstr>Alerts and My Announcements</vt:lpstr>
      <vt:lpstr>Alerts and My Announcements</vt:lpstr>
      <vt:lpstr>Please tell us! </vt:lpstr>
      <vt:lpstr>Navigation Bar</vt:lpstr>
      <vt:lpstr>Navigation Bar</vt:lpstr>
      <vt:lpstr>Navigation Bar</vt:lpstr>
      <vt:lpstr>Expense Tab</vt:lpstr>
      <vt:lpstr>Expense Tab</vt:lpstr>
      <vt:lpstr>Expense Tab - WARNING</vt:lpstr>
      <vt:lpstr>Reports Tab</vt:lpstr>
      <vt:lpstr>Report Tab</vt:lpstr>
      <vt:lpstr>Navigation Tools – Breadcrumb Trails</vt:lpstr>
      <vt:lpstr>Navigation Tools – Breadcrumb Trails</vt:lpstr>
      <vt:lpstr>What do I need to do? </vt:lpstr>
      <vt:lpstr>Accessing Transactions</vt:lpstr>
      <vt:lpstr>Accessing Transactions</vt:lpstr>
      <vt:lpstr>Transaction Navigation</vt:lpstr>
      <vt:lpstr>Transaction Navigation – Display Options</vt:lpstr>
      <vt:lpstr>Transaction Screen Overview</vt:lpstr>
      <vt:lpstr>Transaction Screen Overview</vt:lpstr>
      <vt:lpstr>Transaction Screen - Advanced Filter</vt:lpstr>
      <vt:lpstr>Transaction Screen - Check Boxes</vt:lpstr>
      <vt:lpstr>Transaction Screen – Expansion Button and Column Search</vt:lpstr>
      <vt:lpstr>Transaction Screen – Expansion Button and Column Search</vt:lpstr>
      <vt:lpstr>The good stuff </vt:lpstr>
      <vt:lpstr>GL Values</vt:lpstr>
      <vt:lpstr>General Ledger Values - Review</vt:lpstr>
      <vt:lpstr>General Ledger Values</vt:lpstr>
      <vt:lpstr>General Ledger Values</vt:lpstr>
      <vt:lpstr>Reviewing charges as approvers</vt:lpstr>
      <vt:lpstr>Processing Transactions - Approvers</vt:lpstr>
      <vt:lpstr>Reviewing and Amending Transactions for Approvers</vt:lpstr>
      <vt:lpstr>Reviewing and Amending Transactions for Approvers</vt:lpstr>
      <vt:lpstr>Reviewing and Amending Transactions for Approvers</vt:lpstr>
      <vt:lpstr>Reviewing and Amending Transactions for Approvers</vt:lpstr>
      <vt:lpstr>Raising and Removing a Flag</vt:lpstr>
      <vt:lpstr>Raising and Removing a Flag</vt:lpstr>
      <vt:lpstr>Raising and Removing a Flag</vt:lpstr>
      <vt:lpstr>Raising and Removing a Flag</vt:lpstr>
      <vt:lpstr>Raising and Removing a Flag</vt:lpstr>
      <vt:lpstr>Correcting Errors on Lines in Works</vt:lpstr>
      <vt:lpstr>Correcting Errors - Add or Duplicate</vt:lpstr>
      <vt:lpstr>Correcting Errors on Lines in Works</vt:lpstr>
      <vt:lpstr>Correcting Errors – Copy to Allocate</vt:lpstr>
      <vt:lpstr>Correcting Errors – Copy to Allocate</vt:lpstr>
      <vt:lpstr>Line Correction in Works</vt:lpstr>
      <vt:lpstr>Correcting Errors – Deleting Lines</vt:lpstr>
      <vt:lpstr>What should be there to sign off or close the charge? </vt:lpstr>
      <vt:lpstr>DFS Documentation Policy</vt:lpstr>
      <vt:lpstr>Supporting Documentation In Works</vt:lpstr>
      <vt:lpstr>Approvers want to know</vt:lpstr>
      <vt:lpstr>Sign Off on a Transaction</vt:lpstr>
      <vt:lpstr>Sign Off on a Transaction</vt:lpstr>
      <vt:lpstr>Error Message for a Sign Off Transaction</vt:lpstr>
      <vt:lpstr>Error Message for a Sign Off Transaction</vt:lpstr>
      <vt:lpstr>Final Notes for Approvers</vt:lpstr>
      <vt:lpstr>Final Notes for Approvers</vt:lpstr>
      <vt:lpstr>Preparing to close a transaction </vt:lpstr>
      <vt:lpstr>Processing a Transaction - WARNING</vt:lpstr>
      <vt:lpstr>Closing a Transaction</vt:lpstr>
      <vt:lpstr>Closing a Transaction</vt:lpstr>
      <vt:lpstr>Closing a Transaction</vt:lpstr>
      <vt:lpstr>Flagged FLAIR Transactions</vt:lpstr>
      <vt:lpstr>Flagged FLAIR Transactions</vt:lpstr>
      <vt:lpstr>Flagged FLAIR Transactions</vt:lpstr>
      <vt:lpstr>FLAIR Errors </vt:lpstr>
      <vt:lpstr>FLAIR Errors </vt:lpstr>
      <vt:lpstr>References</vt:lpstr>
      <vt:lpstr>850-488-2415 PCARD@justiceadmin.org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2018-03-09T16:42:19Z</dcterms:created>
  <dcterms:modified xsi:type="dcterms:W3CDTF">2019-08-28T20:21:13Z</dcterms:modified>
</cp:coreProperties>
</file>