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817" r:id="rId1"/>
  </p:sldMasterIdLst>
  <p:notesMasterIdLst>
    <p:notesMasterId r:id="rId15"/>
  </p:notesMasterIdLst>
  <p:sldIdLst>
    <p:sldId id="258" r:id="rId2"/>
    <p:sldId id="271" r:id="rId3"/>
    <p:sldId id="260" r:id="rId4"/>
    <p:sldId id="261" r:id="rId5"/>
    <p:sldId id="262" r:id="rId6"/>
    <p:sldId id="263" r:id="rId7"/>
    <p:sldId id="264" r:id="rId8"/>
    <p:sldId id="265" r:id="rId9"/>
    <p:sldId id="266" r:id="rId10"/>
    <p:sldId id="272" r:id="rId11"/>
    <p:sldId id="267" r:id="rId12"/>
    <p:sldId id="268" r:id="rId13"/>
    <p:sldId id="269" r:id="rId14"/>
  </p:sldIdLst>
  <p:sldSz cx="9144000" cy="6858000" type="screen4x3"/>
  <p:notesSz cx="9296400" cy="7010400"/>
  <p:defaultTextStyle>
    <a:defPPr>
      <a:defRPr lang="en-US"/>
    </a:defPPr>
    <a:lvl1pPr algn="l" rtl="0" fontAlgn="base">
      <a:spcBef>
        <a:spcPct val="0"/>
      </a:spcBef>
      <a:spcAft>
        <a:spcPct val="0"/>
      </a:spcAft>
      <a:defRPr sz="2800" kern="1200">
        <a:solidFill>
          <a:schemeClr val="tx1"/>
        </a:solidFill>
        <a:latin typeface="Arial" charset="0"/>
        <a:ea typeface="+mn-ea"/>
        <a:cs typeface="Arial" charset="0"/>
      </a:defRPr>
    </a:lvl1pPr>
    <a:lvl2pPr marL="457200" algn="l" rtl="0" fontAlgn="base">
      <a:spcBef>
        <a:spcPct val="0"/>
      </a:spcBef>
      <a:spcAft>
        <a:spcPct val="0"/>
      </a:spcAft>
      <a:defRPr sz="2800" kern="1200">
        <a:solidFill>
          <a:schemeClr val="tx1"/>
        </a:solidFill>
        <a:latin typeface="Arial" charset="0"/>
        <a:ea typeface="+mn-ea"/>
        <a:cs typeface="Arial" charset="0"/>
      </a:defRPr>
    </a:lvl2pPr>
    <a:lvl3pPr marL="914400" algn="l" rtl="0" fontAlgn="base">
      <a:spcBef>
        <a:spcPct val="0"/>
      </a:spcBef>
      <a:spcAft>
        <a:spcPct val="0"/>
      </a:spcAft>
      <a:defRPr sz="2800" kern="1200">
        <a:solidFill>
          <a:schemeClr val="tx1"/>
        </a:solidFill>
        <a:latin typeface="Arial" charset="0"/>
        <a:ea typeface="+mn-ea"/>
        <a:cs typeface="Arial" charset="0"/>
      </a:defRPr>
    </a:lvl3pPr>
    <a:lvl4pPr marL="1371600" algn="l" rtl="0" fontAlgn="base">
      <a:spcBef>
        <a:spcPct val="0"/>
      </a:spcBef>
      <a:spcAft>
        <a:spcPct val="0"/>
      </a:spcAft>
      <a:defRPr sz="2800" kern="1200">
        <a:solidFill>
          <a:schemeClr val="tx1"/>
        </a:solidFill>
        <a:latin typeface="Arial" charset="0"/>
        <a:ea typeface="+mn-ea"/>
        <a:cs typeface="Arial" charset="0"/>
      </a:defRPr>
    </a:lvl4pPr>
    <a:lvl5pPr marL="1828800" algn="l" rtl="0" fontAlgn="base">
      <a:spcBef>
        <a:spcPct val="0"/>
      </a:spcBef>
      <a:spcAft>
        <a:spcPct val="0"/>
      </a:spcAft>
      <a:defRPr sz="2800" kern="1200">
        <a:solidFill>
          <a:schemeClr val="tx1"/>
        </a:solidFill>
        <a:latin typeface="Arial" charset="0"/>
        <a:ea typeface="+mn-ea"/>
        <a:cs typeface="Arial" charset="0"/>
      </a:defRPr>
    </a:lvl5pPr>
    <a:lvl6pPr marL="2286000" algn="l" defTabSz="914400" rtl="0" eaLnBrk="1" latinLnBrk="0" hangingPunct="1">
      <a:defRPr sz="2800" kern="1200">
        <a:solidFill>
          <a:schemeClr val="tx1"/>
        </a:solidFill>
        <a:latin typeface="Arial" charset="0"/>
        <a:ea typeface="+mn-ea"/>
        <a:cs typeface="Arial" charset="0"/>
      </a:defRPr>
    </a:lvl6pPr>
    <a:lvl7pPr marL="2743200" algn="l" defTabSz="914400" rtl="0" eaLnBrk="1" latinLnBrk="0" hangingPunct="1">
      <a:defRPr sz="2800" kern="1200">
        <a:solidFill>
          <a:schemeClr val="tx1"/>
        </a:solidFill>
        <a:latin typeface="Arial" charset="0"/>
        <a:ea typeface="+mn-ea"/>
        <a:cs typeface="Arial" charset="0"/>
      </a:defRPr>
    </a:lvl7pPr>
    <a:lvl8pPr marL="3200400" algn="l" defTabSz="914400" rtl="0" eaLnBrk="1" latinLnBrk="0" hangingPunct="1">
      <a:defRPr sz="2800" kern="1200">
        <a:solidFill>
          <a:schemeClr val="tx1"/>
        </a:solidFill>
        <a:latin typeface="Arial" charset="0"/>
        <a:ea typeface="+mn-ea"/>
        <a:cs typeface="Arial" charset="0"/>
      </a:defRPr>
    </a:lvl8pPr>
    <a:lvl9pPr marL="3657600" algn="l" defTabSz="914400" rtl="0" eaLnBrk="1" latinLnBrk="0" hangingPunct="1">
      <a:defRPr sz="28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35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C6B16F-25A9-474E-A019-6CFE8B6318D3}" type="doc">
      <dgm:prSet loTypeId="urn:microsoft.com/office/officeart/2005/8/layout/vList3#7" loCatId="list" qsTypeId="urn:microsoft.com/office/officeart/2005/8/quickstyle/3d1" qsCatId="3D" csTypeId="urn:microsoft.com/office/officeart/2005/8/colors/accent6_1" csCatId="accent6" phldr="1"/>
      <dgm:spPr/>
    </dgm:pt>
    <dgm:pt modelId="{EACAB037-29A4-45E1-8D5A-10C777C7AB0F}" type="pres">
      <dgm:prSet presAssocID="{1BC6B16F-25A9-474E-A019-6CFE8B6318D3}" presName="linearFlow" presStyleCnt="0">
        <dgm:presLayoutVars>
          <dgm:dir/>
          <dgm:resizeHandles val="exact"/>
        </dgm:presLayoutVars>
      </dgm:prSet>
      <dgm:spPr/>
    </dgm:pt>
  </dgm:ptLst>
  <dgm:cxnLst>
    <dgm:cxn modelId="{EBE267FA-B21A-43AF-83BE-086988B7D55B}" type="presOf" srcId="{1BC6B16F-25A9-474E-A019-6CFE8B6318D3}" destId="{EACAB037-29A4-45E1-8D5A-10C777C7AB0F}" srcOrd="0" destOrd="0" presId="urn:microsoft.com/office/officeart/2005/8/layout/vList3#7"/>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C6B16F-25A9-474E-A019-6CFE8B6318D3}" type="doc">
      <dgm:prSet loTypeId="urn:microsoft.com/office/officeart/2005/8/layout/vList3#11" loCatId="list" qsTypeId="urn:microsoft.com/office/officeart/2005/8/quickstyle/3d1" qsCatId="3D" csTypeId="urn:microsoft.com/office/officeart/2005/8/colors/accent6_1" csCatId="accent6" phldr="1"/>
      <dgm:spPr/>
    </dgm:pt>
    <dgm:pt modelId="{EACAB037-29A4-45E1-8D5A-10C777C7AB0F}" type="pres">
      <dgm:prSet presAssocID="{1BC6B16F-25A9-474E-A019-6CFE8B6318D3}" presName="linearFlow" presStyleCnt="0">
        <dgm:presLayoutVars>
          <dgm:dir/>
          <dgm:resizeHandles val="exact"/>
        </dgm:presLayoutVars>
      </dgm:prSet>
      <dgm:spPr/>
    </dgm:pt>
  </dgm:ptLst>
  <dgm:cxnLst>
    <dgm:cxn modelId="{02A11CF7-5899-4419-BFB8-E2C9DCD643B6}" type="presOf" srcId="{1BC6B16F-25A9-474E-A019-6CFE8B6318D3}" destId="{EACAB037-29A4-45E1-8D5A-10C777C7AB0F}" srcOrd="0" destOrd="0" presId="urn:microsoft.com/office/officeart/2005/8/layout/vList3#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7">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1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B304FC1A-DB3A-4C5B-85EE-3D05E45C3FBB}" type="datetimeFigureOut">
              <a:rPr lang="en-US" smtClean="0"/>
              <a:t>3/14/2018</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3EF8E7CF-5817-415C-96D1-81B36C0C953F}" type="slidenum">
              <a:rPr lang="en-US" smtClean="0"/>
              <a:t>‹#›</a:t>
            </a:fld>
            <a:endParaRPr lang="en-US"/>
          </a:p>
        </p:txBody>
      </p:sp>
    </p:spTree>
    <p:extLst>
      <p:ext uri="{BB962C8B-B14F-4D97-AF65-F5344CB8AC3E}">
        <p14:creationId xmlns:p14="http://schemas.microsoft.com/office/powerpoint/2010/main" val="3340408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A841F67-A311-48FF-A659-F0F80E591704}" type="slidenum">
              <a:rPr lang="en-US" altLang="en-US">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38766210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Freeform 6"/>
          <p:cNvSpPr>
            <a:spLocks noChangeArrowheads="1"/>
          </p:cNvSpPr>
          <p:nvPr/>
        </p:nvSpPr>
        <p:spPr bwMode="auto">
          <a:xfrm>
            <a:off x="609600" y="16764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sz="1800"/>
          </a:p>
        </p:txBody>
      </p:sp>
      <p:sp>
        <p:nvSpPr>
          <p:cNvPr id="6" name="Line 7"/>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sz="1800"/>
          </a:p>
        </p:txBody>
      </p:sp>
      <p:sp>
        <p:nvSpPr>
          <p:cNvPr id="2" name="Title 1"/>
          <p:cNvSpPr>
            <a:spLocks noGrp="1"/>
          </p:cNvSpPr>
          <p:nvPr>
            <p:ph type="ctrTitle"/>
          </p:nvPr>
        </p:nvSpPr>
        <p:spPr>
          <a:xfrm>
            <a:off x="685800" y="2057401"/>
            <a:ext cx="7772400" cy="1543050"/>
          </a:xfrm>
        </p:spPr>
        <p:txBody>
          <a:bodyPr/>
          <a:lstStyle>
            <a:lvl1pPr algn="l">
              <a:defRPr b="1"/>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AD7F5FDA-FCF4-4B81-AE13-413683EEE468}" type="datetime1">
              <a:rPr lang="en-US" smtClean="0"/>
              <a:pPr>
                <a:defRPr/>
              </a:pPr>
              <a:t>3/14/2018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F17F6CD-C168-42C0-AD34-8432ED0DA244}" type="slidenum">
              <a:rPr lang="en-US" altLang="en-US"/>
              <a:pPr>
                <a:defRPr/>
              </a:pPr>
              <a:t>‹#›</a:t>
            </a:fld>
            <a:endParaRPr lang="en-US" alt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96317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1600200"/>
            <a:ext cx="7772400" cy="4525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55A9A33-2BF8-434B-8DE0-7522A57BD564}" type="datetime1">
              <a:rPr lang="en-US" smtClean="0"/>
              <a:pPr>
                <a:defRPr/>
              </a:pPr>
              <a:t>3/14/2018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543DB2-FD58-4287-9B7A-7128C229120F}"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E170801-21AE-4CAF-9D1F-5EF5D62047E1}" type="datetime1">
              <a:rPr lang="en-US" smtClean="0"/>
              <a:pPr>
                <a:defRPr/>
              </a:pPr>
              <a:t>3/14/2018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531292-28AE-461F-BD08-40FA1FC83E2D}"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6962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990600" y="1600200"/>
            <a:ext cx="76962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90600" y="6356350"/>
            <a:ext cx="1600200" cy="365125"/>
          </a:xfrm>
        </p:spPr>
        <p:txBody>
          <a:bodyPr/>
          <a:lstStyle>
            <a:lvl1pPr>
              <a:defRPr/>
            </a:lvl1pPr>
          </a:lstStyle>
          <a:p>
            <a:pPr>
              <a:defRPr/>
            </a:pPr>
            <a:fld id="{7C6EF8C6-ED4D-4845-A98B-BDC47D771C06}" type="datetime1">
              <a:rPr lang="en-US" smtClean="0"/>
              <a:pPr>
                <a:defRPr/>
              </a:pPr>
              <a:t>3/14/2018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B98381-1AA4-463F-B3FF-2607979862FE}"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97224BD-B426-404B-AFC2-80274C5914FF}" type="datetime1">
              <a:rPr lang="en-US" smtClean="0"/>
              <a:pPr>
                <a:defRPr/>
              </a:pPr>
              <a:t>3/14/2018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39D4AA-0578-4BBE-A0FF-ABEEAFF1DDB1}"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399"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A5D26A5-F06F-474C-A683-13C189920282}" type="datetime1">
              <a:rPr lang="en-US" smtClean="0"/>
              <a:pPr>
                <a:defRPr/>
              </a:pPr>
              <a:t>3/14/2018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9CF5B9D-CD64-44B7-B628-19DF553D56E0}"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399"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535113"/>
            <a:ext cx="3810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2174875"/>
            <a:ext cx="3810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6800" y="1535113"/>
            <a:ext cx="3810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6800" y="2174875"/>
            <a:ext cx="3810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CB73A35-A4CF-4DAD-BD19-D4E7845EBAD1}" type="datetime1">
              <a:rPr lang="en-US" smtClean="0"/>
              <a:pPr>
                <a:defRPr/>
              </a:pPr>
              <a:t>3/14/2018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05A802F-17E8-477D-9FDC-63EAF596F5E6}"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11D22A5-05CF-43DB-90CB-4AD49D64FB5E}" type="datetime1">
              <a:rPr lang="en-US" smtClean="0"/>
              <a:pPr>
                <a:defRPr/>
              </a:pPr>
              <a:t>3/14/2018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03B3D10-C4AD-4999-A4F3-2456BA54A9EC}"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FBC79C6-5CC1-4342-8D1D-B0931B7743B2}" type="datetime1">
              <a:rPr lang="en-US" smtClean="0"/>
              <a:pPr>
                <a:defRPr/>
              </a:pPr>
              <a:t>3/14/2018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CF593BE-21C1-4AE8-97D3-28A12250F3C8}"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25511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1435100"/>
            <a:ext cx="25511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E9B34D3-F666-4D51-B4F4-45B7DA779298}" type="datetime1">
              <a:rPr lang="en-US" smtClean="0"/>
              <a:pPr>
                <a:defRPr/>
              </a:pPr>
              <a:t>3/14/2018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0EBE89-AA16-4037-B2EC-89174E4929D3}"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3B1268-1A62-4476-8854-5DF8FF2CA9C3}" type="datetime1">
              <a:rPr lang="en-US" smtClean="0"/>
              <a:pPr>
                <a:defRPr/>
              </a:pPr>
              <a:t>3/14/2018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5A9935-F2C5-4A84-908F-BFC538AD4FFC}"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02" name="Line 6"/>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sz="1800"/>
          </a:p>
        </p:txBody>
      </p:sp>
      <p:pic>
        <p:nvPicPr>
          <p:cNvPr id="1027" name="Picture 10" descr="scale.jpg"/>
          <p:cNvPicPr>
            <a:picLocks noChangeAspect="1"/>
          </p:cNvPicPr>
          <p:nvPr/>
        </p:nvPicPr>
        <p:blipFill>
          <a:blip r:embed="rId13" cstate="print"/>
          <a:srcRect/>
          <a:stretch>
            <a:fillRect/>
          </a:stretch>
        </p:blipFill>
        <p:spPr bwMode="auto">
          <a:xfrm>
            <a:off x="5562600" y="0"/>
            <a:ext cx="3581400" cy="3189288"/>
          </a:xfrm>
          <a:prstGeom prst="rect">
            <a:avLst/>
          </a:prstGeom>
          <a:noFill/>
          <a:ln w="9525">
            <a:noFill/>
            <a:miter lim="800000"/>
            <a:headEnd/>
            <a:tailEnd/>
          </a:ln>
        </p:spPr>
      </p:pic>
      <p:sp>
        <p:nvSpPr>
          <p:cNvPr id="8" name="Rectangle 7"/>
          <p:cNvSpPr/>
          <p:nvPr/>
        </p:nvSpPr>
        <p:spPr>
          <a:xfrm>
            <a:off x="855663" y="1406525"/>
            <a:ext cx="7848600" cy="19050"/>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29" name="Title Placeholder 1"/>
          <p:cNvSpPr>
            <a:spLocks noGrp="1"/>
          </p:cNvSpPr>
          <p:nvPr>
            <p:ph type="title"/>
          </p:nvPr>
        </p:nvSpPr>
        <p:spPr bwMode="auto">
          <a:xfrm>
            <a:off x="914400" y="274638"/>
            <a:ext cx="7772400" cy="1096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Text Placeholder 2"/>
          <p:cNvSpPr>
            <a:spLocks noGrp="1"/>
          </p:cNvSpPr>
          <p:nvPr>
            <p:ph type="body" idx="1"/>
          </p:nvPr>
        </p:nvSpPr>
        <p:spPr bwMode="auto">
          <a:xfrm>
            <a:off x="914400" y="1600200"/>
            <a:ext cx="7772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914400" y="6356350"/>
            <a:ext cx="16764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fld id="{F4E85C18-6BB7-4175-BE6C-7A4741C2FD74}" type="datetime1">
              <a:rPr lang="en-US" smtClean="0"/>
              <a:pPr>
                <a:defRPr/>
              </a:pPr>
              <a:t>3/14/2018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8287F925-5F70-4DA3-9F0D-CCBE1D455F8F}" type="slidenum">
              <a:rPr lang="en-US" altLang="en-US"/>
              <a:pPr>
                <a:defRPr/>
              </a:pPr>
              <a:t>‹#›</a:t>
            </a:fld>
            <a:endParaRPr lang="en-US" altLang="en-US" dirty="0"/>
          </a:p>
        </p:txBody>
      </p:sp>
      <p:pic>
        <p:nvPicPr>
          <p:cNvPr id="1034" name="Picture 11" descr="presentation-sidebar.jpg"/>
          <p:cNvPicPr>
            <a:picLocks noChangeAspect="1"/>
          </p:cNvPicPr>
          <p:nvPr/>
        </p:nvPicPr>
        <p:blipFill>
          <a:blip r:embed="rId14" cstate="print"/>
          <a:srcRect/>
          <a:stretch>
            <a:fillRect/>
          </a:stretch>
        </p:blipFill>
        <p:spPr bwMode="auto">
          <a:xfrm>
            <a:off x="0" y="0"/>
            <a:ext cx="879475" cy="6858000"/>
          </a:xfrm>
          <a:prstGeom prst="rect">
            <a:avLst/>
          </a:prstGeom>
          <a:noFill/>
          <a:ln w="9525">
            <a:noFill/>
            <a:miter lim="800000"/>
            <a:headEnd/>
            <a:tailEnd/>
          </a:ln>
        </p:spPr>
      </p:pic>
      <p:sp>
        <p:nvSpPr>
          <p:cNvPr id="13" name="Rectangle 12"/>
          <p:cNvSpPr/>
          <p:nvPr/>
        </p:nvSpPr>
        <p:spPr>
          <a:xfrm>
            <a:off x="914400" y="228600"/>
            <a:ext cx="7848600" cy="46038"/>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p:nvPr/>
        </p:nvSpPr>
        <p:spPr>
          <a:xfrm rot="5400000">
            <a:off x="632619" y="521494"/>
            <a:ext cx="609600" cy="46038"/>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rot="5400000">
            <a:off x="8393907" y="1113631"/>
            <a:ext cx="609600" cy="17463"/>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919" r:id="rId1"/>
    <p:sldLayoutId id="2147483920"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Lst>
  <p:hf hdr="0" ftr="0" dt="0"/>
  <p:txStyles>
    <p:titleStyle>
      <a:lvl1pPr algn="l" rtl="0" eaLnBrk="1" fontAlgn="base" hangingPunct="1">
        <a:spcBef>
          <a:spcPct val="0"/>
        </a:spcBef>
        <a:spcAft>
          <a:spcPct val="0"/>
        </a:spcAft>
        <a:defRPr sz="4400" b="1" kern="1200">
          <a:solidFill>
            <a:schemeClr val="tx1"/>
          </a:solidFill>
          <a:latin typeface="+mj-lt"/>
          <a:ea typeface="+mj-ea"/>
          <a:cs typeface="+mj-cs"/>
        </a:defRPr>
      </a:lvl1pPr>
      <a:lvl2pPr algn="l" rtl="0" eaLnBrk="1" fontAlgn="base" hangingPunct="1">
        <a:spcBef>
          <a:spcPct val="0"/>
        </a:spcBef>
        <a:spcAft>
          <a:spcPct val="0"/>
        </a:spcAft>
        <a:defRPr sz="4400" b="1">
          <a:solidFill>
            <a:schemeClr val="tx1"/>
          </a:solidFill>
          <a:latin typeface="Calibri" pitchFamily="34" charset="0"/>
        </a:defRPr>
      </a:lvl2pPr>
      <a:lvl3pPr algn="l" rtl="0" eaLnBrk="1" fontAlgn="base" hangingPunct="1">
        <a:spcBef>
          <a:spcPct val="0"/>
        </a:spcBef>
        <a:spcAft>
          <a:spcPct val="0"/>
        </a:spcAft>
        <a:defRPr sz="4400" b="1">
          <a:solidFill>
            <a:schemeClr val="tx1"/>
          </a:solidFill>
          <a:latin typeface="Calibri" pitchFamily="34" charset="0"/>
        </a:defRPr>
      </a:lvl3pPr>
      <a:lvl4pPr algn="l" rtl="0" eaLnBrk="1" fontAlgn="base" hangingPunct="1">
        <a:spcBef>
          <a:spcPct val="0"/>
        </a:spcBef>
        <a:spcAft>
          <a:spcPct val="0"/>
        </a:spcAft>
        <a:defRPr sz="4400" b="1">
          <a:solidFill>
            <a:schemeClr val="tx1"/>
          </a:solidFill>
          <a:latin typeface="Calibri" pitchFamily="34" charset="0"/>
        </a:defRPr>
      </a:lvl4pPr>
      <a:lvl5pPr algn="l" rtl="0" eaLnBrk="1" fontAlgn="base" hangingPunct="1">
        <a:spcBef>
          <a:spcPct val="0"/>
        </a:spcBef>
        <a:spcAft>
          <a:spcPct val="0"/>
        </a:spcAft>
        <a:defRPr sz="4400" b="1">
          <a:solidFill>
            <a:schemeClr val="tx1"/>
          </a:solidFill>
          <a:latin typeface="Calibri" pitchFamily="34" charset="0"/>
        </a:defRPr>
      </a:lvl5pPr>
      <a:lvl6pPr marL="457200" algn="l" rtl="0" eaLnBrk="1" fontAlgn="base" hangingPunct="1">
        <a:spcBef>
          <a:spcPct val="0"/>
        </a:spcBef>
        <a:spcAft>
          <a:spcPct val="0"/>
        </a:spcAft>
        <a:defRPr sz="4400" b="1">
          <a:solidFill>
            <a:schemeClr val="tx1"/>
          </a:solidFill>
          <a:latin typeface="Calibri" pitchFamily="34" charset="0"/>
        </a:defRPr>
      </a:lvl6pPr>
      <a:lvl7pPr marL="914400" algn="l" rtl="0" eaLnBrk="1" fontAlgn="base" hangingPunct="1">
        <a:spcBef>
          <a:spcPct val="0"/>
        </a:spcBef>
        <a:spcAft>
          <a:spcPct val="0"/>
        </a:spcAft>
        <a:defRPr sz="4400" b="1">
          <a:solidFill>
            <a:schemeClr val="tx1"/>
          </a:solidFill>
          <a:latin typeface="Calibri" pitchFamily="34" charset="0"/>
        </a:defRPr>
      </a:lvl7pPr>
      <a:lvl8pPr marL="1371600" algn="l" rtl="0" eaLnBrk="1" fontAlgn="base" hangingPunct="1">
        <a:spcBef>
          <a:spcPct val="0"/>
        </a:spcBef>
        <a:spcAft>
          <a:spcPct val="0"/>
        </a:spcAft>
        <a:defRPr sz="4400" b="1">
          <a:solidFill>
            <a:schemeClr val="tx1"/>
          </a:solidFill>
          <a:latin typeface="Calibri" pitchFamily="34" charset="0"/>
        </a:defRPr>
      </a:lvl8pPr>
      <a:lvl9pPr marL="1828800" algn="l" rtl="0" eaLnBrk="1" fontAlgn="base" hangingPunct="1">
        <a:spcBef>
          <a:spcPct val="0"/>
        </a:spcBef>
        <a:spcAft>
          <a:spcPct val="0"/>
        </a:spcAft>
        <a:defRPr sz="4400" b="1">
          <a:solidFill>
            <a:schemeClr val="tx1"/>
          </a:solidFill>
          <a:latin typeface="Calibri" pitchFamily="34" charset="0"/>
        </a:defRPr>
      </a:lvl9pPr>
    </p:titleStyle>
    <p:bodyStyle>
      <a:lvl1pPr marL="342900" indent="-342900" algn="l" rtl="0" eaLnBrk="1" fontAlgn="base" hangingPunct="1">
        <a:spcBef>
          <a:spcPct val="20000"/>
        </a:spcBef>
        <a:spcAft>
          <a:spcPct val="0"/>
        </a:spcAft>
        <a:buClr>
          <a:srgbClr val="002060"/>
        </a:buClr>
        <a:buFont typeface="Wingdings" pitchFamily="2"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002060"/>
        </a:buClr>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002060"/>
        </a:buClr>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rgbClr val="002060"/>
        </a:buClr>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rgbClr val="002060"/>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http://flair.dbf.state.fl.us/dispub2/cvnhphst.htm" TargetMode="Externa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yfloridacfo.com/aadir/direct_deposit_web/index.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flair.dbf.state.fl.us/dispub2/cvnhphst.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flair.dbf.state.fl.us/pubfoc/ibiweb.exe?IBIF_ex=VNDHST2&amp;CLICKED_ON=&amp;PYMT=REGULAR%20EFT&amp;SWDN=D1000001800&amp;WRT=0010244&amp;VNBR=650393965&amp;WT=W" TargetMode="External"/><Relationship Id="rId2" Type="http://schemas.openxmlformats.org/officeDocument/2006/relationships/hyperlink" Target="https://flair.dbf.state.fl.us/pubfoc/ibiweb.exe?IBIF_ex=VNDHST3&amp;CLICKED_ON=&amp;VNBR=650393965" TargetMode="External"/><Relationship Id="rId1" Type="http://schemas.openxmlformats.org/officeDocument/2006/relationships/slideLayout" Target="../slideLayouts/slideLayout2.xml"/><Relationship Id="rId6" Type="http://schemas.openxmlformats.org/officeDocument/2006/relationships/hyperlink" Target="https://flair.dbf.state.fl.us/pubfoc/ibiweb.exe?IBIF_ex=VNDHST2&amp;CLICKED_ON=&amp;PYMT=REGULAR%20EFT&amp;SWDN=D1000001801&amp;WRT=76&amp;VNBR=650393965&amp;WT=I" TargetMode="External"/><Relationship Id="rId5" Type="http://schemas.openxmlformats.org/officeDocument/2006/relationships/hyperlink" Target="https://flair.dbf.state.fl.us/pubfoc/ibiweb.exe?IBIF_ex=VNDHST2&amp;CLICKED_ON=&amp;PYMT=REGULAR%20EFT&amp;SWDN=D1000001801&amp;WRT=0010246&amp;VNBR=650393965&amp;WT=W" TargetMode="External"/><Relationship Id="rId4" Type="http://schemas.openxmlformats.org/officeDocument/2006/relationships/hyperlink" Target="https://flair.dbf.state.fl.us/pubfoc/ibiweb.exe?IBIF_ex=VNDHST2&amp;CLICKED_ON=&amp;PYMT=REGULAR%20EFT&amp;SWDN=D1000001800&amp;WRT=75&amp;VNBR=650393965&amp;WT=I"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flair.dbf.state.fl.us/pubfoc/ibiweb.exe?IBIF_ex=VNDHST2&amp;CLICKED_ON=&amp;PYMT=REGULAR%20EFT&amp;SWDN=D1000001800&amp;WRT=0010244&amp;VNBR=650393965&amp;WT=W" TargetMode="External"/><Relationship Id="rId2" Type="http://schemas.openxmlformats.org/officeDocument/2006/relationships/hyperlink" Target="https://flair.dbf.state.fl.us/pubfoc/ibiweb.exe?IBIF_ex=VNDHST3&amp;CLICKED_ON=&amp;VNBR=650393965" TargetMode="External"/><Relationship Id="rId1" Type="http://schemas.openxmlformats.org/officeDocument/2006/relationships/slideLayout" Target="../slideLayouts/slideLayout2.xml"/><Relationship Id="rId6" Type="http://schemas.openxmlformats.org/officeDocument/2006/relationships/hyperlink" Target="https://flair.dbf.state.fl.us/pubfoc/ibiweb.exe?IBIF_ex=VNDHST2&amp;CLICKED_ON=&amp;PYMT=REGULAR%20EFT&amp;SWDN=D1000001801&amp;WRT=76&amp;VNBR=650393965&amp;WT=I" TargetMode="External"/><Relationship Id="rId5" Type="http://schemas.openxmlformats.org/officeDocument/2006/relationships/hyperlink" Target="https://flair.dbf.state.fl.us/pubfoc/ibiweb.exe?IBIF_ex=VNDHST2&amp;CLICKED_ON=&amp;PYMT=REGULAR%20EFT&amp;SWDN=D1000001801&amp;WRT=0010246&amp;VNBR=650393965&amp;WT=W" TargetMode="External"/><Relationship Id="rId4" Type="http://schemas.openxmlformats.org/officeDocument/2006/relationships/hyperlink" Target="https://flair.dbf.state.fl.us/pubfoc/ibiweb.exe?IBIF_ex=VNDHST2&amp;CLICKED_ON=&amp;PYMT=REGULAR%20EFT&amp;SWDN=D1000001800&amp;WRT=75&amp;VNBR=650393965&amp;WT=I" TargetMode="Externa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hyperlink" Target="https://flair.dbf.state.fl.us/pubfoc/ibiweb.exe?IBIF_ex=VNDHST2&amp;CLICKED_ON=&amp;PYMT=REGULAR%20EFT&amp;SWDN=D1000001800&amp;WRT=0010244&amp;VNBR=650393965&amp;WT=W" TargetMode="External"/><Relationship Id="rId7" Type="http://schemas.openxmlformats.org/officeDocument/2006/relationships/diagramData" Target="../diagrams/data1.xml"/><Relationship Id="rId2" Type="http://schemas.openxmlformats.org/officeDocument/2006/relationships/hyperlink" Target="https://flair.dbf.state.fl.us/pubfoc/ibiweb.exe?IBIF_ex=VNDHST3&amp;CLICKED_ON=&amp;VNBR=650393965" TargetMode="External"/><Relationship Id="rId1" Type="http://schemas.openxmlformats.org/officeDocument/2006/relationships/slideLayout" Target="../slideLayouts/slideLayout2.xml"/><Relationship Id="rId6" Type="http://schemas.openxmlformats.org/officeDocument/2006/relationships/hyperlink" Target="https://flair.dbf.state.fl.us/pubfoc/ibiweb.exe?IBIF_ex=VNDHST2&amp;CLICKED_ON=&amp;PYMT=REGULAR%20EFT&amp;SWDN=D1000001801&amp;WRT=76&amp;VNBR=650393965&amp;WT=I" TargetMode="External"/><Relationship Id="rId11" Type="http://schemas.microsoft.com/office/2007/relationships/diagramDrawing" Target="../diagrams/drawing1.xml"/><Relationship Id="rId5" Type="http://schemas.openxmlformats.org/officeDocument/2006/relationships/hyperlink" Target="https://flair.dbf.state.fl.us/pubfoc/ibiweb.exe?IBIF_ex=VNDHST2&amp;CLICKED_ON=&amp;PYMT=REGULAR%20EFT&amp;SWDN=D1000001801&amp;WRT=0010246&amp;VNBR=650393965&amp;WT=W" TargetMode="External"/><Relationship Id="rId10" Type="http://schemas.openxmlformats.org/officeDocument/2006/relationships/diagramColors" Target="../diagrams/colors1.xml"/><Relationship Id="rId4" Type="http://schemas.openxmlformats.org/officeDocument/2006/relationships/hyperlink" Target="https://flair.dbf.state.fl.us/pubfoc/ibiweb.exe?IBIF_ex=VNDHST2&amp;CLICKED_ON=&amp;PYMT=REGULAR%20EFT&amp;SWDN=D1000001800&amp;WRT=75&amp;VNBR=650393965&amp;WT=I" TargetMode="External"/><Relationship Id="rId9"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hyperlink" Target="https://flair.dbf.state.fl.us/pubfoc/ibiweb.exe?IBIF_ex=VNDHST2&amp;CLICKED_ON=&amp;PYMT=REGULAR%20EFT&amp;SWDN=D1000001800&amp;WRT=0010244&amp;VNBR=650393965&amp;WT=W" TargetMode="External"/><Relationship Id="rId2" Type="http://schemas.openxmlformats.org/officeDocument/2006/relationships/hyperlink" Target="https://flair.dbf.state.fl.us/pubfoc/ibiweb.exe?IBIF_ex=VNDHST3&amp;CLICKED_ON=&amp;VNBR=650393965" TargetMode="External"/><Relationship Id="rId1" Type="http://schemas.openxmlformats.org/officeDocument/2006/relationships/slideLayout" Target="../slideLayouts/slideLayout2.xml"/><Relationship Id="rId6" Type="http://schemas.openxmlformats.org/officeDocument/2006/relationships/hyperlink" Target="https://flair.dbf.state.fl.us/pubfoc/ibiweb.exe?IBIF_ex=VNDHST2&amp;CLICKED_ON=&amp;PYMT=REGULAR%20EFT&amp;SWDN=D1000001801&amp;WRT=76&amp;VNBR=650393965&amp;WT=I" TargetMode="External"/><Relationship Id="rId5" Type="http://schemas.openxmlformats.org/officeDocument/2006/relationships/hyperlink" Target="https://flair.dbf.state.fl.us/pubfoc/ibiweb.exe?IBIF_ex=VNDHST2&amp;CLICKED_ON=&amp;PYMT=REGULAR%20EFT&amp;SWDN=D1000001801&amp;WRT=0010246&amp;VNBR=650393965&amp;WT=W" TargetMode="External"/><Relationship Id="rId4" Type="http://schemas.openxmlformats.org/officeDocument/2006/relationships/hyperlink" Target="https://flair.dbf.state.fl.us/pubfoc/ibiweb.exe?IBIF_ex=VNDHST2&amp;CLICKED_ON=&amp;PYMT=REGULAR%20EFT&amp;SWDN=D1000001800&amp;WRT=75&amp;VNBR=650393965&amp;WT=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altLang="en-US" dirty="0"/>
              <a:t>Guide to Obtain Vendor Payment Information</a:t>
            </a:r>
            <a:endParaRPr lang="en-US" dirty="0"/>
          </a:p>
        </p:txBody>
      </p:sp>
      <p:sp>
        <p:nvSpPr>
          <p:cNvPr id="3" name="Subtitle 2"/>
          <p:cNvSpPr>
            <a:spLocks noGrp="1"/>
          </p:cNvSpPr>
          <p:nvPr>
            <p:ph type="subTitle" idx="1"/>
          </p:nvPr>
        </p:nvSpPr>
        <p:spPr/>
        <p:txBody>
          <a:bodyPr/>
          <a:lstStyle/>
          <a:p>
            <a:pPr lvl="0" algn="ctr">
              <a:buClrTx/>
            </a:pPr>
            <a:r>
              <a:rPr lang="en-US" altLang="en-US" sz="3600" b="1" dirty="0">
                <a:solidFill>
                  <a:prstClr val="black"/>
                </a:solidFill>
              </a:rPr>
              <a:t>How vendors can easily obtain invoice payment </a:t>
            </a:r>
            <a:r>
              <a:rPr lang="en-US" altLang="en-US" sz="3600" b="1" dirty="0" smtClean="0">
                <a:solidFill>
                  <a:prstClr val="black"/>
                </a:solidFill>
              </a:rPr>
              <a:t>information</a:t>
            </a:r>
            <a:endParaRPr lang="en-US" altLang="en-US" sz="3600" b="1" dirty="0">
              <a:solidFill>
                <a:prstClr val="black"/>
              </a:solidFill>
            </a:endParaRPr>
          </a:p>
          <a:p>
            <a:endParaRPr lang="en-US" dirty="0"/>
          </a:p>
        </p:txBody>
      </p:sp>
    </p:spTree>
    <p:extLst>
      <p:ext uri="{BB962C8B-B14F-4D97-AF65-F5344CB8AC3E}">
        <p14:creationId xmlns:p14="http://schemas.microsoft.com/office/powerpoint/2010/main" val="1030308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8"/>
          <p:cNvSpPr>
            <a:spLocks noGrp="1" noChangeArrowheads="1"/>
          </p:cNvSpPr>
          <p:nvPr>
            <p:ph type="title"/>
          </p:nvPr>
        </p:nvSpPr>
        <p:spPr/>
        <p:txBody>
          <a:bodyPr/>
          <a:lstStyle/>
          <a:p>
            <a:pPr eaLnBrk="1" hangingPunct="1"/>
            <a:r>
              <a:rPr lang="en-US" altLang="en-US" sz="3800" smtClean="0"/>
              <a:t>Vendor Payment Pending Screen:</a:t>
            </a:r>
          </a:p>
        </p:txBody>
      </p:sp>
      <p:sp>
        <p:nvSpPr>
          <p:cNvPr id="15363" name="Rectangle 9"/>
          <p:cNvSpPr>
            <a:spLocks noGrp="1" noChangeArrowheads="1"/>
          </p:cNvSpPr>
          <p:nvPr>
            <p:ph idx="1"/>
          </p:nvPr>
        </p:nvSpPr>
        <p:spPr>
          <a:xfrm>
            <a:off x="1143000" y="1600200"/>
            <a:ext cx="7848600" cy="2057400"/>
          </a:xfrm>
          <a:ln w="28575">
            <a:solidFill>
              <a:schemeClr val="tx1"/>
            </a:solidFill>
            <a:miter lim="800000"/>
            <a:headEnd/>
            <a:tailEnd/>
          </a:ln>
        </p:spPr>
        <p:txBody>
          <a:bodyPr/>
          <a:lstStyle/>
          <a:p>
            <a:pPr marL="0" indent="0" algn="ctr" eaLnBrk="1" hangingPunct="1">
              <a:spcBef>
                <a:spcPct val="0"/>
              </a:spcBef>
              <a:buFont typeface="Wingdings" panose="05000000000000000000" pitchFamily="2" charset="2"/>
              <a:buNone/>
            </a:pPr>
            <a:endParaRPr lang="en-US" altLang="en-US" sz="1000" smtClean="0">
              <a:solidFill>
                <a:srgbClr val="000000"/>
              </a:solidFill>
              <a:latin typeface="Courier" pitchFamily="49" charset="0"/>
            </a:endParaRPr>
          </a:p>
          <a:p>
            <a:pPr marL="0" indent="0" algn="ctr"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VENDOR PAYMENT PENDING RECORDS FOR FEID/SSN: 000000000</a:t>
            </a:r>
          </a:p>
          <a:p>
            <a:pPr marL="0" indent="0" algn="ctr"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 </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		       AGENCY    VOUCHER      INVOICE </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PAYEE NAME 	     PAYMENT TYPE  DOC.NBR.  DATE         NUMBER     INVOICE AMOUNT </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 	     ------------  --------  -------      -------    -------------- </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JOHN DOE P.A. 	       V000003   2010/10/08    10-002         2,500.00 </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JOHN DOE P.A. 	       V000003   2010/10/08    10-002        10,000.00 </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			         *PAYMENT TOTAL:         12,500.00</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 </a:t>
            </a:r>
          </a:p>
          <a:p>
            <a:pPr marL="0" indent="0" eaLnBrk="1" hangingPunct="1">
              <a:buFont typeface="Wingdings" panose="05000000000000000000" pitchFamily="2" charset="2"/>
              <a:buNone/>
            </a:pPr>
            <a:r>
              <a:rPr lang="en-US" altLang="en-US" sz="1000" smtClean="0">
                <a:solidFill>
                  <a:srgbClr val="000000"/>
                </a:solidFill>
                <a:latin typeface="Courier" pitchFamily="49" charset="0"/>
              </a:rPr>
              <a:t>FOR ADDITIONAL INFORMATION PLEASE CONTACT: JUSTICE ADMINISTRATION AT (850) 488-2415</a:t>
            </a:r>
          </a:p>
          <a:p>
            <a:pPr marL="0" indent="0" eaLnBrk="1" hangingPunct="1">
              <a:buFont typeface="Wingdings" panose="05000000000000000000" pitchFamily="2" charset="2"/>
              <a:buNone/>
            </a:pPr>
            <a:r>
              <a:rPr lang="en-US" altLang="en-US" sz="1000" smtClean="0">
                <a:solidFill>
                  <a:srgbClr val="000000"/>
                </a:solidFill>
                <a:latin typeface="Courier" pitchFamily="49" charset="0"/>
              </a:rPr>
              <a:t>***************************************************************************************************</a:t>
            </a:r>
            <a:endParaRPr lang="en-US" altLang="en-US" sz="2600" smtClean="0"/>
          </a:p>
        </p:txBody>
      </p:sp>
      <p:sp>
        <p:nvSpPr>
          <p:cNvPr id="15364" name="Rectangle 10"/>
          <p:cNvSpPr>
            <a:spLocks noGrp="1" noChangeArrowheads="1"/>
          </p:cNvSpPr>
          <p:nvPr>
            <p:ph type="body" sz="half" idx="4294967295"/>
          </p:nvPr>
        </p:nvSpPr>
        <p:spPr>
          <a:xfrm>
            <a:off x="1371600" y="3733800"/>
            <a:ext cx="7772400" cy="2209800"/>
          </a:xfrm>
        </p:spPr>
        <p:txBody>
          <a:bodyPr/>
          <a:lstStyle/>
          <a:p>
            <a:pPr marL="0" indent="0" eaLnBrk="1" hangingPunct="1">
              <a:buFont typeface="Wingdings" panose="05000000000000000000" pitchFamily="2" charset="2"/>
              <a:buNone/>
            </a:pPr>
            <a:r>
              <a:rPr lang="en-US" altLang="en-US" sz="1800" smtClean="0"/>
              <a:t>This screen is accessed by clicking on the pending payment link on the Vendor Payment History Records page.  Invoices listed on this page have been received by DFS but have not been approved by DFS for payment.  </a:t>
            </a:r>
          </a:p>
          <a:p>
            <a:pPr marL="0" indent="0" eaLnBrk="1" hangingPunct="1">
              <a:buFont typeface="Wingdings" panose="05000000000000000000" pitchFamily="2" charset="2"/>
              <a:buNone/>
            </a:pPr>
            <a:r>
              <a:rPr lang="en-US" altLang="en-US" sz="1800" smtClean="0"/>
              <a:t>The terms on this screen are the same as the terms on the Payment History Screen.  The Payment Type will remain blank until DFS approves the invoice for payment.  DFS has up to 10 days to review an invoice after JAC has approved it for payment and transmitted it to DFS.</a:t>
            </a:r>
          </a:p>
        </p:txBody>
      </p:sp>
    </p:spTree>
    <p:extLst>
      <p:ext uri="{BB962C8B-B14F-4D97-AF65-F5344CB8AC3E}">
        <p14:creationId xmlns:p14="http://schemas.microsoft.com/office/powerpoint/2010/main" val="3128812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z="3800" smtClean="0"/>
              <a:t>Vendor Payment Detail Records Screen:</a:t>
            </a:r>
          </a:p>
        </p:txBody>
      </p:sp>
      <p:sp>
        <p:nvSpPr>
          <p:cNvPr id="16387" name="Rectangle 3"/>
          <p:cNvSpPr>
            <a:spLocks noGrp="1" noChangeArrowheads="1"/>
          </p:cNvSpPr>
          <p:nvPr>
            <p:ph idx="1"/>
          </p:nvPr>
        </p:nvSpPr>
        <p:spPr>
          <a:xfrm>
            <a:off x="1143000" y="1600200"/>
            <a:ext cx="7848600" cy="1371600"/>
          </a:xfrm>
          <a:ln w="28575">
            <a:solidFill>
              <a:schemeClr val="tx1"/>
            </a:solidFill>
            <a:miter lim="800000"/>
            <a:headEnd/>
            <a:tailEnd/>
          </a:ln>
        </p:spPr>
        <p:txBody>
          <a:bodyPr/>
          <a:lstStyle/>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			</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			    VENDOR PAYMENT DETAIL RECORDS FOR FEID/SSN: 000000000 </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			AGENCY VO: V000001   PAYMENT NUMBER: 0000008 DUPLICATE: NO </a:t>
            </a:r>
          </a:p>
          <a:p>
            <a:pPr marL="0" indent="0" eaLnBrk="1" hangingPunct="1">
              <a:spcBef>
                <a:spcPct val="0"/>
              </a:spcBef>
              <a:buFont typeface="Wingdings" panose="05000000000000000000" pitchFamily="2" charset="2"/>
              <a:buNone/>
            </a:pPr>
            <a:endParaRPr lang="en-US" altLang="en-US" sz="1000" smtClean="0">
              <a:solidFill>
                <a:srgbClr val="000000"/>
              </a:solidFill>
              <a:latin typeface="Courier" pitchFamily="49" charset="0"/>
            </a:endParaRP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SWDN 	ACCOUNT CODE     OBJECT  AMOUNT   POSTING DATE   PYMT STATUS  PAID DATE   PAYMENT TYPE</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 	------------     ------  ------   ------------   -----------  ---------   ----------</a:t>
            </a:r>
          </a:p>
          <a:p>
            <a:pPr marL="0" indent="0" eaLnBrk="1" hangingPunct="1">
              <a:spcBef>
                <a:spcPct val="0"/>
              </a:spcBef>
              <a:buFont typeface="Wingdings" panose="05000000000000000000" pitchFamily="2" charset="2"/>
              <a:buNone/>
            </a:pPr>
            <a:r>
              <a:rPr lang="en-US" altLang="en-US" sz="1000" smtClean="0">
                <a:solidFill>
                  <a:srgbClr val="000000"/>
                </a:solidFill>
                <a:latin typeface="Courier" pitchFamily="49" charset="0"/>
              </a:rPr>
              <a:t>D1000000000 XXXXXXXXXXXXXXX  131600  500.00   2010/08/13     PAID         2010/08/31  WARRANT </a:t>
            </a:r>
          </a:p>
        </p:txBody>
      </p:sp>
      <p:sp>
        <p:nvSpPr>
          <p:cNvPr id="16388" name="Rectangle 4"/>
          <p:cNvSpPr>
            <a:spLocks noGrp="1" noChangeArrowheads="1"/>
          </p:cNvSpPr>
          <p:nvPr>
            <p:ph type="body" sz="half" idx="4294967295"/>
          </p:nvPr>
        </p:nvSpPr>
        <p:spPr>
          <a:xfrm>
            <a:off x="990600" y="3048000"/>
            <a:ext cx="8153400" cy="3124200"/>
          </a:xfrm>
        </p:spPr>
        <p:txBody>
          <a:bodyPr/>
          <a:lstStyle/>
          <a:p>
            <a:pPr marL="0" indent="0" eaLnBrk="1" hangingPunct="1">
              <a:buFont typeface="Wingdings" panose="05000000000000000000" pitchFamily="2" charset="2"/>
              <a:buNone/>
            </a:pPr>
            <a:r>
              <a:rPr lang="en-US" altLang="en-US" sz="1800" smtClean="0"/>
              <a:t>This page is accessed by clicking on the Payment Number or the Invoice Amount on the Payment History Records page.  The terms used on the Payment History Screen have the same meanings on this screen.  Other useful information is as follows:</a:t>
            </a:r>
          </a:p>
          <a:p>
            <a:pPr marL="0" indent="0" eaLnBrk="1" hangingPunct="1">
              <a:buFont typeface="Wingdings" panose="05000000000000000000" pitchFamily="2" charset="2"/>
              <a:buNone/>
            </a:pPr>
            <a:r>
              <a:rPr lang="en-US" altLang="en-US" sz="1800" b="1" smtClean="0"/>
              <a:t>Posting Date: </a:t>
            </a:r>
            <a:r>
              <a:rPr lang="en-US" altLang="en-US" sz="1800" smtClean="0"/>
              <a:t>This is the date that the invoice was entered in the FLAIR system.  This is not necessarily the payment date.</a:t>
            </a:r>
          </a:p>
          <a:p>
            <a:pPr marL="0" indent="0" eaLnBrk="1" hangingPunct="1">
              <a:buFont typeface="Wingdings" panose="05000000000000000000" pitchFamily="2" charset="2"/>
              <a:buNone/>
            </a:pPr>
            <a:r>
              <a:rPr lang="en-US" altLang="en-US" sz="1800" b="1" smtClean="0"/>
              <a:t>Payment Status:</a:t>
            </a:r>
            <a:r>
              <a:rPr lang="en-US" altLang="en-US" sz="1800" smtClean="0"/>
              <a:t> This reflects whether a written check has cleared the bank used by the State of Florida.  If a check has not cleared, this will list as OUTSTANDING.</a:t>
            </a:r>
          </a:p>
          <a:p>
            <a:pPr marL="0" indent="0" eaLnBrk="1" hangingPunct="1">
              <a:buFont typeface="Wingdings" panose="05000000000000000000" pitchFamily="2" charset="2"/>
              <a:buNone/>
            </a:pPr>
            <a:r>
              <a:rPr lang="en-US" altLang="en-US" sz="1800" b="1" smtClean="0"/>
              <a:t>Paid Date: </a:t>
            </a:r>
            <a:r>
              <a:rPr lang="en-US" altLang="en-US" sz="1800" smtClean="0"/>
              <a:t>This reflects the date a written check cleared the bank used by the State of Florida.  The actual date of deposit should be prior to this date.</a:t>
            </a:r>
          </a:p>
          <a:p>
            <a:pPr marL="0" indent="0" eaLnBrk="1" hangingPunct="1">
              <a:buFont typeface="Wingdings" panose="05000000000000000000" pitchFamily="2" charset="2"/>
              <a:buNone/>
            </a:pPr>
            <a:r>
              <a:rPr lang="en-US" altLang="en-US" sz="1800" smtClean="0"/>
              <a:t>Other information on the page is generally not relevant  to attorneys or vendors.</a:t>
            </a:r>
          </a:p>
        </p:txBody>
      </p:sp>
    </p:spTree>
    <p:extLst>
      <p:ext uri="{BB962C8B-B14F-4D97-AF65-F5344CB8AC3E}">
        <p14:creationId xmlns:p14="http://schemas.microsoft.com/office/powerpoint/2010/main" val="3773250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z="3800" smtClean="0"/>
              <a:t>Conclusion:</a:t>
            </a:r>
          </a:p>
        </p:txBody>
      </p:sp>
      <p:sp>
        <p:nvSpPr>
          <p:cNvPr id="17411" name="Rectangle 3"/>
          <p:cNvSpPr>
            <a:spLocks noGrp="1" noChangeArrowheads="1"/>
          </p:cNvSpPr>
          <p:nvPr>
            <p:ph idx="1"/>
          </p:nvPr>
        </p:nvSpPr>
        <p:spPr/>
        <p:txBody>
          <a:bodyPr/>
          <a:lstStyle/>
          <a:p>
            <a:pPr eaLnBrk="1" hangingPunct="1"/>
            <a:r>
              <a:rPr lang="en-US" altLang="en-US" sz="2000" smtClean="0"/>
              <a:t>Through DFS’s Vendor Payment History website, a vendor can obtain information regarding invoices after JAC has approved the invoice for payment.  The site for the DFS’s Vendor Payment History website is:</a:t>
            </a:r>
          </a:p>
          <a:p>
            <a:pPr eaLnBrk="1" hangingPunct="1">
              <a:buFont typeface="Wingdings" panose="05000000000000000000" pitchFamily="2" charset="2"/>
              <a:buNone/>
            </a:pPr>
            <a:r>
              <a:rPr lang="en-US" altLang="en-US" sz="2000" smtClean="0"/>
              <a:t>	</a:t>
            </a:r>
            <a:r>
              <a:rPr lang="en-US" altLang="en-US" sz="2000" smtClean="0">
                <a:hlinkClick r:id="rId2"/>
              </a:rPr>
              <a:t>http://flair.dbf.state.fl.us/dispub2/cvnhphst.htm</a:t>
            </a:r>
            <a:endParaRPr lang="en-US" altLang="en-US" sz="2000" smtClean="0"/>
          </a:p>
          <a:p>
            <a:pPr eaLnBrk="1" hangingPunct="1">
              <a:buFont typeface="Wingdings" panose="05000000000000000000" pitchFamily="2" charset="2"/>
              <a:buNone/>
            </a:pPr>
            <a:endParaRPr lang="en-US" altLang="en-US" sz="2000" smtClean="0"/>
          </a:p>
          <a:p>
            <a:pPr eaLnBrk="1" hangingPunct="1"/>
            <a:r>
              <a:rPr lang="en-US" altLang="en-US" sz="2000" smtClean="0"/>
              <a:t>Effective January 1, 2011, absent an exemption, all payments to court-appointed attorneys and due process vendors must be through electronic funds transfers (EFT).  The Vendor Payment History website can assist vendors in tracking invoices paid electronically.  </a:t>
            </a:r>
          </a:p>
          <a:p>
            <a:pPr eaLnBrk="1" hangingPunct="1">
              <a:buFont typeface="Wingdings" panose="05000000000000000000" pitchFamily="2" charset="2"/>
              <a:buNone/>
            </a:pPr>
            <a:endParaRPr lang="en-US" altLang="en-US" sz="2000" smtClean="0"/>
          </a:p>
        </p:txBody>
      </p:sp>
      <p:graphicFrame>
        <p:nvGraphicFramePr>
          <p:cNvPr id="6" name="Diagram 5"/>
          <p:cNvGraphicFramePr/>
          <p:nvPr/>
        </p:nvGraphicFramePr>
        <p:xfrm>
          <a:off x="7235462" y="6216501"/>
          <a:ext cx="1600200" cy="60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9192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z="3800" smtClean="0"/>
              <a:t>Conclusion Continued:</a:t>
            </a:r>
          </a:p>
        </p:txBody>
      </p:sp>
      <p:sp>
        <p:nvSpPr>
          <p:cNvPr id="18435" name="Rectangle 3"/>
          <p:cNvSpPr>
            <a:spLocks noGrp="1" noChangeArrowheads="1"/>
          </p:cNvSpPr>
          <p:nvPr>
            <p:ph idx="1"/>
          </p:nvPr>
        </p:nvSpPr>
        <p:spPr/>
        <p:txBody>
          <a:bodyPr/>
          <a:lstStyle/>
          <a:p>
            <a:pPr eaLnBrk="1" hangingPunct="1"/>
            <a:r>
              <a:rPr lang="en-US" altLang="en-US" sz="2000" smtClean="0"/>
              <a:t>All vendors are encouraged to enroll for EFT payments in order to speed up receipt of payments.  </a:t>
            </a:r>
          </a:p>
          <a:p>
            <a:pPr eaLnBrk="1" hangingPunct="1"/>
            <a:r>
              <a:rPr lang="en-US" altLang="en-US" sz="2000" smtClean="0"/>
              <a:t>Information and the forms necessary to enroll in EFT are available at:</a:t>
            </a:r>
          </a:p>
          <a:p>
            <a:pPr eaLnBrk="1" hangingPunct="1">
              <a:buFont typeface="Wingdings" panose="05000000000000000000" pitchFamily="2" charset="2"/>
              <a:buNone/>
            </a:pPr>
            <a:r>
              <a:rPr lang="en-US" altLang="en-US" sz="2000" smtClean="0"/>
              <a:t>	</a:t>
            </a:r>
            <a:r>
              <a:rPr lang="en-US" altLang="en-US" sz="2000" smtClean="0">
                <a:hlinkClick r:id="rId2"/>
              </a:rPr>
              <a:t>http://www.myfloridacfo.com/aadir/direct_deposit_web/index.htm</a:t>
            </a:r>
            <a:endParaRPr lang="en-US" altLang="en-US" sz="2000" smtClean="0"/>
          </a:p>
          <a:p>
            <a:pPr eaLnBrk="1" hangingPunct="1">
              <a:spcAft>
                <a:spcPct val="20000"/>
              </a:spcAft>
            </a:pPr>
            <a:r>
              <a:rPr lang="en-US" altLang="en-US" sz="2000" smtClean="0"/>
              <a:t>Once completed, the form should be sent to:</a:t>
            </a:r>
          </a:p>
          <a:p>
            <a:pPr eaLnBrk="1" hangingPunct="1">
              <a:spcBef>
                <a:spcPct val="0"/>
              </a:spcBef>
              <a:buFont typeface="Wingdings" panose="05000000000000000000" pitchFamily="2" charset="2"/>
              <a:buNone/>
            </a:pPr>
            <a:r>
              <a:rPr lang="en-US" altLang="en-US" sz="2000" smtClean="0"/>
              <a:t>		</a:t>
            </a:r>
            <a:r>
              <a:rPr lang="en-US" altLang="en-US" sz="2000" b="1" smtClean="0"/>
              <a:t>Department of Financial Services</a:t>
            </a:r>
          </a:p>
          <a:p>
            <a:pPr eaLnBrk="1" hangingPunct="1">
              <a:spcBef>
                <a:spcPct val="0"/>
              </a:spcBef>
              <a:buFont typeface="Wingdings" panose="05000000000000000000" pitchFamily="2" charset="2"/>
              <a:buNone/>
            </a:pPr>
            <a:r>
              <a:rPr lang="en-US" altLang="en-US" sz="2000" b="1" smtClean="0"/>
              <a:t>		Direct Deposit Section</a:t>
            </a:r>
          </a:p>
          <a:p>
            <a:pPr eaLnBrk="1" hangingPunct="1">
              <a:spcBef>
                <a:spcPct val="0"/>
              </a:spcBef>
              <a:buFont typeface="Wingdings" panose="05000000000000000000" pitchFamily="2" charset="2"/>
              <a:buNone/>
            </a:pPr>
            <a:r>
              <a:rPr lang="en-US" altLang="en-US" sz="2000" b="1" smtClean="0"/>
              <a:t>		200 E. Gaines Street</a:t>
            </a:r>
          </a:p>
          <a:p>
            <a:pPr eaLnBrk="1" hangingPunct="1">
              <a:spcBef>
                <a:spcPct val="0"/>
              </a:spcBef>
              <a:buFont typeface="Wingdings" panose="05000000000000000000" pitchFamily="2" charset="2"/>
              <a:buNone/>
            </a:pPr>
            <a:r>
              <a:rPr lang="en-US" altLang="en-US" sz="2000" b="1" smtClean="0"/>
              <a:t>		Tallahassee, Florida 32399‐0359</a:t>
            </a:r>
          </a:p>
          <a:p>
            <a:pPr eaLnBrk="1" hangingPunct="1"/>
            <a:r>
              <a:rPr lang="en-US" altLang="en-US" sz="2000" b="1" i="1" smtClean="0"/>
              <a:t>Please do not send the EFT enrollment forms to JAC.  JAC cannot process or review these forms.</a:t>
            </a:r>
          </a:p>
        </p:txBody>
      </p:sp>
    </p:spTree>
    <p:extLst>
      <p:ext uri="{BB962C8B-B14F-4D97-AF65-F5344CB8AC3E}">
        <p14:creationId xmlns:p14="http://schemas.microsoft.com/office/powerpoint/2010/main" val="691519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p:cNvSpPr>
            <a:spLocks noGrp="1" noChangeArrowheads="1"/>
          </p:cNvSpPr>
          <p:nvPr>
            <p:ph type="title"/>
          </p:nvPr>
        </p:nvSpPr>
        <p:spPr/>
        <p:txBody>
          <a:bodyPr/>
          <a:lstStyle/>
          <a:p>
            <a:pPr eaLnBrk="1" hangingPunct="1"/>
            <a:r>
              <a:rPr lang="en-US" altLang="en-US" sz="3800" smtClean="0"/>
              <a:t>Introduction:</a:t>
            </a:r>
          </a:p>
        </p:txBody>
      </p:sp>
      <p:sp>
        <p:nvSpPr>
          <p:cNvPr id="15363" name="Rectangle 9"/>
          <p:cNvSpPr>
            <a:spLocks noGrp="1" noChangeArrowheads="1"/>
          </p:cNvSpPr>
          <p:nvPr>
            <p:ph idx="1"/>
          </p:nvPr>
        </p:nvSpPr>
        <p:spPr>
          <a:xfrm>
            <a:off x="1066800" y="1600200"/>
            <a:ext cx="7696200" cy="4525963"/>
          </a:xfrm>
        </p:spPr>
        <p:txBody>
          <a:bodyPr rtlCol="0">
            <a:normAutofit lnSpcReduction="10000"/>
          </a:bodyPr>
          <a:lstStyle/>
          <a:p>
            <a:pPr eaLnBrk="1" fontAlgn="auto" hangingPunct="1">
              <a:lnSpc>
                <a:spcPct val="90000"/>
              </a:lnSpc>
              <a:spcAft>
                <a:spcPts val="0"/>
              </a:spcAft>
              <a:defRPr/>
            </a:pPr>
            <a:r>
              <a:rPr lang="en-US" sz="2600" dirty="0" smtClean="0"/>
              <a:t>This guide is intended to assist </a:t>
            </a:r>
            <a:r>
              <a:rPr lang="en-US" sz="2600" dirty="0"/>
              <a:t>court-appointed attorneys, </a:t>
            </a:r>
            <a:r>
              <a:rPr lang="en-US" sz="2600" dirty="0" smtClean="0"/>
              <a:t>due process </a:t>
            </a:r>
            <a:r>
              <a:rPr lang="en-US" sz="2600" dirty="0"/>
              <a:t>vendors and vendors hired by </a:t>
            </a:r>
            <a:r>
              <a:rPr lang="en-US" sz="2600" dirty="0" smtClean="0"/>
              <a:t>the Judicial </a:t>
            </a:r>
            <a:r>
              <a:rPr lang="en-US" sz="2600" dirty="0"/>
              <a:t>Related </a:t>
            </a:r>
            <a:r>
              <a:rPr lang="en-US" sz="2600" dirty="0" smtClean="0"/>
              <a:t>Offices (JROs) in obtaining payment information from Florida </a:t>
            </a:r>
            <a:r>
              <a:rPr lang="en-US" sz="2600" dirty="0"/>
              <a:t>Department of </a:t>
            </a:r>
            <a:r>
              <a:rPr lang="en-US" sz="2600" dirty="0" smtClean="0"/>
              <a:t>Financial Services (DFS) Vendor </a:t>
            </a:r>
            <a:r>
              <a:rPr lang="en-US" sz="2600" dirty="0"/>
              <a:t>Payment </a:t>
            </a:r>
            <a:r>
              <a:rPr lang="en-US" sz="2600" dirty="0" smtClean="0"/>
              <a:t>History website</a:t>
            </a:r>
            <a:r>
              <a:rPr lang="en-US" sz="2600" dirty="0"/>
              <a:t>.</a:t>
            </a:r>
            <a:endParaRPr lang="en-US" sz="2600" dirty="0" smtClean="0"/>
          </a:p>
          <a:p>
            <a:pPr eaLnBrk="1" fontAlgn="auto" hangingPunct="1">
              <a:lnSpc>
                <a:spcPct val="90000"/>
              </a:lnSpc>
              <a:spcAft>
                <a:spcPts val="0"/>
              </a:spcAft>
              <a:defRPr/>
            </a:pPr>
            <a:r>
              <a:rPr lang="en-US" sz="2600" dirty="0" smtClean="0"/>
              <a:t>Once JAC approves an invoice from an attorney or due process vendor for payment, the invoice is transmitted to the DFS for payment.</a:t>
            </a:r>
          </a:p>
          <a:p>
            <a:pPr eaLnBrk="1" fontAlgn="auto" hangingPunct="1">
              <a:lnSpc>
                <a:spcPct val="90000"/>
              </a:lnSpc>
              <a:spcAft>
                <a:spcPts val="0"/>
              </a:spcAft>
              <a:defRPr/>
            </a:pPr>
            <a:r>
              <a:rPr lang="en-US" sz="2600" dirty="0" smtClean="0"/>
              <a:t>JAC does not actually pay invoices.  Upon transmission of an invoice to DFS, DFS reviews the invoice and then issues payment on behalf of the State of Florida.</a:t>
            </a:r>
          </a:p>
        </p:txBody>
      </p:sp>
    </p:spTree>
    <p:extLst>
      <p:ext uri="{BB962C8B-B14F-4D97-AF65-F5344CB8AC3E}">
        <p14:creationId xmlns:p14="http://schemas.microsoft.com/office/powerpoint/2010/main" val="676338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3800" smtClean="0"/>
              <a:t>Introduction Continued:</a:t>
            </a:r>
          </a:p>
        </p:txBody>
      </p:sp>
      <p:sp>
        <p:nvSpPr>
          <p:cNvPr id="7171" name="Rectangle 3"/>
          <p:cNvSpPr>
            <a:spLocks noGrp="1" noChangeArrowheads="1"/>
          </p:cNvSpPr>
          <p:nvPr>
            <p:ph idx="1"/>
          </p:nvPr>
        </p:nvSpPr>
        <p:spPr/>
        <p:txBody>
          <a:bodyPr/>
          <a:lstStyle/>
          <a:p>
            <a:pPr eaLnBrk="1" hangingPunct="1">
              <a:lnSpc>
                <a:spcPct val="90000"/>
              </a:lnSpc>
              <a:defRPr/>
            </a:pPr>
            <a:r>
              <a:rPr lang="en-US" altLang="en-US" sz="2600" dirty="0" smtClean="0"/>
              <a:t>For Court-Appointed payments - once JAC’s Online Billing System indicates an invoice has been </a:t>
            </a:r>
            <a:r>
              <a:rPr lang="en-US" altLang="en-US" sz="2600" b="1" dirty="0" smtClean="0"/>
              <a:t>Approved for Payment</a:t>
            </a:r>
            <a:r>
              <a:rPr lang="en-US" altLang="en-US" sz="2600" dirty="0" smtClean="0"/>
              <a:t>, this means that the invoice has been transmitted to DFS.</a:t>
            </a:r>
          </a:p>
          <a:p>
            <a:pPr eaLnBrk="1" hangingPunct="1">
              <a:lnSpc>
                <a:spcPct val="90000"/>
              </a:lnSpc>
              <a:defRPr/>
            </a:pPr>
            <a:r>
              <a:rPr lang="en-US" altLang="en-US" sz="2600" dirty="0" smtClean="0"/>
              <a:t>Pursuant to s. 215.422(2), F.S., DFS has up to 10 days to review an invoice approved by JAC for payment.  </a:t>
            </a:r>
          </a:p>
          <a:p>
            <a:pPr eaLnBrk="1" hangingPunct="1">
              <a:lnSpc>
                <a:spcPct val="90000"/>
              </a:lnSpc>
              <a:defRPr/>
            </a:pPr>
            <a:r>
              <a:rPr lang="en-US" altLang="en-US" sz="2600" dirty="0" smtClean="0"/>
              <a:t>Invoices transmitted to DFS are recorded in the DFS </a:t>
            </a:r>
            <a:r>
              <a:rPr lang="en-US" sz="2600" dirty="0" smtClean="0"/>
              <a:t>Vendor Payment History website and will show pending status until approved for payment</a:t>
            </a:r>
            <a:r>
              <a:rPr lang="en-US" altLang="en-US" sz="2600" dirty="0" smtClean="0"/>
              <a:t>.</a:t>
            </a:r>
          </a:p>
          <a:p>
            <a:pPr marL="0" indent="0" eaLnBrk="1" hangingPunct="1">
              <a:lnSpc>
                <a:spcPct val="90000"/>
              </a:lnSpc>
              <a:buFont typeface="Arial" panose="020B0604020202020204" pitchFamily="34" charset="0"/>
              <a:buNone/>
              <a:defRPr/>
            </a:pPr>
            <a:endParaRPr lang="en-US" altLang="en-US" sz="2600" dirty="0" smtClean="0"/>
          </a:p>
        </p:txBody>
      </p:sp>
    </p:spTree>
    <p:extLst>
      <p:ext uri="{BB962C8B-B14F-4D97-AF65-F5344CB8AC3E}">
        <p14:creationId xmlns:p14="http://schemas.microsoft.com/office/powerpoint/2010/main" val="1312454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8"/>
          <p:cNvSpPr>
            <a:spLocks noGrp="1" noChangeArrowheads="1"/>
          </p:cNvSpPr>
          <p:nvPr>
            <p:ph type="title"/>
          </p:nvPr>
        </p:nvSpPr>
        <p:spPr/>
        <p:txBody>
          <a:bodyPr/>
          <a:lstStyle/>
          <a:p>
            <a:pPr eaLnBrk="1" hangingPunct="1"/>
            <a:r>
              <a:rPr lang="en-US" altLang="en-US" sz="3800" smtClean="0"/>
              <a:t>Vendor Payment History Website:</a:t>
            </a:r>
          </a:p>
        </p:txBody>
      </p:sp>
      <p:sp>
        <p:nvSpPr>
          <p:cNvPr id="9219" name="Rectangle 9"/>
          <p:cNvSpPr>
            <a:spLocks noGrp="1" noChangeArrowheads="1"/>
          </p:cNvSpPr>
          <p:nvPr>
            <p:ph idx="1"/>
          </p:nvPr>
        </p:nvSpPr>
        <p:spPr/>
        <p:txBody>
          <a:bodyPr/>
          <a:lstStyle/>
          <a:p>
            <a:pPr eaLnBrk="1" hangingPunct="1">
              <a:lnSpc>
                <a:spcPct val="80000"/>
              </a:lnSpc>
            </a:pPr>
            <a:r>
              <a:rPr lang="en-US" altLang="en-US" sz="2600" smtClean="0"/>
              <a:t>DFS’s Vendor Payment History website may be used by vendors to obtain information about pending and paid invoices submitted to DFS for payment:</a:t>
            </a:r>
          </a:p>
          <a:p>
            <a:pPr eaLnBrk="1" hangingPunct="1">
              <a:lnSpc>
                <a:spcPct val="80000"/>
              </a:lnSpc>
              <a:buFont typeface="Wingdings" panose="05000000000000000000" pitchFamily="2" charset="2"/>
              <a:buNone/>
            </a:pPr>
            <a:r>
              <a:rPr lang="en-US" altLang="en-US" sz="2600" smtClean="0"/>
              <a:t>	</a:t>
            </a:r>
            <a:r>
              <a:rPr lang="en-US" altLang="en-US" sz="2600" smtClean="0">
                <a:hlinkClick r:id="rId2"/>
              </a:rPr>
              <a:t>http://flair.dbf.state.fl.us/dispub2/cvnhphst.htm</a:t>
            </a:r>
            <a:endParaRPr lang="en-US" altLang="en-US" sz="2600" smtClean="0"/>
          </a:p>
          <a:p>
            <a:pPr eaLnBrk="1" hangingPunct="1">
              <a:lnSpc>
                <a:spcPct val="80000"/>
              </a:lnSpc>
            </a:pPr>
            <a:r>
              <a:rPr lang="en-US" altLang="en-US" sz="2600" smtClean="0"/>
              <a:t>The information in the Vendor Payment History website is updated each evening for current day payments. </a:t>
            </a:r>
          </a:p>
          <a:p>
            <a:pPr eaLnBrk="1" hangingPunct="1">
              <a:lnSpc>
                <a:spcPct val="80000"/>
              </a:lnSpc>
            </a:pPr>
            <a:r>
              <a:rPr lang="en-US" altLang="en-US" sz="2600" smtClean="0"/>
              <a:t>In order to obtain information, registration is not required.  The vendor simply needs their tax identification number (or social security number) used for payment of the invoice(s) submitted to JAC.</a:t>
            </a:r>
          </a:p>
        </p:txBody>
      </p:sp>
    </p:spTree>
    <p:extLst>
      <p:ext uri="{BB962C8B-B14F-4D97-AF65-F5344CB8AC3E}">
        <p14:creationId xmlns:p14="http://schemas.microsoft.com/office/powerpoint/2010/main" val="2800117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p:cNvSpPr>
            <a:spLocks noGrp="1" noChangeArrowheads="1"/>
          </p:cNvSpPr>
          <p:nvPr>
            <p:ph type="title"/>
          </p:nvPr>
        </p:nvSpPr>
        <p:spPr/>
        <p:txBody>
          <a:bodyPr/>
          <a:lstStyle/>
          <a:p>
            <a:pPr eaLnBrk="1" hangingPunct="1"/>
            <a:r>
              <a:rPr lang="en-US" altLang="en-US" sz="3800" smtClean="0"/>
              <a:t>Accessing the Vendor Payment History Website:</a:t>
            </a:r>
          </a:p>
        </p:txBody>
      </p:sp>
      <p:pic>
        <p:nvPicPr>
          <p:cNvPr id="10243" name="Picture 1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44563" y="1503363"/>
            <a:ext cx="7091362" cy="4364037"/>
          </a:xfrm>
          <a:ln w="38100">
            <a:solidFill>
              <a:srgbClr val="000000"/>
            </a:solidFill>
            <a:miter lim="800000"/>
            <a:headEnd/>
            <a:tailEnd/>
          </a:ln>
        </p:spPr>
      </p:pic>
      <p:sp>
        <p:nvSpPr>
          <p:cNvPr id="10244" name="Rectangle 11"/>
          <p:cNvSpPr>
            <a:spLocks noGrp="1" noChangeArrowheads="1"/>
          </p:cNvSpPr>
          <p:nvPr>
            <p:ph type="body" sz="half" idx="4294967295"/>
          </p:nvPr>
        </p:nvSpPr>
        <p:spPr>
          <a:xfrm>
            <a:off x="4724400" y="3276600"/>
            <a:ext cx="3352800" cy="2590800"/>
          </a:xfrm>
          <a:ln>
            <a:solidFill>
              <a:schemeClr val="tx1"/>
            </a:solidFill>
            <a:miter lim="800000"/>
            <a:headEnd/>
            <a:tailEnd/>
          </a:ln>
        </p:spPr>
        <p:txBody>
          <a:bodyPr/>
          <a:lstStyle/>
          <a:p>
            <a:pPr eaLnBrk="1" hangingPunct="1">
              <a:lnSpc>
                <a:spcPct val="80000"/>
              </a:lnSpc>
            </a:pPr>
            <a:r>
              <a:rPr lang="en-US" altLang="en-US" sz="1800" smtClean="0"/>
              <a:t>The vendor enters their tax ID number in the FEID or Soc. Sec. Nbr. field.</a:t>
            </a:r>
          </a:p>
          <a:p>
            <a:pPr eaLnBrk="1" hangingPunct="1">
              <a:lnSpc>
                <a:spcPct val="80000"/>
              </a:lnSpc>
            </a:pPr>
            <a:r>
              <a:rPr lang="en-US" altLang="en-US" sz="1800" smtClean="0"/>
              <a:t>Select the Beginning Month and Desired Year if you want to narrow payment history.</a:t>
            </a:r>
          </a:p>
          <a:p>
            <a:pPr eaLnBrk="1" hangingPunct="1">
              <a:lnSpc>
                <a:spcPct val="80000"/>
              </a:lnSpc>
            </a:pPr>
            <a:r>
              <a:rPr lang="en-US" altLang="en-US" sz="1800" smtClean="0"/>
              <a:t>To limit your search to JAC invoice payments, select 210000 Justice Administrative Commission in the dropdown for Department.</a:t>
            </a:r>
          </a:p>
        </p:txBody>
      </p:sp>
    </p:spTree>
    <p:extLst>
      <p:ext uri="{BB962C8B-B14F-4D97-AF65-F5344CB8AC3E}">
        <p14:creationId xmlns:p14="http://schemas.microsoft.com/office/powerpoint/2010/main" val="4238107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3800" smtClean="0"/>
              <a:t>Vendor Payment History Screen:</a:t>
            </a:r>
          </a:p>
        </p:txBody>
      </p:sp>
      <p:sp>
        <p:nvSpPr>
          <p:cNvPr id="11267" name="Rectangle 7"/>
          <p:cNvSpPr>
            <a:spLocks noGrp="1" noChangeArrowheads="1"/>
          </p:cNvSpPr>
          <p:nvPr>
            <p:ph idx="1"/>
          </p:nvPr>
        </p:nvSpPr>
        <p:spPr>
          <a:xfrm>
            <a:off x="1143000" y="1600200"/>
            <a:ext cx="7772400" cy="2667000"/>
          </a:xfrm>
          <a:ln w="28575">
            <a:solidFill>
              <a:schemeClr val="tx1"/>
            </a:solidFill>
            <a:miter lim="800000"/>
            <a:headEnd/>
            <a:tailEnd/>
          </a:ln>
        </p:spPr>
        <p:txBody>
          <a:bodyPr/>
          <a:lstStyle/>
          <a:p>
            <a:pPr eaLnBrk="1" hangingPunct="1">
              <a:buFont typeface="Wingdings" panose="05000000000000000000" pitchFamily="2" charset="2"/>
              <a:buNone/>
            </a:pPr>
            <a:r>
              <a:rPr lang="en-US" altLang="en-US" sz="1000" smtClean="0">
                <a:solidFill>
                  <a:srgbClr val="000000"/>
                </a:solidFill>
                <a:latin typeface="Courier" pitchFamily="49" charset="0"/>
                <a:hlinkClick r:id="rId2"/>
              </a:rPr>
              <a:t>Click here for Pending Payments</a:t>
            </a: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PAGE: 1 VENDOR PAYMENT HISTORY RECORDS FOR FEID / SSN:   000000000</a:t>
            </a:r>
          </a:p>
          <a:p>
            <a:pPr eaLnBrk="1" hangingPunct="1">
              <a:buFont typeface="Wingdings" panose="05000000000000000000" pitchFamily="2" charset="2"/>
              <a:buNone/>
            </a:pP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PAYMENT     PAYMENT  PAYEE NAME 	             PAYMENT TYPE   AGENCY    INVOICE  INVOICE AMOUNT</a:t>
            </a:r>
          </a:p>
          <a:p>
            <a:pPr eaLnBrk="1" hangingPunct="1">
              <a:buFont typeface="Wingdings" panose="05000000000000000000" pitchFamily="2" charset="2"/>
              <a:buNone/>
            </a:pPr>
            <a:r>
              <a:rPr lang="en-US" altLang="en-US" sz="1000" smtClean="0">
                <a:solidFill>
                  <a:srgbClr val="000000"/>
                </a:solidFill>
                <a:latin typeface="Courier" pitchFamily="49" charset="0"/>
              </a:rPr>
              <a:t>DATE 	NUMBER 				    DOC.NBR.  NUMBER </a:t>
            </a:r>
          </a:p>
          <a:p>
            <a:pPr eaLnBrk="1" hangingPunct="1">
              <a:buFont typeface="Wingdings" panose="05000000000000000000" pitchFamily="2" charset="2"/>
              <a:buNone/>
            </a:pPr>
            <a:r>
              <a:rPr lang="en-US" altLang="en-US" sz="1000" smtClean="0">
                <a:solidFill>
                  <a:srgbClr val="000000"/>
                </a:solidFill>
                <a:latin typeface="Courier" pitchFamily="49" charset="0"/>
              </a:rPr>
              <a:t>---------- 	-------  --------------------------  -------------  --------  -------   ----------</a:t>
            </a:r>
          </a:p>
          <a:p>
            <a:pPr eaLnBrk="1" hangingPunct="1">
              <a:buFont typeface="Wingdings" panose="05000000000000000000" pitchFamily="2" charset="2"/>
              <a:buNone/>
            </a:pPr>
            <a:r>
              <a:rPr lang="en-US" altLang="en-US" sz="1000" smtClean="0">
                <a:solidFill>
                  <a:srgbClr val="000000"/>
                </a:solidFill>
                <a:latin typeface="Courier" pitchFamily="49" charset="0"/>
              </a:rPr>
              <a:t>2010/07/12 	</a:t>
            </a:r>
            <a:r>
              <a:rPr lang="en-US" altLang="en-US" sz="1000" smtClean="0">
                <a:solidFill>
                  <a:srgbClr val="000000"/>
                </a:solidFill>
                <a:latin typeface="Courier" pitchFamily="49" charset="0"/>
                <a:hlinkClick r:id="rId3"/>
              </a:rPr>
              <a:t>0000004</a:t>
            </a:r>
            <a:r>
              <a:rPr lang="en-US" altLang="en-US" sz="1000" smtClean="0">
                <a:solidFill>
                  <a:srgbClr val="000000"/>
                </a:solidFill>
                <a:latin typeface="Courier" pitchFamily="49" charset="0"/>
              </a:rPr>
              <a:t>  JOHN DOE P.A. 		 REGULAR EFT    V000001   10-001 	</a:t>
            </a:r>
            <a:r>
              <a:rPr lang="en-US" altLang="en-US" sz="1000" smtClean="0">
                <a:solidFill>
                  <a:srgbClr val="000000"/>
                </a:solidFill>
                <a:latin typeface="Courier" pitchFamily="49" charset="0"/>
                <a:hlinkClick r:id="rId4"/>
              </a:rPr>
              <a:t>5000.00</a:t>
            </a:r>
            <a:r>
              <a:rPr lang="en-US" altLang="en-US" sz="1000" smtClean="0">
                <a:solidFill>
                  <a:srgbClr val="000000"/>
                </a:solidFill>
                <a:latin typeface="Courier" pitchFamily="49" charset="0"/>
              </a:rPr>
              <a:t> </a:t>
            </a:r>
          </a:p>
          <a:p>
            <a:pPr eaLnBrk="1" hangingPunct="1">
              <a:buFont typeface="Wingdings" panose="05000000000000000000" pitchFamily="2" charset="2"/>
              <a:buNone/>
            </a:pPr>
            <a:endParaRPr lang="en-US" altLang="en-US" sz="1000" smtClean="0">
              <a:solidFill>
                <a:srgbClr val="000000"/>
              </a:solidFill>
              <a:latin typeface="Courier" pitchFamily="49" charset="0"/>
            </a:endParaRPr>
          </a:p>
          <a:p>
            <a:pPr eaLnBrk="1" hangingPunct="1">
              <a:buFont typeface="Wingdings" panose="05000000000000000000" pitchFamily="2" charset="2"/>
              <a:buNone/>
            </a:pPr>
            <a:r>
              <a:rPr lang="en-US" altLang="en-US" sz="1000" smtClean="0">
                <a:solidFill>
                  <a:srgbClr val="000000"/>
                </a:solidFill>
                <a:latin typeface="Courier" pitchFamily="49" charset="0"/>
              </a:rPr>
              <a:t>FOR ADDITIONAL INFORMATION PLEASE CONTACT: JUSTICE ADMINISTRATION AT (850) 488-2415</a:t>
            </a:r>
          </a:p>
          <a:p>
            <a:pPr eaLnBrk="1" hangingPunct="1">
              <a:buFont typeface="Wingdings" panose="05000000000000000000" pitchFamily="2" charset="2"/>
              <a:buNone/>
            </a:pP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2010/07/12 	</a:t>
            </a:r>
            <a:r>
              <a:rPr lang="en-US" altLang="en-US" sz="1000" smtClean="0">
                <a:solidFill>
                  <a:srgbClr val="000000"/>
                </a:solidFill>
                <a:latin typeface="Courier" pitchFamily="49" charset="0"/>
                <a:hlinkClick r:id="rId5"/>
              </a:rPr>
              <a:t>0000006</a:t>
            </a:r>
            <a:r>
              <a:rPr lang="en-US" altLang="en-US" sz="1000" smtClean="0">
                <a:solidFill>
                  <a:srgbClr val="000000"/>
                </a:solidFill>
                <a:latin typeface="Courier" pitchFamily="49" charset="0"/>
              </a:rPr>
              <a:t>  JOHN DOE P.A. 		 REGULAR EFT    V000008   10-003 	</a:t>
            </a:r>
            <a:r>
              <a:rPr lang="en-US" altLang="en-US" sz="1000" smtClean="0">
                <a:solidFill>
                  <a:srgbClr val="000000"/>
                </a:solidFill>
                <a:latin typeface="Courier" pitchFamily="49" charset="0"/>
                <a:hlinkClick r:id="rId6"/>
              </a:rPr>
              <a:t>10,000.00</a:t>
            </a:r>
            <a:r>
              <a:rPr lang="en-US" altLang="en-US" sz="1000" smtClean="0">
                <a:solidFill>
                  <a:srgbClr val="000000"/>
                </a:solidFill>
                <a:latin typeface="Courier" pitchFamily="49" charset="0"/>
              </a:rPr>
              <a:t> </a:t>
            </a:r>
          </a:p>
          <a:p>
            <a:pPr eaLnBrk="1" hangingPunct="1">
              <a:buFont typeface="Wingdings" panose="05000000000000000000" pitchFamily="2" charset="2"/>
              <a:buNone/>
            </a:pPr>
            <a:endParaRPr lang="en-US" altLang="en-US" sz="1000" smtClean="0">
              <a:solidFill>
                <a:srgbClr val="000000"/>
              </a:solidFill>
              <a:latin typeface="Courier" pitchFamily="49" charset="0"/>
            </a:endParaRPr>
          </a:p>
          <a:p>
            <a:pPr eaLnBrk="1" hangingPunct="1">
              <a:buFont typeface="Wingdings" panose="05000000000000000000" pitchFamily="2" charset="2"/>
              <a:buNone/>
            </a:pPr>
            <a:r>
              <a:rPr lang="en-US" altLang="en-US" sz="1000" smtClean="0">
                <a:solidFill>
                  <a:srgbClr val="000000"/>
                </a:solidFill>
                <a:latin typeface="Courier" pitchFamily="49" charset="0"/>
              </a:rPr>
              <a:t>FOR ADDITIONAL INFORMATION PLEASE CONTACT: JUSTICE ADMINISTRATION AT (850) 488-2415</a:t>
            </a:r>
          </a:p>
          <a:p>
            <a:pPr eaLnBrk="1" hangingPunct="1">
              <a:buFont typeface="Wingdings" panose="05000000000000000000" pitchFamily="2" charset="2"/>
              <a:buNone/>
            </a:pPr>
            <a:r>
              <a:rPr lang="en-US" altLang="en-US" sz="1000" smtClean="0">
                <a:solidFill>
                  <a:srgbClr val="000000"/>
                </a:solidFill>
                <a:latin typeface="Courier" pitchFamily="49" charset="0"/>
              </a:rPr>
              <a:t>***************************************************************************************************</a:t>
            </a:r>
            <a:endParaRPr lang="en-US" altLang="en-US" sz="2600" smtClean="0"/>
          </a:p>
        </p:txBody>
      </p:sp>
      <p:sp>
        <p:nvSpPr>
          <p:cNvPr id="96259" name="Rectangle 3"/>
          <p:cNvSpPr>
            <a:spLocks noGrp="1" noChangeArrowheads="1"/>
          </p:cNvSpPr>
          <p:nvPr>
            <p:ph type="body" sz="half" idx="4294967295"/>
          </p:nvPr>
        </p:nvSpPr>
        <p:spPr>
          <a:xfrm>
            <a:off x="1371600" y="4343400"/>
            <a:ext cx="7772400" cy="1752600"/>
          </a:xfrm>
        </p:spPr>
        <p:txBody>
          <a:bodyPr rtlCol="0">
            <a:normAutofit lnSpcReduction="10000"/>
          </a:bodyPr>
          <a:lstStyle/>
          <a:p>
            <a:pPr marL="0" indent="0" eaLnBrk="1" fontAlgn="auto" hangingPunct="1">
              <a:spcAft>
                <a:spcPts val="0"/>
              </a:spcAft>
              <a:buFont typeface="Wingdings" pitchFamily="2" charset="2"/>
              <a:buNone/>
              <a:defRPr/>
            </a:pPr>
            <a:r>
              <a:rPr lang="en-US" sz="1800" dirty="0" smtClean="0"/>
              <a:t>This screen reflects invoices that have been paid by DFS.  Click on the link for Pending Payments for invoices that are still being reviewed by DFS.</a:t>
            </a:r>
          </a:p>
          <a:p>
            <a:pPr marL="0" indent="0" eaLnBrk="1" fontAlgn="auto" hangingPunct="1">
              <a:spcAft>
                <a:spcPts val="0"/>
              </a:spcAft>
              <a:buFont typeface="Wingdings" pitchFamily="2" charset="2"/>
              <a:buNone/>
              <a:defRPr/>
            </a:pPr>
            <a:r>
              <a:rPr lang="en-US" sz="1800" b="1" dirty="0" smtClean="0"/>
              <a:t>Payment Date:</a:t>
            </a:r>
            <a:r>
              <a:rPr lang="en-US" sz="1800" dirty="0" smtClean="0"/>
              <a:t>  This reflects the date payment was issued by DFS.  For a warrant (check), the payment date is the date the check was issued by DFS.  For Electronic Funds Transfer (EFT), the payment date is the date the electronic payment was transmitted to the person’s bank account.</a:t>
            </a:r>
          </a:p>
        </p:txBody>
      </p:sp>
    </p:spTree>
    <p:extLst>
      <p:ext uri="{BB962C8B-B14F-4D97-AF65-F5344CB8AC3E}">
        <p14:creationId xmlns:p14="http://schemas.microsoft.com/office/powerpoint/2010/main" val="732265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3800" smtClean="0"/>
              <a:t>Vendor Payment History Screen –  Continued:</a:t>
            </a:r>
          </a:p>
        </p:txBody>
      </p:sp>
      <p:sp>
        <p:nvSpPr>
          <p:cNvPr id="12291" name="Rectangle 3"/>
          <p:cNvSpPr>
            <a:spLocks noGrp="1" noChangeArrowheads="1"/>
          </p:cNvSpPr>
          <p:nvPr>
            <p:ph idx="1"/>
          </p:nvPr>
        </p:nvSpPr>
        <p:spPr>
          <a:xfrm>
            <a:off x="1143000" y="1600200"/>
            <a:ext cx="7772400" cy="2667000"/>
          </a:xfrm>
          <a:ln w="28575">
            <a:solidFill>
              <a:schemeClr val="tx1"/>
            </a:solidFill>
            <a:miter lim="800000"/>
            <a:headEnd/>
            <a:tailEnd/>
          </a:ln>
        </p:spPr>
        <p:txBody>
          <a:bodyPr/>
          <a:lstStyle/>
          <a:p>
            <a:pPr eaLnBrk="1" hangingPunct="1">
              <a:buFont typeface="Wingdings" panose="05000000000000000000" pitchFamily="2" charset="2"/>
              <a:buNone/>
            </a:pPr>
            <a:r>
              <a:rPr lang="en-US" altLang="en-US" sz="1000" smtClean="0">
                <a:solidFill>
                  <a:srgbClr val="000000"/>
                </a:solidFill>
                <a:latin typeface="Courier" pitchFamily="49" charset="0"/>
                <a:hlinkClick r:id="rId2"/>
              </a:rPr>
              <a:t>Click here for Pending Payments</a:t>
            </a: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PAGE: 1 VENDOR PAYMENT HISTORY RECORDS FOR FEID / SSN:   000000000</a:t>
            </a:r>
          </a:p>
          <a:p>
            <a:pPr eaLnBrk="1" hangingPunct="1">
              <a:buFont typeface="Wingdings" panose="05000000000000000000" pitchFamily="2" charset="2"/>
              <a:buNone/>
            </a:pP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PAYMENT     PAYMENT  PAYEE NAME 	             PAYMENT TYPE   AGENCY    INVOICE  INVOICE AMOUNT</a:t>
            </a:r>
          </a:p>
          <a:p>
            <a:pPr eaLnBrk="1" hangingPunct="1">
              <a:buFont typeface="Wingdings" panose="05000000000000000000" pitchFamily="2" charset="2"/>
              <a:buNone/>
            </a:pPr>
            <a:r>
              <a:rPr lang="en-US" altLang="en-US" sz="1000" smtClean="0">
                <a:solidFill>
                  <a:srgbClr val="000000"/>
                </a:solidFill>
                <a:latin typeface="Courier" pitchFamily="49" charset="0"/>
              </a:rPr>
              <a:t>DATE 	NUMBER 				    DOC.NBR.  NUMBER </a:t>
            </a:r>
          </a:p>
          <a:p>
            <a:pPr eaLnBrk="1" hangingPunct="1">
              <a:buFont typeface="Wingdings" panose="05000000000000000000" pitchFamily="2" charset="2"/>
              <a:buNone/>
            </a:pPr>
            <a:r>
              <a:rPr lang="en-US" altLang="en-US" sz="1000" smtClean="0">
                <a:solidFill>
                  <a:srgbClr val="000000"/>
                </a:solidFill>
                <a:latin typeface="Courier" pitchFamily="49" charset="0"/>
              </a:rPr>
              <a:t>---------- 	-------  --------------------------  -------------  --------  -------   ----------</a:t>
            </a:r>
          </a:p>
          <a:p>
            <a:pPr eaLnBrk="1" hangingPunct="1">
              <a:buFont typeface="Wingdings" panose="05000000000000000000" pitchFamily="2" charset="2"/>
              <a:buNone/>
            </a:pPr>
            <a:r>
              <a:rPr lang="en-US" altLang="en-US" sz="1000" smtClean="0">
                <a:solidFill>
                  <a:srgbClr val="000000"/>
                </a:solidFill>
                <a:latin typeface="Courier" pitchFamily="49" charset="0"/>
              </a:rPr>
              <a:t>2010/07/12 	</a:t>
            </a:r>
            <a:r>
              <a:rPr lang="en-US" altLang="en-US" sz="1000" smtClean="0">
                <a:solidFill>
                  <a:srgbClr val="000000"/>
                </a:solidFill>
                <a:latin typeface="Courier" pitchFamily="49" charset="0"/>
                <a:hlinkClick r:id="rId3"/>
              </a:rPr>
              <a:t>0000004</a:t>
            </a:r>
            <a:r>
              <a:rPr lang="en-US" altLang="en-US" sz="1000" smtClean="0">
                <a:solidFill>
                  <a:srgbClr val="000000"/>
                </a:solidFill>
                <a:latin typeface="Courier" pitchFamily="49" charset="0"/>
              </a:rPr>
              <a:t>  JOHN DOE P.A. 		 REGULAR EFT    V000001   10-001 	</a:t>
            </a:r>
            <a:r>
              <a:rPr lang="en-US" altLang="en-US" sz="1000" smtClean="0">
                <a:solidFill>
                  <a:srgbClr val="000000"/>
                </a:solidFill>
                <a:latin typeface="Courier" pitchFamily="49" charset="0"/>
                <a:hlinkClick r:id="rId4"/>
              </a:rPr>
              <a:t>5000.00</a:t>
            </a:r>
            <a:r>
              <a:rPr lang="en-US" altLang="en-US" sz="1000" smtClean="0">
                <a:solidFill>
                  <a:srgbClr val="000000"/>
                </a:solidFill>
                <a:latin typeface="Courier" pitchFamily="49" charset="0"/>
              </a:rPr>
              <a:t> </a:t>
            </a:r>
          </a:p>
          <a:p>
            <a:pPr eaLnBrk="1" hangingPunct="1">
              <a:buFont typeface="Wingdings" panose="05000000000000000000" pitchFamily="2" charset="2"/>
              <a:buNone/>
            </a:pPr>
            <a:endParaRPr lang="en-US" altLang="en-US" sz="1000" smtClean="0">
              <a:solidFill>
                <a:srgbClr val="000000"/>
              </a:solidFill>
              <a:latin typeface="Courier" pitchFamily="49" charset="0"/>
            </a:endParaRPr>
          </a:p>
          <a:p>
            <a:pPr eaLnBrk="1" hangingPunct="1">
              <a:buFont typeface="Wingdings" panose="05000000000000000000" pitchFamily="2" charset="2"/>
              <a:buNone/>
            </a:pPr>
            <a:r>
              <a:rPr lang="en-US" altLang="en-US" sz="1000" smtClean="0">
                <a:solidFill>
                  <a:srgbClr val="000000"/>
                </a:solidFill>
                <a:latin typeface="Courier" pitchFamily="49" charset="0"/>
              </a:rPr>
              <a:t>FOR ADDITIONAL INFORMATION PLEASE CONTACT: JUSTICE ADMINISTRATION AT (850) 488-2415</a:t>
            </a:r>
          </a:p>
          <a:p>
            <a:pPr eaLnBrk="1" hangingPunct="1">
              <a:buFont typeface="Wingdings" panose="05000000000000000000" pitchFamily="2" charset="2"/>
              <a:buNone/>
            </a:pP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2010/07/12 	</a:t>
            </a:r>
            <a:r>
              <a:rPr lang="en-US" altLang="en-US" sz="1000" smtClean="0">
                <a:solidFill>
                  <a:srgbClr val="000000"/>
                </a:solidFill>
                <a:latin typeface="Courier" pitchFamily="49" charset="0"/>
                <a:hlinkClick r:id="rId5"/>
              </a:rPr>
              <a:t>0000006</a:t>
            </a:r>
            <a:r>
              <a:rPr lang="en-US" altLang="en-US" sz="1000" smtClean="0">
                <a:solidFill>
                  <a:srgbClr val="000000"/>
                </a:solidFill>
                <a:latin typeface="Courier" pitchFamily="49" charset="0"/>
              </a:rPr>
              <a:t>  JOHN DOE P.A. 		 REGULAR EFT    V000008   10-003 	</a:t>
            </a:r>
            <a:r>
              <a:rPr lang="en-US" altLang="en-US" sz="1000" smtClean="0">
                <a:solidFill>
                  <a:srgbClr val="000000"/>
                </a:solidFill>
                <a:latin typeface="Courier" pitchFamily="49" charset="0"/>
                <a:hlinkClick r:id="rId6"/>
              </a:rPr>
              <a:t>10,000.00</a:t>
            </a:r>
            <a:r>
              <a:rPr lang="en-US" altLang="en-US" sz="1000" smtClean="0">
                <a:solidFill>
                  <a:srgbClr val="000000"/>
                </a:solidFill>
                <a:latin typeface="Courier" pitchFamily="49" charset="0"/>
              </a:rPr>
              <a:t> </a:t>
            </a:r>
          </a:p>
          <a:p>
            <a:pPr eaLnBrk="1" hangingPunct="1">
              <a:buFont typeface="Wingdings" panose="05000000000000000000" pitchFamily="2" charset="2"/>
              <a:buNone/>
            </a:pPr>
            <a:endParaRPr lang="en-US" altLang="en-US" sz="1000" smtClean="0">
              <a:solidFill>
                <a:srgbClr val="000000"/>
              </a:solidFill>
              <a:latin typeface="Courier" pitchFamily="49" charset="0"/>
            </a:endParaRPr>
          </a:p>
          <a:p>
            <a:pPr eaLnBrk="1" hangingPunct="1">
              <a:buFont typeface="Wingdings" panose="05000000000000000000" pitchFamily="2" charset="2"/>
              <a:buNone/>
            </a:pPr>
            <a:r>
              <a:rPr lang="en-US" altLang="en-US" sz="1000" smtClean="0">
                <a:solidFill>
                  <a:srgbClr val="000000"/>
                </a:solidFill>
                <a:latin typeface="Courier" pitchFamily="49" charset="0"/>
              </a:rPr>
              <a:t>FOR ADDITIONAL INFORMATION PLEASE CONTACT: JUSTICE ADMINISTRATION AT (850) 488-2415</a:t>
            </a:r>
          </a:p>
          <a:p>
            <a:pPr eaLnBrk="1" hangingPunct="1">
              <a:buFont typeface="Wingdings" panose="05000000000000000000" pitchFamily="2" charset="2"/>
              <a:buNone/>
            </a:pPr>
            <a:r>
              <a:rPr lang="en-US" altLang="en-US" sz="1000" smtClean="0">
                <a:solidFill>
                  <a:srgbClr val="000000"/>
                </a:solidFill>
                <a:latin typeface="Courier" pitchFamily="49" charset="0"/>
              </a:rPr>
              <a:t>***************************************************************************************************</a:t>
            </a:r>
            <a:endParaRPr lang="en-US" altLang="en-US" sz="2600" smtClean="0"/>
          </a:p>
        </p:txBody>
      </p:sp>
      <p:sp>
        <p:nvSpPr>
          <p:cNvPr id="140292" name="Rectangle 4"/>
          <p:cNvSpPr>
            <a:spLocks noGrp="1" noChangeArrowheads="1"/>
          </p:cNvSpPr>
          <p:nvPr>
            <p:ph type="body" sz="half" idx="4294967295"/>
          </p:nvPr>
        </p:nvSpPr>
        <p:spPr>
          <a:xfrm>
            <a:off x="1371600" y="4343400"/>
            <a:ext cx="7772400" cy="1752600"/>
          </a:xfrm>
        </p:spPr>
        <p:txBody>
          <a:bodyPr rtlCol="0">
            <a:normAutofit lnSpcReduction="10000"/>
          </a:bodyPr>
          <a:lstStyle/>
          <a:p>
            <a:pPr marL="0" indent="0" eaLnBrk="1" fontAlgn="auto" hangingPunct="1">
              <a:spcAft>
                <a:spcPts val="0"/>
              </a:spcAft>
              <a:buFont typeface="Wingdings" pitchFamily="2" charset="2"/>
              <a:buNone/>
              <a:defRPr/>
            </a:pPr>
            <a:r>
              <a:rPr lang="en-US" sz="1800" b="1" smtClean="0"/>
              <a:t>Payment Number: </a:t>
            </a:r>
            <a:r>
              <a:rPr lang="en-US" sz="1800" smtClean="0"/>
              <a:t>This is a number generated by DFS to designate a particular check or EFT number.  This is also referred to as the warrant number.  (The warrant number on a written check will include this number plus additional digits.)</a:t>
            </a:r>
          </a:p>
          <a:p>
            <a:pPr marL="0" indent="0" eaLnBrk="1" fontAlgn="auto" hangingPunct="1">
              <a:spcAft>
                <a:spcPts val="0"/>
              </a:spcAft>
              <a:buFont typeface="Wingdings" pitchFamily="2" charset="2"/>
              <a:buNone/>
              <a:defRPr/>
            </a:pPr>
            <a:r>
              <a:rPr lang="en-US" sz="1800" b="1" smtClean="0"/>
              <a:t>Payee Name: </a:t>
            </a:r>
            <a:r>
              <a:rPr lang="en-US" sz="1800" smtClean="0"/>
              <a:t>This is the person or entity to whom the check or EFT payment is made.</a:t>
            </a:r>
            <a:endParaRPr lang="en-US" sz="1800" b="1" smtClean="0"/>
          </a:p>
        </p:txBody>
      </p:sp>
    </p:spTree>
    <p:extLst>
      <p:ext uri="{BB962C8B-B14F-4D97-AF65-F5344CB8AC3E}">
        <p14:creationId xmlns:p14="http://schemas.microsoft.com/office/powerpoint/2010/main" val="4280089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z="3800" smtClean="0"/>
              <a:t>Vendor Payment History Screen -  Continued:</a:t>
            </a:r>
          </a:p>
        </p:txBody>
      </p:sp>
      <p:sp>
        <p:nvSpPr>
          <p:cNvPr id="13315" name="Rectangle 3"/>
          <p:cNvSpPr>
            <a:spLocks noGrp="1" noChangeArrowheads="1"/>
          </p:cNvSpPr>
          <p:nvPr>
            <p:ph idx="1"/>
          </p:nvPr>
        </p:nvSpPr>
        <p:spPr>
          <a:xfrm>
            <a:off x="1143000" y="1600200"/>
            <a:ext cx="7772400" cy="2667000"/>
          </a:xfrm>
          <a:ln w="28575">
            <a:solidFill>
              <a:schemeClr val="tx1"/>
            </a:solidFill>
            <a:miter lim="800000"/>
            <a:headEnd/>
            <a:tailEnd/>
          </a:ln>
        </p:spPr>
        <p:txBody>
          <a:bodyPr/>
          <a:lstStyle/>
          <a:p>
            <a:pPr eaLnBrk="1" hangingPunct="1">
              <a:buFont typeface="Wingdings" panose="05000000000000000000" pitchFamily="2" charset="2"/>
              <a:buNone/>
            </a:pPr>
            <a:r>
              <a:rPr lang="en-US" altLang="en-US" sz="1000" smtClean="0">
                <a:solidFill>
                  <a:srgbClr val="000000"/>
                </a:solidFill>
                <a:latin typeface="Courier" pitchFamily="49" charset="0"/>
                <a:hlinkClick r:id="rId2"/>
              </a:rPr>
              <a:t>Click here for Pending Payments</a:t>
            </a: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PAGE: 1 VENDOR PAYMENT HISTORY RECORDS FOR FEID / SSN:   000000000</a:t>
            </a:r>
          </a:p>
          <a:p>
            <a:pPr eaLnBrk="1" hangingPunct="1">
              <a:buFont typeface="Wingdings" panose="05000000000000000000" pitchFamily="2" charset="2"/>
              <a:buNone/>
            </a:pP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PAYMENT     PAYMENT  PAYEE NAME 	             PAYMENT TYPE   AGENCY    INVOICE  INVOICE AMOUNT</a:t>
            </a:r>
          </a:p>
          <a:p>
            <a:pPr eaLnBrk="1" hangingPunct="1">
              <a:buFont typeface="Wingdings" panose="05000000000000000000" pitchFamily="2" charset="2"/>
              <a:buNone/>
            </a:pPr>
            <a:r>
              <a:rPr lang="en-US" altLang="en-US" sz="1000" smtClean="0">
                <a:solidFill>
                  <a:srgbClr val="000000"/>
                </a:solidFill>
                <a:latin typeface="Courier" pitchFamily="49" charset="0"/>
              </a:rPr>
              <a:t>DATE 	NUMBER 				    DOC.NBR.  NUMBER </a:t>
            </a:r>
          </a:p>
          <a:p>
            <a:pPr eaLnBrk="1" hangingPunct="1">
              <a:buFont typeface="Wingdings" panose="05000000000000000000" pitchFamily="2" charset="2"/>
              <a:buNone/>
            </a:pPr>
            <a:r>
              <a:rPr lang="en-US" altLang="en-US" sz="1000" smtClean="0">
                <a:solidFill>
                  <a:srgbClr val="000000"/>
                </a:solidFill>
                <a:latin typeface="Courier" pitchFamily="49" charset="0"/>
              </a:rPr>
              <a:t>---------- 	-------  --------------------------  -------------  --------  -------   ----------</a:t>
            </a:r>
          </a:p>
          <a:p>
            <a:pPr eaLnBrk="1" hangingPunct="1">
              <a:buFont typeface="Wingdings" panose="05000000000000000000" pitchFamily="2" charset="2"/>
              <a:buNone/>
            </a:pPr>
            <a:r>
              <a:rPr lang="en-US" altLang="en-US" sz="1000" smtClean="0">
                <a:solidFill>
                  <a:srgbClr val="000000"/>
                </a:solidFill>
                <a:latin typeface="Courier" pitchFamily="49" charset="0"/>
              </a:rPr>
              <a:t>2010/07/12 	</a:t>
            </a:r>
            <a:r>
              <a:rPr lang="en-US" altLang="en-US" sz="1000" smtClean="0">
                <a:solidFill>
                  <a:srgbClr val="000000"/>
                </a:solidFill>
                <a:latin typeface="Courier" pitchFamily="49" charset="0"/>
                <a:hlinkClick r:id="rId3"/>
              </a:rPr>
              <a:t>0000004</a:t>
            </a:r>
            <a:r>
              <a:rPr lang="en-US" altLang="en-US" sz="1000" smtClean="0">
                <a:solidFill>
                  <a:srgbClr val="000000"/>
                </a:solidFill>
                <a:latin typeface="Courier" pitchFamily="49" charset="0"/>
              </a:rPr>
              <a:t>  JOHN DOE P.A. 		 REGULAR EFT    V000001   10-001 	</a:t>
            </a:r>
            <a:r>
              <a:rPr lang="en-US" altLang="en-US" sz="1000" smtClean="0">
                <a:solidFill>
                  <a:srgbClr val="000000"/>
                </a:solidFill>
                <a:latin typeface="Courier" pitchFamily="49" charset="0"/>
                <a:hlinkClick r:id="rId4"/>
              </a:rPr>
              <a:t>5000.00</a:t>
            </a:r>
            <a:r>
              <a:rPr lang="en-US" altLang="en-US" sz="1000" smtClean="0">
                <a:solidFill>
                  <a:srgbClr val="000000"/>
                </a:solidFill>
                <a:latin typeface="Courier" pitchFamily="49" charset="0"/>
              </a:rPr>
              <a:t> </a:t>
            </a:r>
          </a:p>
          <a:p>
            <a:pPr eaLnBrk="1" hangingPunct="1">
              <a:buFont typeface="Wingdings" panose="05000000000000000000" pitchFamily="2" charset="2"/>
              <a:buNone/>
            </a:pPr>
            <a:endParaRPr lang="en-US" altLang="en-US" sz="1000" smtClean="0">
              <a:solidFill>
                <a:srgbClr val="000000"/>
              </a:solidFill>
              <a:latin typeface="Courier" pitchFamily="49" charset="0"/>
            </a:endParaRPr>
          </a:p>
          <a:p>
            <a:pPr eaLnBrk="1" hangingPunct="1">
              <a:buFont typeface="Wingdings" panose="05000000000000000000" pitchFamily="2" charset="2"/>
              <a:buNone/>
            </a:pPr>
            <a:r>
              <a:rPr lang="en-US" altLang="en-US" sz="1000" smtClean="0">
                <a:solidFill>
                  <a:srgbClr val="000000"/>
                </a:solidFill>
                <a:latin typeface="Courier" pitchFamily="49" charset="0"/>
              </a:rPr>
              <a:t>FOR ADDITIONAL INFORMATION PLEASE CONTACT: JUSTICE ADMINISTRATION AT (850) 488-2415</a:t>
            </a:r>
          </a:p>
          <a:p>
            <a:pPr eaLnBrk="1" hangingPunct="1">
              <a:buFont typeface="Wingdings" panose="05000000000000000000" pitchFamily="2" charset="2"/>
              <a:buNone/>
            </a:pP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2010/07/12 	</a:t>
            </a:r>
            <a:r>
              <a:rPr lang="en-US" altLang="en-US" sz="1000" smtClean="0">
                <a:solidFill>
                  <a:srgbClr val="000000"/>
                </a:solidFill>
                <a:latin typeface="Courier" pitchFamily="49" charset="0"/>
                <a:hlinkClick r:id="rId5"/>
              </a:rPr>
              <a:t>0000006</a:t>
            </a:r>
            <a:r>
              <a:rPr lang="en-US" altLang="en-US" sz="1000" smtClean="0">
                <a:solidFill>
                  <a:srgbClr val="000000"/>
                </a:solidFill>
                <a:latin typeface="Courier" pitchFamily="49" charset="0"/>
              </a:rPr>
              <a:t>  JOHN DOE P.A. 		 REGULAR EFT    V000008   10-003 	</a:t>
            </a:r>
            <a:r>
              <a:rPr lang="en-US" altLang="en-US" sz="1000" smtClean="0">
                <a:solidFill>
                  <a:srgbClr val="000000"/>
                </a:solidFill>
                <a:latin typeface="Courier" pitchFamily="49" charset="0"/>
                <a:hlinkClick r:id="rId6"/>
              </a:rPr>
              <a:t>10,000.00</a:t>
            </a:r>
            <a:r>
              <a:rPr lang="en-US" altLang="en-US" sz="1000" smtClean="0">
                <a:solidFill>
                  <a:srgbClr val="000000"/>
                </a:solidFill>
                <a:latin typeface="Courier" pitchFamily="49" charset="0"/>
              </a:rPr>
              <a:t> </a:t>
            </a:r>
          </a:p>
          <a:p>
            <a:pPr eaLnBrk="1" hangingPunct="1">
              <a:buFont typeface="Wingdings" panose="05000000000000000000" pitchFamily="2" charset="2"/>
              <a:buNone/>
            </a:pPr>
            <a:endParaRPr lang="en-US" altLang="en-US" sz="1000" smtClean="0">
              <a:solidFill>
                <a:srgbClr val="000000"/>
              </a:solidFill>
              <a:latin typeface="Courier" pitchFamily="49" charset="0"/>
            </a:endParaRPr>
          </a:p>
          <a:p>
            <a:pPr eaLnBrk="1" hangingPunct="1">
              <a:buFont typeface="Wingdings" panose="05000000000000000000" pitchFamily="2" charset="2"/>
              <a:buNone/>
            </a:pPr>
            <a:r>
              <a:rPr lang="en-US" altLang="en-US" sz="1000" smtClean="0">
                <a:solidFill>
                  <a:srgbClr val="000000"/>
                </a:solidFill>
                <a:latin typeface="Courier" pitchFamily="49" charset="0"/>
              </a:rPr>
              <a:t>FOR ADDITIONAL INFORMATION PLEASE CONTACT: JUSTICE ADMINISTRATION AT (850) 488-2415</a:t>
            </a:r>
          </a:p>
          <a:p>
            <a:pPr eaLnBrk="1" hangingPunct="1">
              <a:buFont typeface="Wingdings" panose="05000000000000000000" pitchFamily="2" charset="2"/>
              <a:buNone/>
            </a:pPr>
            <a:r>
              <a:rPr lang="en-US" altLang="en-US" sz="1000" smtClean="0">
                <a:solidFill>
                  <a:srgbClr val="000000"/>
                </a:solidFill>
                <a:latin typeface="Courier" pitchFamily="49" charset="0"/>
              </a:rPr>
              <a:t>***************************************************************************************************</a:t>
            </a:r>
            <a:endParaRPr lang="en-US" altLang="en-US" sz="2600" smtClean="0"/>
          </a:p>
        </p:txBody>
      </p:sp>
      <p:sp>
        <p:nvSpPr>
          <p:cNvPr id="141316" name="Rectangle 4"/>
          <p:cNvSpPr>
            <a:spLocks noGrp="1" noChangeArrowheads="1"/>
          </p:cNvSpPr>
          <p:nvPr>
            <p:ph type="body" sz="half" idx="4294967295"/>
          </p:nvPr>
        </p:nvSpPr>
        <p:spPr>
          <a:xfrm>
            <a:off x="1371600" y="4343400"/>
            <a:ext cx="7772400" cy="1752600"/>
          </a:xfrm>
        </p:spPr>
        <p:txBody>
          <a:bodyPr rtlCol="0">
            <a:normAutofit lnSpcReduction="10000"/>
          </a:bodyPr>
          <a:lstStyle/>
          <a:p>
            <a:pPr marL="0" indent="0" eaLnBrk="1" fontAlgn="auto" hangingPunct="1">
              <a:spcAft>
                <a:spcPts val="0"/>
              </a:spcAft>
              <a:buFont typeface="Wingdings" pitchFamily="2" charset="2"/>
              <a:buNone/>
              <a:defRPr/>
            </a:pPr>
            <a:r>
              <a:rPr lang="en-US" sz="1800" b="1" smtClean="0"/>
              <a:t>Payment Type: </a:t>
            </a:r>
            <a:r>
              <a:rPr lang="en-US" sz="1800" smtClean="0"/>
              <a:t>This reflects the method of payment.  If this line reads </a:t>
            </a:r>
            <a:r>
              <a:rPr lang="en-US" sz="1800" b="1" smtClean="0"/>
              <a:t>Regular Warrant</a:t>
            </a:r>
            <a:r>
              <a:rPr lang="en-US" sz="1800" smtClean="0"/>
              <a:t> then payment is made through written check.  If this line reads </a:t>
            </a:r>
            <a:r>
              <a:rPr lang="en-US" sz="1800" b="1" smtClean="0"/>
              <a:t>Regular EFT</a:t>
            </a:r>
            <a:r>
              <a:rPr lang="en-US" sz="1800" smtClean="0"/>
              <a:t> then payment is made through electronic funds transfer.</a:t>
            </a:r>
          </a:p>
          <a:p>
            <a:pPr marL="0" indent="0" eaLnBrk="1" fontAlgn="auto" hangingPunct="1">
              <a:spcAft>
                <a:spcPts val="0"/>
              </a:spcAft>
              <a:buFont typeface="Wingdings" pitchFamily="2" charset="2"/>
              <a:buNone/>
              <a:defRPr/>
            </a:pPr>
            <a:r>
              <a:rPr lang="en-US" sz="1800" b="1" smtClean="0"/>
              <a:t>Agency Doc. Nbr.: </a:t>
            </a:r>
            <a:r>
              <a:rPr lang="en-US" sz="1800" smtClean="0"/>
              <a:t>This is number generated by DFS which may include multiple payments involving several vendors.  This is often referred to as the voucher number.  </a:t>
            </a:r>
            <a:endParaRPr lang="en-US" sz="1800" b="1" smtClean="0"/>
          </a:p>
        </p:txBody>
      </p:sp>
      <p:graphicFrame>
        <p:nvGraphicFramePr>
          <p:cNvPr id="7" name="Diagram 6"/>
          <p:cNvGraphicFramePr/>
          <p:nvPr/>
        </p:nvGraphicFramePr>
        <p:xfrm>
          <a:off x="7235462" y="6216501"/>
          <a:ext cx="1600200" cy="609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960319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3800" smtClean="0"/>
              <a:t>Vendor Payment History Screen - Continued:</a:t>
            </a:r>
          </a:p>
        </p:txBody>
      </p:sp>
      <p:sp>
        <p:nvSpPr>
          <p:cNvPr id="14339" name="Rectangle 3"/>
          <p:cNvSpPr>
            <a:spLocks noGrp="1" noChangeArrowheads="1"/>
          </p:cNvSpPr>
          <p:nvPr>
            <p:ph idx="1"/>
          </p:nvPr>
        </p:nvSpPr>
        <p:spPr>
          <a:xfrm>
            <a:off x="1143000" y="1600200"/>
            <a:ext cx="7772400" cy="2667000"/>
          </a:xfrm>
          <a:ln w="28575">
            <a:solidFill>
              <a:schemeClr val="tx1"/>
            </a:solidFill>
            <a:miter lim="800000"/>
            <a:headEnd/>
            <a:tailEnd/>
          </a:ln>
        </p:spPr>
        <p:txBody>
          <a:bodyPr/>
          <a:lstStyle/>
          <a:p>
            <a:pPr eaLnBrk="1" hangingPunct="1">
              <a:buFont typeface="Wingdings" panose="05000000000000000000" pitchFamily="2" charset="2"/>
              <a:buNone/>
            </a:pPr>
            <a:r>
              <a:rPr lang="en-US" altLang="en-US" sz="1000" smtClean="0">
                <a:solidFill>
                  <a:srgbClr val="000000"/>
                </a:solidFill>
                <a:latin typeface="Courier" pitchFamily="49" charset="0"/>
                <a:hlinkClick r:id="rId2"/>
              </a:rPr>
              <a:t>Click here for Pending Payments</a:t>
            </a: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PAGE: 1 VENDOR PAYMENT HISTORY RECORDS FOR FEID / SSN:   000000000</a:t>
            </a:r>
          </a:p>
          <a:p>
            <a:pPr eaLnBrk="1" hangingPunct="1">
              <a:buFont typeface="Wingdings" panose="05000000000000000000" pitchFamily="2" charset="2"/>
              <a:buNone/>
            </a:pP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PAYMENT     PAYMENT  PAYEE NAME 	             PAYMENT TYPE   AGENCY    INVOICE  INVOICE AMOUNT</a:t>
            </a:r>
          </a:p>
          <a:p>
            <a:pPr eaLnBrk="1" hangingPunct="1">
              <a:buFont typeface="Wingdings" panose="05000000000000000000" pitchFamily="2" charset="2"/>
              <a:buNone/>
            </a:pPr>
            <a:r>
              <a:rPr lang="en-US" altLang="en-US" sz="1000" smtClean="0">
                <a:solidFill>
                  <a:srgbClr val="000000"/>
                </a:solidFill>
                <a:latin typeface="Courier" pitchFamily="49" charset="0"/>
              </a:rPr>
              <a:t>DATE 	NUMBER 				    DOC.NBR.  NUMBER </a:t>
            </a:r>
          </a:p>
          <a:p>
            <a:pPr eaLnBrk="1" hangingPunct="1">
              <a:buFont typeface="Wingdings" panose="05000000000000000000" pitchFamily="2" charset="2"/>
              <a:buNone/>
            </a:pPr>
            <a:r>
              <a:rPr lang="en-US" altLang="en-US" sz="1000" smtClean="0">
                <a:solidFill>
                  <a:srgbClr val="000000"/>
                </a:solidFill>
                <a:latin typeface="Courier" pitchFamily="49" charset="0"/>
              </a:rPr>
              <a:t>---------- 	-------  --------------------------  -------------  --------  -------   ----------</a:t>
            </a:r>
          </a:p>
          <a:p>
            <a:pPr eaLnBrk="1" hangingPunct="1">
              <a:buFont typeface="Wingdings" panose="05000000000000000000" pitchFamily="2" charset="2"/>
              <a:buNone/>
            </a:pPr>
            <a:r>
              <a:rPr lang="en-US" altLang="en-US" sz="1000" smtClean="0">
                <a:solidFill>
                  <a:srgbClr val="000000"/>
                </a:solidFill>
                <a:latin typeface="Courier" pitchFamily="49" charset="0"/>
              </a:rPr>
              <a:t>2010/07/12 	</a:t>
            </a:r>
            <a:r>
              <a:rPr lang="en-US" altLang="en-US" sz="1000" smtClean="0">
                <a:solidFill>
                  <a:srgbClr val="000000"/>
                </a:solidFill>
                <a:latin typeface="Courier" pitchFamily="49" charset="0"/>
                <a:hlinkClick r:id="rId3"/>
              </a:rPr>
              <a:t>0000004</a:t>
            </a:r>
            <a:r>
              <a:rPr lang="en-US" altLang="en-US" sz="1000" smtClean="0">
                <a:solidFill>
                  <a:srgbClr val="000000"/>
                </a:solidFill>
                <a:latin typeface="Courier" pitchFamily="49" charset="0"/>
              </a:rPr>
              <a:t>  JOHN DOE P.A. 		 REGULAR EFT    V000001   10-001 	</a:t>
            </a:r>
            <a:r>
              <a:rPr lang="en-US" altLang="en-US" sz="1000" smtClean="0">
                <a:solidFill>
                  <a:srgbClr val="000000"/>
                </a:solidFill>
                <a:latin typeface="Courier" pitchFamily="49" charset="0"/>
                <a:hlinkClick r:id="rId4"/>
              </a:rPr>
              <a:t>5000.00</a:t>
            </a:r>
            <a:r>
              <a:rPr lang="en-US" altLang="en-US" sz="1000" smtClean="0">
                <a:solidFill>
                  <a:srgbClr val="000000"/>
                </a:solidFill>
                <a:latin typeface="Courier" pitchFamily="49" charset="0"/>
              </a:rPr>
              <a:t> </a:t>
            </a:r>
          </a:p>
          <a:p>
            <a:pPr eaLnBrk="1" hangingPunct="1">
              <a:buFont typeface="Wingdings" panose="05000000000000000000" pitchFamily="2" charset="2"/>
              <a:buNone/>
            </a:pPr>
            <a:endParaRPr lang="en-US" altLang="en-US" sz="1000" smtClean="0">
              <a:solidFill>
                <a:srgbClr val="000000"/>
              </a:solidFill>
              <a:latin typeface="Courier" pitchFamily="49" charset="0"/>
            </a:endParaRPr>
          </a:p>
          <a:p>
            <a:pPr eaLnBrk="1" hangingPunct="1">
              <a:buFont typeface="Wingdings" panose="05000000000000000000" pitchFamily="2" charset="2"/>
              <a:buNone/>
            </a:pPr>
            <a:r>
              <a:rPr lang="en-US" altLang="en-US" sz="1000" smtClean="0">
                <a:solidFill>
                  <a:srgbClr val="000000"/>
                </a:solidFill>
                <a:latin typeface="Courier" pitchFamily="49" charset="0"/>
              </a:rPr>
              <a:t>FOR ADDITIONAL INFORMATION PLEASE CONTACT: JUSTICE ADMINISTRATION AT (850) 488-2415</a:t>
            </a:r>
          </a:p>
          <a:p>
            <a:pPr eaLnBrk="1" hangingPunct="1">
              <a:buFont typeface="Wingdings" panose="05000000000000000000" pitchFamily="2" charset="2"/>
              <a:buNone/>
            </a:pPr>
            <a:r>
              <a:rPr lang="en-US" altLang="en-US" sz="1000" smtClean="0">
                <a:solidFill>
                  <a:srgbClr val="000000"/>
                </a:solidFill>
                <a:latin typeface="Courier" pitchFamily="49" charset="0"/>
              </a:rPr>
              <a:t>*************************************************************************************************** </a:t>
            </a:r>
          </a:p>
          <a:p>
            <a:pPr eaLnBrk="1" hangingPunct="1">
              <a:buFont typeface="Wingdings" panose="05000000000000000000" pitchFamily="2" charset="2"/>
              <a:buNone/>
            </a:pPr>
            <a:r>
              <a:rPr lang="en-US" altLang="en-US" sz="1000" smtClean="0">
                <a:solidFill>
                  <a:srgbClr val="000000"/>
                </a:solidFill>
                <a:latin typeface="Courier" pitchFamily="49" charset="0"/>
              </a:rPr>
              <a:t>2010/07/12 	</a:t>
            </a:r>
            <a:r>
              <a:rPr lang="en-US" altLang="en-US" sz="1000" smtClean="0">
                <a:solidFill>
                  <a:srgbClr val="000000"/>
                </a:solidFill>
                <a:latin typeface="Courier" pitchFamily="49" charset="0"/>
                <a:hlinkClick r:id="rId5"/>
              </a:rPr>
              <a:t>0000006</a:t>
            </a:r>
            <a:r>
              <a:rPr lang="en-US" altLang="en-US" sz="1000" smtClean="0">
                <a:solidFill>
                  <a:srgbClr val="000000"/>
                </a:solidFill>
                <a:latin typeface="Courier" pitchFamily="49" charset="0"/>
              </a:rPr>
              <a:t>  JOHN DOE P.A. 		 REGULAR EFT    V000008   10-003 	</a:t>
            </a:r>
            <a:r>
              <a:rPr lang="en-US" altLang="en-US" sz="1000" smtClean="0">
                <a:solidFill>
                  <a:srgbClr val="000000"/>
                </a:solidFill>
                <a:latin typeface="Courier" pitchFamily="49" charset="0"/>
                <a:hlinkClick r:id="rId6"/>
              </a:rPr>
              <a:t>10,000.00</a:t>
            </a:r>
            <a:r>
              <a:rPr lang="en-US" altLang="en-US" sz="1000" smtClean="0">
                <a:solidFill>
                  <a:srgbClr val="000000"/>
                </a:solidFill>
                <a:latin typeface="Courier" pitchFamily="49" charset="0"/>
              </a:rPr>
              <a:t> </a:t>
            </a:r>
          </a:p>
          <a:p>
            <a:pPr eaLnBrk="1" hangingPunct="1">
              <a:buFont typeface="Wingdings" panose="05000000000000000000" pitchFamily="2" charset="2"/>
              <a:buNone/>
            </a:pPr>
            <a:endParaRPr lang="en-US" altLang="en-US" sz="1000" smtClean="0">
              <a:solidFill>
                <a:srgbClr val="000000"/>
              </a:solidFill>
              <a:latin typeface="Courier" pitchFamily="49" charset="0"/>
            </a:endParaRPr>
          </a:p>
          <a:p>
            <a:pPr eaLnBrk="1" hangingPunct="1">
              <a:buFont typeface="Wingdings" panose="05000000000000000000" pitchFamily="2" charset="2"/>
              <a:buNone/>
            </a:pPr>
            <a:r>
              <a:rPr lang="en-US" altLang="en-US" sz="1000" smtClean="0">
                <a:solidFill>
                  <a:srgbClr val="000000"/>
                </a:solidFill>
                <a:latin typeface="Courier" pitchFamily="49" charset="0"/>
              </a:rPr>
              <a:t>FOR ADDITIONAL INFORMATION PLEASE CONTACT: JUSTICE ADMINISTRATION AT (850) 488-2415</a:t>
            </a:r>
          </a:p>
          <a:p>
            <a:pPr eaLnBrk="1" hangingPunct="1">
              <a:buFont typeface="Wingdings" panose="05000000000000000000" pitchFamily="2" charset="2"/>
              <a:buNone/>
            </a:pPr>
            <a:r>
              <a:rPr lang="en-US" altLang="en-US" sz="1000" smtClean="0">
                <a:solidFill>
                  <a:srgbClr val="000000"/>
                </a:solidFill>
                <a:latin typeface="Courier" pitchFamily="49" charset="0"/>
              </a:rPr>
              <a:t>***************************************************************************************************</a:t>
            </a:r>
            <a:endParaRPr lang="en-US" altLang="en-US" sz="2600" smtClean="0"/>
          </a:p>
        </p:txBody>
      </p:sp>
      <p:sp>
        <p:nvSpPr>
          <p:cNvPr id="14340" name="Rectangle 4"/>
          <p:cNvSpPr>
            <a:spLocks noGrp="1" noChangeArrowheads="1"/>
          </p:cNvSpPr>
          <p:nvPr>
            <p:ph type="body" sz="half" idx="4294967295"/>
          </p:nvPr>
        </p:nvSpPr>
        <p:spPr>
          <a:xfrm>
            <a:off x="1371600" y="4343400"/>
            <a:ext cx="7772400" cy="1752600"/>
          </a:xfrm>
        </p:spPr>
        <p:txBody>
          <a:bodyPr/>
          <a:lstStyle/>
          <a:p>
            <a:pPr marL="0" indent="0" eaLnBrk="1" hangingPunct="1">
              <a:buFont typeface="Wingdings" panose="05000000000000000000" pitchFamily="2" charset="2"/>
              <a:buNone/>
            </a:pPr>
            <a:r>
              <a:rPr lang="en-US" altLang="en-US" sz="1800" b="1" smtClean="0"/>
              <a:t>Invoice Number: </a:t>
            </a:r>
            <a:r>
              <a:rPr lang="en-US" altLang="en-US" sz="1800" smtClean="0"/>
              <a:t>This reflects the vendor’s invoice number if the vendor provided an invoice number.  Generally, JAC will record the exact invoice number used by the vendor as long as the number is nine digits or less.  If the number is longer, JAC will adjust the number to make it nine digits or less.</a:t>
            </a:r>
          </a:p>
          <a:p>
            <a:pPr marL="0" indent="0" eaLnBrk="1" hangingPunct="1">
              <a:buFont typeface="Wingdings" panose="05000000000000000000" pitchFamily="2" charset="2"/>
              <a:buNone/>
            </a:pPr>
            <a:r>
              <a:rPr lang="en-US" altLang="en-US" sz="1800" b="1" smtClean="0"/>
              <a:t>Invoice Amount: </a:t>
            </a:r>
            <a:r>
              <a:rPr lang="en-US" altLang="en-US" sz="1800" smtClean="0"/>
              <a:t>This is the amount paid for an individual invoice.  </a:t>
            </a:r>
            <a:endParaRPr lang="en-US" altLang="en-US" sz="1800" b="1" smtClean="0"/>
          </a:p>
        </p:txBody>
      </p:sp>
    </p:spTree>
    <p:extLst>
      <p:ext uri="{BB962C8B-B14F-4D97-AF65-F5344CB8AC3E}">
        <p14:creationId xmlns:p14="http://schemas.microsoft.com/office/powerpoint/2010/main" val="1011386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jacblu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jacblue</Template>
  <TotalTime>0</TotalTime>
  <Words>1022</Words>
  <Application>Microsoft Office PowerPoint</Application>
  <PresentationFormat>On-screen Show (4:3)</PresentationFormat>
  <Paragraphs>131</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vt:lpstr>
      <vt:lpstr>Wingdings</vt:lpstr>
      <vt:lpstr>jacblue</vt:lpstr>
      <vt:lpstr>Guide to Obtain Vendor Payment Information</vt:lpstr>
      <vt:lpstr>Introduction:</vt:lpstr>
      <vt:lpstr>Introduction Continued:</vt:lpstr>
      <vt:lpstr>Vendor Payment History Website:</vt:lpstr>
      <vt:lpstr>Accessing the Vendor Payment History Website:</vt:lpstr>
      <vt:lpstr>Vendor Payment History Screen:</vt:lpstr>
      <vt:lpstr>Vendor Payment History Screen –  Continued:</vt:lpstr>
      <vt:lpstr>Vendor Payment History Screen -  Continued:</vt:lpstr>
      <vt:lpstr>Vendor Payment History Screen - Continued:</vt:lpstr>
      <vt:lpstr>Vendor Payment Pending Screen:</vt:lpstr>
      <vt:lpstr>Vendor Payment Detail Records Screen:</vt:lpstr>
      <vt:lpstr>Conclusion:</vt:lpstr>
      <vt:lpstr>Conclusion Continued: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2018-03-09T16:42:19Z</dcterms:created>
  <dcterms:modified xsi:type="dcterms:W3CDTF">2018-03-14T19:49:24Z</dcterms:modified>
</cp:coreProperties>
</file>