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notesSlides/notesSlide11.xml" ContentType="application/vnd.openxmlformats-officedocument.presentationml.notesSlide+xml"/>
  <Override PartName="/ppt/charts/chart5.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7" r:id="rId1"/>
  </p:sldMasterIdLst>
  <p:notesMasterIdLst>
    <p:notesMasterId r:id="rId40"/>
  </p:notesMasterIdLst>
  <p:handoutMasterIdLst>
    <p:handoutMasterId r:id="rId41"/>
  </p:handoutMasterIdLst>
  <p:sldIdLst>
    <p:sldId id="256" r:id="rId2"/>
    <p:sldId id="380" r:id="rId3"/>
    <p:sldId id="382" r:id="rId4"/>
    <p:sldId id="338" r:id="rId5"/>
    <p:sldId id="383" r:id="rId6"/>
    <p:sldId id="371" r:id="rId7"/>
    <p:sldId id="397" r:id="rId8"/>
    <p:sldId id="393" r:id="rId9"/>
    <p:sldId id="409" r:id="rId10"/>
    <p:sldId id="412" r:id="rId11"/>
    <p:sldId id="401" r:id="rId12"/>
    <p:sldId id="403" r:id="rId13"/>
    <p:sldId id="389" r:id="rId14"/>
    <p:sldId id="404" r:id="rId15"/>
    <p:sldId id="362" r:id="rId16"/>
    <p:sldId id="363" r:id="rId17"/>
    <p:sldId id="374" r:id="rId18"/>
    <p:sldId id="385" r:id="rId19"/>
    <p:sldId id="386" r:id="rId20"/>
    <p:sldId id="387" r:id="rId21"/>
    <p:sldId id="413" r:id="rId22"/>
    <p:sldId id="388" r:id="rId23"/>
    <p:sldId id="391" r:id="rId24"/>
    <p:sldId id="400" r:id="rId25"/>
    <p:sldId id="349" r:id="rId26"/>
    <p:sldId id="398" r:id="rId27"/>
    <p:sldId id="350" r:id="rId28"/>
    <p:sldId id="353" r:id="rId29"/>
    <p:sldId id="354" r:id="rId30"/>
    <p:sldId id="375" r:id="rId31"/>
    <p:sldId id="376" r:id="rId32"/>
    <p:sldId id="377" r:id="rId33"/>
    <p:sldId id="378" r:id="rId34"/>
    <p:sldId id="408" r:id="rId35"/>
    <p:sldId id="405" r:id="rId36"/>
    <p:sldId id="379" r:id="rId37"/>
    <p:sldId id="411" r:id="rId38"/>
    <p:sldId id="368" r:id="rId39"/>
  </p:sldIdLst>
  <p:sldSz cx="9144000" cy="6858000" type="screen4x3"/>
  <p:notesSz cx="9296400" cy="7010400"/>
  <p:defaultTextStyle>
    <a:defPPr>
      <a:defRPr lang="en-US"/>
    </a:defPPr>
    <a:lvl1pPr algn="l" rtl="0" fontAlgn="base">
      <a:spcBef>
        <a:spcPct val="0"/>
      </a:spcBef>
      <a:spcAft>
        <a:spcPct val="0"/>
      </a:spcAft>
      <a:defRPr sz="2800" kern="1200">
        <a:solidFill>
          <a:schemeClr val="tx1"/>
        </a:solidFill>
        <a:latin typeface="Arial" charset="0"/>
        <a:ea typeface="+mn-ea"/>
        <a:cs typeface="Arial" charset="0"/>
      </a:defRPr>
    </a:lvl1pPr>
    <a:lvl2pPr marL="457200" algn="l" rtl="0" fontAlgn="base">
      <a:spcBef>
        <a:spcPct val="0"/>
      </a:spcBef>
      <a:spcAft>
        <a:spcPct val="0"/>
      </a:spcAft>
      <a:defRPr sz="2800" kern="1200">
        <a:solidFill>
          <a:schemeClr val="tx1"/>
        </a:solidFill>
        <a:latin typeface="Arial" charset="0"/>
        <a:ea typeface="+mn-ea"/>
        <a:cs typeface="Arial" charset="0"/>
      </a:defRPr>
    </a:lvl2pPr>
    <a:lvl3pPr marL="914400" algn="l" rtl="0" fontAlgn="base">
      <a:spcBef>
        <a:spcPct val="0"/>
      </a:spcBef>
      <a:spcAft>
        <a:spcPct val="0"/>
      </a:spcAft>
      <a:defRPr sz="2800" kern="1200">
        <a:solidFill>
          <a:schemeClr val="tx1"/>
        </a:solidFill>
        <a:latin typeface="Arial" charset="0"/>
        <a:ea typeface="+mn-ea"/>
        <a:cs typeface="Arial" charset="0"/>
      </a:defRPr>
    </a:lvl3pPr>
    <a:lvl4pPr marL="1371600" algn="l" rtl="0" fontAlgn="base">
      <a:spcBef>
        <a:spcPct val="0"/>
      </a:spcBef>
      <a:spcAft>
        <a:spcPct val="0"/>
      </a:spcAft>
      <a:defRPr sz="2800" kern="1200">
        <a:solidFill>
          <a:schemeClr val="tx1"/>
        </a:solidFill>
        <a:latin typeface="Arial" charset="0"/>
        <a:ea typeface="+mn-ea"/>
        <a:cs typeface="Arial" charset="0"/>
      </a:defRPr>
    </a:lvl4pPr>
    <a:lvl5pPr marL="1828800" algn="l"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olvin, Rip" initials="CR" lastIdx="9" clrIdx="0">
    <p:extLst>
      <p:ext uri="{19B8F6BF-5375-455C-9EA6-DF929625EA0E}">
        <p15:presenceInfo xmlns:p15="http://schemas.microsoft.com/office/powerpoint/2012/main" userId="S-1-5-21-3964605488-2921750399-968922279-4516" providerId="AD"/>
      </p:ext>
    </p:extLst>
  </p:cmAuthor>
  <p:cmAuthor id="2" name="Snyder, Jhan" initials="SJ" lastIdx="8" clrIdx="1">
    <p:extLst>
      <p:ext uri="{19B8F6BF-5375-455C-9EA6-DF929625EA0E}">
        <p15:presenceInfo xmlns:p15="http://schemas.microsoft.com/office/powerpoint/2012/main" userId="S-1-5-21-3964605488-2921750399-968922279-8654" providerId="AD"/>
      </p:ext>
    </p:extLst>
  </p:cmAuthor>
  <p:cmAuthor id="3" name="Horwich, Carolyn" initials="HC" lastIdx="1" clrIdx="2">
    <p:extLst>
      <p:ext uri="{19B8F6BF-5375-455C-9EA6-DF929625EA0E}">
        <p15:presenceInfo xmlns:p15="http://schemas.microsoft.com/office/powerpoint/2012/main" userId="S-1-5-21-3964605488-2921750399-968922279-6141" providerId="AD"/>
      </p:ext>
    </p:extLst>
  </p:cmAuthor>
  <p:cmAuthor id="4" name="Brian N. Black" initials="BNB" lastIdx="1" clrIdx="3">
    <p:extLst>
      <p:ext uri="{19B8F6BF-5375-455C-9EA6-DF929625EA0E}">
        <p15:presenceInfo xmlns:p15="http://schemas.microsoft.com/office/powerpoint/2012/main" userId="S-1-5-21-3964605488-2921750399-968922279-4588" providerId="AD"/>
      </p:ext>
    </p:extLst>
  </p:cmAuthor>
  <p:cmAuthor id="5" name="Martinez, Cris" initials="MC" lastIdx="3" clrIdx="4">
    <p:extLst>
      <p:ext uri="{19B8F6BF-5375-455C-9EA6-DF929625EA0E}">
        <p15:presenceInfo xmlns:p15="http://schemas.microsoft.com/office/powerpoint/2012/main" userId="S-1-5-21-3964605488-2921750399-968922279-51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00C8"/>
    <a:srgbClr val="C4BF00"/>
    <a:srgbClr val="9900FF"/>
    <a:srgbClr val="E2DD00"/>
    <a:srgbClr val="F8F200"/>
    <a:srgbClr val="009E00"/>
    <a:srgbClr val="00CC00"/>
    <a:srgbClr val="000000"/>
    <a:srgbClr val="3F80E9"/>
    <a:srgbClr val="4A8E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9" autoAdjust="0"/>
    <p:restoredTop sz="99642" autoAdjust="0"/>
  </p:normalViewPr>
  <p:slideViewPr>
    <p:cSldViewPr>
      <p:cViewPr>
        <p:scale>
          <a:sx n="125" d="100"/>
          <a:sy n="125" d="100"/>
        </p:scale>
        <p:origin x="-168" y="-216"/>
      </p:cViewPr>
      <p:guideLst>
        <p:guide orient="horz" pos="2160"/>
        <p:guide pos="2880"/>
      </p:guideLst>
    </p:cSldViewPr>
  </p:slideViewPr>
  <p:outlineViewPr>
    <p:cViewPr>
      <p:scale>
        <a:sx n="33" d="100"/>
        <a:sy n="33" d="100"/>
      </p:scale>
      <p:origin x="0" y="54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205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735518827473297"/>
          <c:y val="0.23690803482043496"/>
          <c:w val="0.64775213741847204"/>
          <c:h val="0.72643656167759219"/>
        </c:manualLayout>
      </c:layout>
      <c:pie3DChart>
        <c:varyColors val="1"/>
        <c:ser>
          <c:idx val="0"/>
          <c:order val="0"/>
          <c:tx>
            <c:strRef>
              <c:f>Sheet1!$B$1</c:f>
              <c:strCache>
                <c:ptCount val="1"/>
                <c:pt idx="0">
                  <c:v>Base Budget</c:v>
                </c:pt>
              </c:strCache>
            </c:strRef>
          </c:tx>
          <c:dPt>
            <c:idx val="0"/>
            <c:bubble3D val="0"/>
            <c:spPr>
              <a:solidFill>
                <a:srgbClr val="FF0000"/>
              </a:solidFill>
            </c:spPr>
            <c:extLst>
              <c:ext xmlns:c16="http://schemas.microsoft.com/office/drawing/2014/chart" uri="{C3380CC4-5D6E-409C-BE32-E72D297353CC}">
                <c16:uniqueId val="{00000001-0750-400B-BCB5-3CDA345952BF}"/>
              </c:ext>
            </c:extLst>
          </c:dPt>
          <c:dPt>
            <c:idx val="1"/>
            <c:bubble3D val="0"/>
            <c:spPr>
              <a:solidFill>
                <a:srgbClr val="99FFCC"/>
              </a:solidFill>
            </c:spPr>
            <c:extLst>
              <c:ext xmlns:c16="http://schemas.microsoft.com/office/drawing/2014/chart" uri="{C3380CC4-5D6E-409C-BE32-E72D297353CC}">
                <c16:uniqueId val="{00000003-0750-400B-BCB5-3CDA345952BF}"/>
              </c:ext>
            </c:extLst>
          </c:dPt>
          <c:dPt>
            <c:idx val="2"/>
            <c:bubble3D val="0"/>
            <c:spPr>
              <a:solidFill>
                <a:srgbClr val="0066FF"/>
              </a:solidFill>
            </c:spPr>
            <c:extLst>
              <c:ext xmlns:c16="http://schemas.microsoft.com/office/drawing/2014/chart" uri="{C3380CC4-5D6E-409C-BE32-E72D297353CC}">
                <c16:uniqueId val="{00000005-0750-400B-BCB5-3CDA345952BF}"/>
              </c:ext>
            </c:extLst>
          </c:dPt>
          <c:dPt>
            <c:idx val="3"/>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c:spPr>
            <c:extLst>
              <c:ext xmlns:c16="http://schemas.microsoft.com/office/drawing/2014/chart" uri="{C3380CC4-5D6E-409C-BE32-E72D297353CC}">
                <c16:uniqueId val="{00000007-0750-400B-BCB5-3CDA345952BF}"/>
              </c:ext>
            </c:extLst>
          </c:dPt>
          <c:dPt>
            <c:idx val="4"/>
            <c:bubble3D val="0"/>
            <c:spPr>
              <a:solidFill>
                <a:schemeClr val="accent2">
                  <a:lumMod val="60000"/>
                  <a:lumOff val="40000"/>
                </a:schemeClr>
              </a:solidFill>
            </c:spPr>
            <c:extLst>
              <c:ext xmlns:c16="http://schemas.microsoft.com/office/drawing/2014/chart" uri="{C3380CC4-5D6E-409C-BE32-E72D297353CC}">
                <c16:uniqueId val="{00000009-0750-400B-BCB5-3CDA345952BF}"/>
              </c:ext>
            </c:extLst>
          </c:dPt>
          <c:dPt>
            <c:idx val="5"/>
            <c:bubble3D val="0"/>
            <c:spPr>
              <a:solidFill>
                <a:srgbClr val="FFFF99"/>
              </a:solidFill>
            </c:spPr>
            <c:extLst>
              <c:ext xmlns:c16="http://schemas.microsoft.com/office/drawing/2014/chart" uri="{C3380CC4-5D6E-409C-BE32-E72D297353CC}">
                <c16:uniqueId val="{0000000B-0750-400B-BCB5-3CDA345952BF}"/>
              </c:ext>
            </c:extLst>
          </c:dPt>
          <c:dPt>
            <c:idx val="6"/>
            <c:bubble3D val="0"/>
            <c:spPr>
              <a:solidFill>
                <a:schemeClr val="accent3">
                  <a:lumMod val="75000"/>
                </a:schemeClr>
              </a:solidFill>
            </c:spPr>
            <c:extLst>
              <c:ext xmlns:c16="http://schemas.microsoft.com/office/drawing/2014/chart" uri="{C3380CC4-5D6E-409C-BE32-E72D297353CC}">
                <c16:uniqueId val="{0000000D-0750-400B-BCB5-3CDA345952BF}"/>
              </c:ext>
            </c:extLst>
          </c:dPt>
          <c:dPt>
            <c:idx val="7"/>
            <c:bubble3D val="0"/>
            <c:spPr>
              <a:solidFill>
                <a:schemeClr val="accent3">
                  <a:lumMod val="40000"/>
                  <a:lumOff val="60000"/>
                </a:schemeClr>
              </a:solidFill>
            </c:spPr>
            <c:extLst>
              <c:ext xmlns:c16="http://schemas.microsoft.com/office/drawing/2014/chart" uri="{C3380CC4-5D6E-409C-BE32-E72D297353CC}">
                <c16:uniqueId val="{0000000F-0750-400B-BCB5-3CDA345952BF}"/>
              </c:ext>
            </c:extLst>
          </c:dPt>
          <c:dLbls>
            <c:dLbl>
              <c:idx val="0"/>
              <c:layout>
                <c:manualLayout>
                  <c:x val="4.9320703723915699E-2"/>
                  <c:y val="-3.3144990358957863E-2"/>
                </c:manualLayout>
              </c:layout>
              <c:tx>
                <c:rich>
                  <a:bodyPr/>
                  <a:lstStyle/>
                  <a:p>
                    <a:r>
                      <a:rPr lang="en-US" sz="1700" b="1" dirty="0"/>
                      <a:t>Justice </a:t>
                    </a:r>
                  </a:p>
                  <a:p>
                    <a:r>
                      <a:rPr lang="en-US" sz="1700" b="1" dirty="0"/>
                      <a:t>Administrative Commission</a:t>
                    </a:r>
                    <a:r>
                      <a:rPr lang="en-US" sz="1700" dirty="0"/>
                      <a:t>, </a:t>
                    </a:r>
                  </a:p>
                  <a:p>
                    <a:r>
                      <a:rPr lang="en-US" sz="1700" dirty="0"/>
                      <a:t> $6.56, (0.69%)</a:t>
                    </a:r>
                  </a:p>
                </c:rich>
              </c:tx>
              <c:dLblPos val="bestFit"/>
              <c:showLegendKey val="0"/>
              <c:showVal val="0"/>
              <c:showCatName val="0"/>
              <c:showSerName val="0"/>
              <c:showPercent val="0"/>
              <c:showBubbleSize val="0"/>
              <c:extLst>
                <c:ext xmlns:c15="http://schemas.microsoft.com/office/drawing/2012/chart" uri="{CE6537A1-D6FC-4f65-9D91-7224C49458BB}">
                  <c15:layout>
                    <c:manualLayout>
                      <c:w val="0.18197201216184611"/>
                      <c:h val="0.24131880883692597"/>
                    </c:manualLayout>
                  </c15:layout>
                </c:ext>
                <c:ext xmlns:c16="http://schemas.microsoft.com/office/drawing/2014/chart" uri="{C3380CC4-5D6E-409C-BE32-E72D297353CC}">
                  <c16:uniqueId val="{00000001-0750-400B-BCB5-3CDA345952BF}"/>
                </c:ext>
              </c:extLst>
            </c:dLbl>
            <c:dLbl>
              <c:idx val="1"/>
              <c:layout>
                <c:manualLayout>
                  <c:x val="0.12751974362579679"/>
                  <c:y val="-9.1504062229409294E-2"/>
                </c:manualLayout>
              </c:layout>
              <c:tx>
                <c:rich>
                  <a:bodyPr/>
                  <a:lstStyle/>
                  <a:p>
                    <a:r>
                      <a:rPr lang="en-US" sz="1400" baseline="0" dirty="0">
                        <a:effectLst/>
                      </a:rPr>
                      <a:t>J</a:t>
                    </a:r>
                    <a:r>
                      <a:rPr lang="en-US" sz="1400" dirty="0"/>
                      <a:t>AC Pass-Through,</a:t>
                    </a:r>
                  </a:p>
                  <a:p>
                    <a:r>
                      <a:rPr lang="en-US" sz="1400" dirty="0"/>
                      <a:t>  $111.95, (11.72%)</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750-400B-BCB5-3CDA345952BF}"/>
                </c:ext>
              </c:extLst>
            </c:dLbl>
            <c:dLbl>
              <c:idx val="2"/>
              <c:layout>
                <c:manualLayout>
                  <c:x val="9.7206774934383205E-2"/>
                  <c:y val="-2.0849264565353496E-2"/>
                </c:manualLayout>
              </c:layout>
              <c:tx>
                <c:rich>
                  <a:bodyPr/>
                  <a:lstStyle/>
                  <a:p>
                    <a:r>
                      <a:rPr lang="en-US" sz="1400" baseline="0" dirty="0">
                        <a:effectLst/>
                      </a:rPr>
                      <a:t>Guardian</a:t>
                    </a:r>
                    <a:r>
                      <a:rPr lang="en-US" sz="1400" baseline="0" dirty="0">
                        <a:effectLst>
                          <a:outerShdw blurRad="38100" dist="38100" dir="2700000" algn="tl">
                            <a:srgbClr val="000000">
                              <a:alpha val="43137"/>
                            </a:srgbClr>
                          </a:outerShdw>
                        </a:effectLst>
                      </a:rPr>
                      <a:t> </a:t>
                    </a:r>
                    <a:r>
                      <a:rPr lang="en-US" sz="1400" dirty="0"/>
                      <a:t>ad Litem,  $52.84, (5.53%)</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750-400B-BCB5-3CDA345952BF}"/>
                </c:ext>
              </c:extLst>
            </c:dLbl>
            <c:dLbl>
              <c:idx val="3"/>
              <c:tx>
                <c:rich>
                  <a:bodyPr/>
                  <a:lstStyle/>
                  <a:p>
                    <a:r>
                      <a:rPr lang="en-US" sz="1400" baseline="0" dirty="0">
                        <a:solidFill>
                          <a:schemeClr val="tx1"/>
                        </a:solidFill>
                        <a:effectLst/>
                      </a:rPr>
                      <a:t>State</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Attorneys</a:t>
                    </a:r>
                    <a:r>
                      <a:rPr lang="en-US" sz="1400" baseline="0" dirty="0">
                        <a:solidFill>
                          <a:schemeClr val="tx1"/>
                        </a:solidFill>
                      </a:rPr>
                      <a:t>, </a:t>
                    </a:r>
                  </a:p>
                  <a:p>
                    <a:r>
                      <a:rPr lang="en-US" sz="1400" baseline="0" dirty="0">
                        <a:solidFill>
                          <a:schemeClr val="tx1"/>
                        </a:solidFill>
                      </a:rPr>
                      <a:t> $472.41, (49.44%)</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750-400B-BCB5-3CDA345952BF}"/>
                </c:ext>
              </c:extLst>
            </c:dLbl>
            <c:dLbl>
              <c:idx val="4"/>
              <c:tx>
                <c:rich>
                  <a:bodyPr/>
                  <a:lstStyle/>
                  <a:p>
                    <a:r>
                      <a:rPr lang="en-US" sz="1400" baseline="0" dirty="0">
                        <a:solidFill>
                          <a:schemeClr val="tx1"/>
                        </a:solidFill>
                        <a:effectLst/>
                      </a:rPr>
                      <a:t>Public</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Defenders</a:t>
                    </a:r>
                    <a:r>
                      <a:rPr lang="en-US" sz="1400" baseline="0" dirty="0">
                        <a:solidFill>
                          <a:schemeClr val="tx1"/>
                        </a:solidFill>
                        <a:effectLst>
                          <a:outerShdw blurRad="38100" dist="38100" dir="2700000" algn="tl">
                            <a:srgbClr val="000000">
                              <a:alpha val="43137"/>
                            </a:srgbClr>
                          </a:outerShdw>
                        </a:effectLst>
                      </a:rPr>
                      <a:t>,</a:t>
                    </a:r>
                    <a:r>
                      <a:rPr lang="en-US" sz="1400" baseline="0" dirty="0">
                        <a:solidFill>
                          <a:schemeClr val="tx1"/>
                        </a:solidFill>
                      </a:rPr>
                      <a:t>    $231.86, (24.27%)</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750-400B-BCB5-3CDA345952BF}"/>
                </c:ext>
              </c:extLst>
            </c:dLbl>
            <c:dLbl>
              <c:idx val="5"/>
              <c:layout>
                <c:manualLayout>
                  <c:x val="-0.13373232579798494"/>
                  <c:y val="8.4709044240971504E-2"/>
                </c:manualLayout>
              </c:layout>
              <c:tx>
                <c:rich>
                  <a:bodyPr/>
                  <a:lstStyle/>
                  <a:p>
                    <a:r>
                      <a:rPr lang="en-US" sz="1400" baseline="0" dirty="0">
                        <a:effectLst/>
                      </a:rPr>
                      <a:t>Public </a:t>
                    </a:r>
                    <a:r>
                      <a:rPr lang="en-US" sz="1400" dirty="0"/>
                      <a:t>Defender Appellate,  </a:t>
                    </a:r>
                  </a:p>
                  <a:p>
                    <a:r>
                      <a:rPr lang="en-US" sz="1400" dirty="0"/>
                      <a:t>$16.78, (1.76%)</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750-400B-BCB5-3CDA345952BF}"/>
                </c:ext>
              </c:extLst>
            </c:dLbl>
            <c:dLbl>
              <c:idx val="6"/>
              <c:layout>
                <c:manualLayout>
                  <c:x val="-0.11653268139869626"/>
                  <c:y val="-9.3846547132621735E-2"/>
                </c:manualLayout>
              </c:layout>
              <c:tx>
                <c:rich>
                  <a:bodyPr/>
                  <a:lstStyle/>
                  <a:p>
                    <a:r>
                      <a:rPr lang="en-US" sz="1400" baseline="0" dirty="0">
                        <a:effectLst/>
                      </a:rPr>
                      <a:t>Capital </a:t>
                    </a:r>
                    <a:r>
                      <a:rPr lang="en-US" sz="1400" dirty="0"/>
                      <a:t>Collateral Regional</a:t>
                    </a:r>
                    <a:r>
                      <a:rPr lang="en-US" sz="1400" baseline="0" dirty="0"/>
                      <a:t> </a:t>
                    </a:r>
                    <a:r>
                      <a:rPr lang="en-US" sz="1400" dirty="0"/>
                      <a:t>Counsels,</a:t>
                    </a:r>
                  </a:p>
                  <a:p>
                    <a:r>
                      <a:rPr lang="en-US" sz="1400" dirty="0"/>
                      <a:t>  $11.23, (1.18%)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750-400B-BCB5-3CDA345952BF}"/>
                </c:ext>
              </c:extLst>
            </c:dLbl>
            <c:dLbl>
              <c:idx val="7"/>
              <c:layout>
                <c:manualLayout>
                  <c:x val="2.6623658428834948E-2"/>
                  <c:y val="-0.15520210836898135"/>
                </c:manualLayout>
              </c:layout>
              <c:tx>
                <c:rich>
                  <a:bodyPr/>
                  <a:lstStyle/>
                  <a:p>
                    <a:r>
                      <a:rPr lang="en-US" sz="1400" baseline="0" dirty="0">
                        <a:effectLst/>
                      </a:rPr>
                      <a:t>Regional </a:t>
                    </a:r>
                    <a:r>
                      <a:rPr lang="en-US" sz="1400" dirty="0"/>
                      <a:t>Counsels,  $51.80, (5.42%)</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750-400B-BCB5-3CDA345952BF}"/>
                </c:ext>
              </c:extLst>
            </c:dLbl>
            <c:spPr>
              <a:noFill/>
              <a:ln>
                <a:noFill/>
              </a:ln>
              <a:effectLst/>
            </c:spPr>
            <c:txPr>
              <a:bodyPr wrap="square" lIns="38100" tIns="19050" rIns="38100" bIns="19050" anchor="ctr">
                <a:spAutoFit/>
              </a:bodyPr>
              <a:lstStyle/>
              <a:p>
                <a:pPr>
                  <a:defRPr baseline="0">
                    <a:solidFill>
                      <a:schemeClr val="tx1"/>
                    </a:solidFill>
                  </a:defRPr>
                </a:pPr>
                <a:endParaRPr lang="en-US"/>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Sheet1!$B$2:$B$9</c:f>
              <c:numCache>
                <c:formatCode>_("$"* #,##0.00_);_("$"* \(#,##0.00\);_("$"* "-"??_);_(@_)</c:formatCode>
                <c:ptCount val="8"/>
                <c:pt idx="0">
                  <c:v>6.65</c:v>
                </c:pt>
                <c:pt idx="1">
                  <c:v>97.88</c:v>
                </c:pt>
                <c:pt idx="2">
                  <c:v>51.83</c:v>
                </c:pt>
                <c:pt idx="3">
                  <c:v>470.68</c:v>
                </c:pt>
                <c:pt idx="4">
                  <c:v>230.77</c:v>
                </c:pt>
                <c:pt idx="5">
                  <c:v>17.09</c:v>
                </c:pt>
                <c:pt idx="6">
                  <c:v>10.95</c:v>
                </c:pt>
                <c:pt idx="7">
                  <c:v>48.39</c:v>
                </c:pt>
              </c:numCache>
            </c:numRef>
          </c:val>
          <c:extLst>
            <c:ext xmlns:c16="http://schemas.microsoft.com/office/drawing/2014/chart" uri="{C3380CC4-5D6E-409C-BE32-E72D297353CC}">
              <c16:uniqueId val="{00000010-0750-400B-BCB5-3CDA345952BF}"/>
            </c:ext>
          </c:extLst>
        </c:ser>
        <c:ser>
          <c:idx val="1"/>
          <c:order val="1"/>
          <c:tx>
            <c:strRef>
              <c:f>Sheet1!$C$1</c:f>
              <c:strCache>
                <c:ptCount val="1"/>
                <c:pt idx="0">
                  <c:v>Column1</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Sheet1!$C$2:$C$9</c:f>
              <c:numCache>
                <c:formatCode>0.00%</c:formatCode>
                <c:ptCount val="8"/>
                <c:pt idx="0">
                  <c:v>7.1000000000000004E-3</c:v>
                </c:pt>
                <c:pt idx="1">
                  <c:v>0.1048</c:v>
                </c:pt>
                <c:pt idx="2">
                  <c:v>5.5500000000000001E-2</c:v>
                </c:pt>
                <c:pt idx="3">
                  <c:v>0.50380000000000003</c:v>
                </c:pt>
                <c:pt idx="4">
                  <c:v>0.247</c:v>
                </c:pt>
                <c:pt idx="5">
                  <c:v>1.83E-2</c:v>
                </c:pt>
                <c:pt idx="6">
                  <c:v>1.17E-2</c:v>
                </c:pt>
                <c:pt idx="7">
                  <c:v>5.1799999999999999E-2</c:v>
                </c:pt>
              </c:numCache>
            </c:numRef>
          </c:val>
          <c:extLst>
            <c:ext xmlns:c16="http://schemas.microsoft.com/office/drawing/2014/chart" uri="{C3380CC4-5D6E-409C-BE32-E72D297353CC}">
              <c16:uniqueId val="{00000011-0750-400B-BCB5-3CDA345952BF}"/>
            </c:ext>
          </c:extLst>
        </c:ser>
        <c:ser>
          <c:idx val="2"/>
          <c:order val="2"/>
          <c:tx>
            <c:strRef>
              <c:f>Sheet1!$D$1</c:f>
              <c:strCache>
                <c:ptCount val="1"/>
                <c:pt idx="0">
                  <c:v>Column2</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Sheet1!$D$2:$D$9</c:f>
              <c:numCache>
                <c:formatCode>0.0000%</c:formatCode>
                <c:ptCount val="8"/>
                <c:pt idx="0">
                  <c:v>7.1180852885768114E-3</c:v>
                </c:pt>
                <c:pt idx="1">
                  <c:v>0.10476965233772906</c:v>
                </c:pt>
                <c:pt idx="2">
                  <c:v>5.5478249700291145E-2</c:v>
                </c:pt>
                <c:pt idx="3">
                  <c:v>0.50381058400411027</c:v>
                </c:pt>
                <c:pt idx="4">
                  <c:v>0.24701361534509333</c:v>
                </c:pt>
                <c:pt idx="5">
                  <c:v>1.8292943997259805E-2</c:v>
                </c:pt>
                <c:pt idx="6">
                  <c:v>1.1720756978934748E-2</c:v>
                </c:pt>
                <c:pt idx="7">
                  <c:v>5.1796112348004797E-2</c:v>
                </c:pt>
              </c:numCache>
            </c:numRef>
          </c:val>
          <c:extLst>
            <c:ext xmlns:c16="http://schemas.microsoft.com/office/drawing/2014/chart" uri="{C3380CC4-5D6E-409C-BE32-E72D297353CC}">
              <c16:uniqueId val="{00000012-0750-400B-BCB5-3CDA345952BF}"/>
            </c:ext>
          </c:extLst>
        </c:ser>
        <c:dLbls>
          <c:showLegendKey val="0"/>
          <c:showVal val="0"/>
          <c:showCatName val="0"/>
          <c:showSerName val="0"/>
          <c:showPercent val="0"/>
          <c:showBubbleSize val="0"/>
          <c:showLeaderLines val="1"/>
        </c:dLbls>
      </c:pie3DChart>
    </c:plotArea>
    <c:plotVisOnly val="1"/>
    <c:dispBlanksAs val="zero"/>
    <c:showDLblsOverMax val="0"/>
  </c:chart>
  <c:spPr>
    <a:noFill/>
  </c:spPr>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735518827473297"/>
          <c:y val="0.23690803482043496"/>
          <c:w val="0.64775213741847204"/>
          <c:h val="0.72643656167759219"/>
        </c:manualLayout>
      </c:layout>
      <c:pie3DChart>
        <c:varyColors val="1"/>
        <c:ser>
          <c:idx val="0"/>
          <c:order val="0"/>
          <c:tx>
            <c:strRef>
              <c:f>Sheet1!$B$1</c:f>
              <c:strCache>
                <c:ptCount val="1"/>
                <c:pt idx="0">
                  <c:v>Base Budget</c:v>
                </c:pt>
              </c:strCache>
            </c:strRef>
          </c:tx>
          <c:dPt>
            <c:idx val="0"/>
            <c:bubble3D val="0"/>
            <c:spPr>
              <a:solidFill>
                <a:srgbClr val="FF0000"/>
              </a:solidFill>
            </c:spPr>
            <c:extLst>
              <c:ext xmlns:c16="http://schemas.microsoft.com/office/drawing/2014/chart" uri="{C3380CC4-5D6E-409C-BE32-E72D297353CC}">
                <c16:uniqueId val="{00000001-872E-4DD6-AF0C-3E31B15F66E9}"/>
              </c:ext>
            </c:extLst>
          </c:dPt>
          <c:dPt>
            <c:idx val="1"/>
            <c:bubble3D val="0"/>
            <c:spPr>
              <a:solidFill>
                <a:srgbClr val="99FFCC"/>
              </a:solidFill>
            </c:spPr>
            <c:extLst>
              <c:ext xmlns:c16="http://schemas.microsoft.com/office/drawing/2014/chart" uri="{C3380CC4-5D6E-409C-BE32-E72D297353CC}">
                <c16:uniqueId val="{00000003-872E-4DD6-AF0C-3E31B15F66E9}"/>
              </c:ext>
            </c:extLst>
          </c:dPt>
          <c:dPt>
            <c:idx val="2"/>
            <c:bubble3D val="0"/>
            <c:spPr>
              <a:solidFill>
                <a:srgbClr val="0066FF"/>
              </a:solidFill>
            </c:spPr>
            <c:extLst>
              <c:ext xmlns:c16="http://schemas.microsoft.com/office/drawing/2014/chart" uri="{C3380CC4-5D6E-409C-BE32-E72D297353CC}">
                <c16:uniqueId val="{00000005-872E-4DD6-AF0C-3E31B15F66E9}"/>
              </c:ext>
            </c:extLst>
          </c:dPt>
          <c:dPt>
            <c:idx val="3"/>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c:spPr>
            <c:extLst>
              <c:ext xmlns:c16="http://schemas.microsoft.com/office/drawing/2014/chart" uri="{C3380CC4-5D6E-409C-BE32-E72D297353CC}">
                <c16:uniqueId val="{00000007-872E-4DD6-AF0C-3E31B15F66E9}"/>
              </c:ext>
            </c:extLst>
          </c:dPt>
          <c:dPt>
            <c:idx val="4"/>
            <c:bubble3D val="0"/>
            <c:spPr>
              <a:solidFill>
                <a:schemeClr val="accent2">
                  <a:lumMod val="60000"/>
                  <a:lumOff val="40000"/>
                </a:schemeClr>
              </a:solidFill>
            </c:spPr>
            <c:extLst>
              <c:ext xmlns:c16="http://schemas.microsoft.com/office/drawing/2014/chart" uri="{C3380CC4-5D6E-409C-BE32-E72D297353CC}">
                <c16:uniqueId val="{00000009-872E-4DD6-AF0C-3E31B15F66E9}"/>
              </c:ext>
            </c:extLst>
          </c:dPt>
          <c:dPt>
            <c:idx val="5"/>
            <c:bubble3D val="0"/>
            <c:spPr>
              <a:solidFill>
                <a:srgbClr val="FFFF99"/>
              </a:solidFill>
            </c:spPr>
            <c:extLst>
              <c:ext xmlns:c16="http://schemas.microsoft.com/office/drawing/2014/chart" uri="{C3380CC4-5D6E-409C-BE32-E72D297353CC}">
                <c16:uniqueId val="{0000000B-872E-4DD6-AF0C-3E31B15F66E9}"/>
              </c:ext>
            </c:extLst>
          </c:dPt>
          <c:dPt>
            <c:idx val="6"/>
            <c:bubble3D val="0"/>
            <c:spPr>
              <a:solidFill>
                <a:schemeClr val="accent3">
                  <a:lumMod val="75000"/>
                </a:schemeClr>
              </a:solidFill>
            </c:spPr>
            <c:extLst>
              <c:ext xmlns:c16="http://schemas.microsoft.com/office/drawing/2014/chart" uri="{C3380CC4-5D6E-409C-BE32-E72D297353CC}">
                <c16:uniqueId val="{0000000D-872E-4DD6-AF0C-3E31B15F66E9}"/>
              </c:ext>
            </c:extLst>
          </c:dPt>
          <c:dPt>
            <c:idx val="7"/>
            <c:bubble3D val="0"/>
            <c:spPr>
              <a:solidFill>
                <a:schemeClr val="accent3">
                  <a:lumMod val="40000"/>
                  <a:lumOff val="60000"/>
                </a:schemeClr>
              </a:solidFill>
            </c:spPr>
            <c:extLst>
              <c:ext xmlns:c16="http://schemas.microsoft.com/office/drawing/2014/chart" uri="{C3380CC4-5D6E-409C-BE32-E72D297353CC}">
                <c16:uniqueId val="{0000000F-872E-4DD6-AF0C-3E31B15F66E9}"/>
              </c:ext>
            </c:extLst>
          </c:dPt>
          <c:dLbls>
            <c:dLbl>
              <c:idx val="0"/>
              <c:layout>
                <c:manualLayout>
                  <c:x val="4.9320703723915699E-2"/>
                  <c:y val="-3.3144990358957863E-2"/>
                </c:manualLayout>
              </c:layout>
              <c:tx>
                <c:rich>
                  <a:bodyPr/>
                  <a:lstStyle/>
                  <a:p>
                    <a:r>
                      <a:rPr lang="en-US" sz="1700" b="1" dirty="0"/>
                      <a:t>Justice </a:t>
                    </a:r>
                  </a:p>
                  <a:p>
                    <a:r>
                      <a:rPr lang="en-US" sz="1700" b="1" dirty="0"/>
                      <a:t>Administrative Commission</a:t>
                    </a:r>
                    <a:r>
                      <a:rPr lang="en-US" sz="1700" dirty="0"/>
                      <a:t>, </a:t>
                    </a:r>
                  </a:p>
                  <a:p>
                    <a:r>
                      <a:rPr lang="en-US" sz="1700" dirty="0"/>
                      <a:t> $7.35, (0.75%)</a:t>
                    </a:r>
                  </a:p>
                </c:rich>
              </c:tx>
              <c:dLblPos val="bestFit"/>
              <c:showLegendKey val="0"/>
              <c:showVal val="0"/>
              <c:showCatName val="0"/>
              <c:showSerName val="0"/>
              <c:showPercent val="0"/>
              <c:showBubbleSize val="0"/>
              <c:extLst>
                <c:ext xmlns:c15="http://schemas.microsoft.com/office/drawing/2012/chart" uri="{CE6537A1-D6FC-4f65-9D91-7224C49458BB}">
                  <c15:layout>
                    <c:manualLayout>
                      <c:w val="0.18197201216184611"/>
                      <c:h val="0.24131880883692597"/>
                    </c:manualLayout>
                  </c15:layout>
                </c:ext>
                <c:ext xmlns:c16="http://schemas.microsoft.com/office/drawing/2014/chart" uri="{C3380CC4-5D6E-409C-BE32-E72D297353CC}">
                  <c16:uniqueId val="{00000001-872E-4DD6-AF0C-3E31B15F66E9}"/>
                </c:ext>
              </c:extLst>
            </c:dLbl>
            <c:dLbl>
              <c:idx val="1"/>
              <c:layout>
                <c:manualLayout>
                  <c:x val="0.12751974362579679"/>
                  <c:y val="-9.1504062229409294E-2"/>
                </c:manualLayout>
              </c:layout>
              <c:tx>
                <c:rich>
                  <a:bodyPr/>
                  <a:lstStyle/>
                  <a:p>
                    <a:r>
                      <a:rPr lang="en-US" sz="1400" baseline="0" dirty="0">
                        <a:effectLst/>
                      </a:rPr>
                      <a:t>J</a:t>
                    </a:r>
                    <a:r>
                      <a:rPr lang="en-US" sz="1400" dirty="0"/>
                      <a:t>AC Pass-Through,</a:t>
                    </a:r>
                  </a:p>
                  <a:p>
                    <a:r>
                      <a:rPr lang="en-US" sz="1400" dirty="0"/>
                      <a:t>  $111.91, (11.39%)</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72E-4DD6-AF0C-3E31B15F66E9}"/>
                </c:ext>
              </c:extLst>
            </c:dLbl>
            <c:dLbl>
              <c:idx val="2"/>
              <c:layout>
                <c:manualLayout>
                  <c:x val="9.7206774934383205E-2"/>
                  <c:y val="-2.0849264565353496E-2"/>
                </c:manualLayout>
              </c:layout>
              <c:tx>
                <c:rich>
                  <a:bodyPr/>
                  <a:lstStyle/>
                  <a:p>
                    <a:r>
                      <a:rPr lang="en-US" sz="1400" baseline="0" dirty="0">
                        <a:effectLst/>
                      </a:rPr>
                      <a:t>Guardian</a:t>
                    </a:r>
                    <a:r>
                      <a:rPr lang="en-US" sz="1400" baseline="0" dirty="0">
                        <a:effectLst>
                          <a:outerShdw blurRad="38100" dist="38100" dir="2700000" algn="tl">
                            <a:srgbClr val="000000">
                              <a:alpha val="43137"/>
                            </a:srgbClr>
                          </a:outerShdw>
                        </a:effectLst>
                      </a:rPr>
                      <a:t> </a:t>
                    </a:r>
                    <a:r>
                      <a:rPr lang="en-US" sz="1400" dirty="0"/>
                      <a:t>ad Litem,  $53.53, (5.45%)</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72E-4DD6-AF0C-3E31B15F66E9}"/>
                </c:ext>
              </c:extLst>
            </c:dLbl>
            <c:dLbl>
              <c:idx val="3"/>
              <c:tx>
                <c:rich>
                  <a:bodyPr/>
                  <a:lstStyle/>
                  <a:p>
                    <a:r>
                      <a:rPr lang="en-US" sz="1400" baseline="0" dirty="0">
                        <a:solidFill>
                          <a:schemeClr val="tx1"/>
                        </a:solidFill>
                        <a:effectLst/>
                      </a:rPr>
                      <a:t>State</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Attorneys</a:t>
                    </a:r>
                    <a:r>
                      <a:rPr lang="en-US" sz="1400" baseline="0" dirty="0">
                        <a:solidFill>
                          <a:schemeClr val="tx1"/>
                        </a:solidFill>
                      </a:rPr>
                      <a:t>, </a:t>
                    </a:r>
                  </a:p>
                  <a:p>
                    <a:r>
                      <a:rPr lang="en-US" sz="1400" baseline="0" dirty="0">
                        <a:solidFill>
                          <a:schemeClr val="tx1"/>
                        </a:solidFill>
                      </a:rPr>
                      <a:t> $484.74, (49.33%)</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72E-4DD6-AF0C-3E31B15F66E9}"/>
                </c:ext>
              </c:extLst>
            </c:dLbl>
            <c:dLbl>
              <c:idx val="4"/>
              <c:tx>
                <c:rich>
                  <a:bodyPr/>
                  <a:lstStyle/>
                  <a:p>
                    <a:r>
                      <a:rPr lang="en-US" sz="1400" baseline="0" dirty="0">
                        <a:solidFill>
                          <a:schemeClr val="tx1"/>
                        </a:solidFill>
                        <a:effectLst/>
                      </a:rPr>
                      <a:t>Public</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Defenders</a:t>
                    </a:r>
                    <a:r>
                      <a:rPr lang="en-US" sz="1400" baseline="0" dirty="0">
                        <a:solidFill>
                          <a:schemeClr val="tx1"/>
                        </a:solidFill>
                        <a:effectLst>
                          <a:outerShdw blurRad="38100" dist="38100" dir="2700000" algn="tl">
                            <a:srgbClr val="000000">
                              <a:alpha val="43137"/>
                            </a:srgbClr>
                          </a:outerShdw>
                        </a:effectLst>
                      </a:rPr>
                      <a:t>,</a:t>
                    </a:r>
                    <a:r>
                      <a:rPr lang="en-US" sz="1400" baseline="0" dirty="0">
                        <a:solidFill>
                          <a:schemeClr val="tx1"/>
                        </a:solidFill>
                      </a:rPr>
                      <a:t>    $240.71, (24.49%)</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72E-4DD6-AF0C-3E31B15F66E9}"/>
                </c:ext>
              </c:extLst>
            </c:dLbl>
            <c:dLbl>
              <c:idx val="5"/>
              <c:layout>
                <c:manualLayout>
                  <c:x val="-0.13373232579798494"/>
                  <c:y val="8.4709044240971504E-2"/>
                </c:manualLayout>
              </c:layout>
              <c:tx>
                <c:rich>
                  <a:bodyPr/>
                  <a:lstStyle/>
                  <a:p>
                    <a:r>
                      <a:rPr lang="en-US" sz="1400" baseline="0" dirty="0">
                        <a:effectLst/>
                      </a:rPr>
                      <a:t>Public </a:t>
                    </a:r>
                    <a:r>
                      <a:rPr lang="en-US" sz="1400" dirty="0"/>
                      <a:t>Defender Appellate,  </a:t>
                    </a:r>
                  </a:p>
                  <a:p>
                    <a:r>
                      <a:rPr lang="en-US" sz="1400" dirty="0"/>
                      <a:t>$17.09, (1.74%)</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72E-4DD6-AF0C-3E31B15F66E9}"/>
                </c:ext>
              </c:extLst>
            </c:dLbl>
            <c:dLbl>
              <c:idx val="6"/>
              <c:layout>
                <c:manualLayout>
                  <c:x val="-0.11653268139869626"/>
                  <c:y val="-9.3846547132621735E-2"/>
                </c:manualLayout>
              </c:layout>
              <c:tx>
                <c:rich>
                  <a:bodyPr/>
                  <a:lstStyle/>
                  <a:p>
                    <a:r>
                      <a:rPr lang="en-US" sz="1400" baseline="0" dirty="0">
                        <a:effectLst/>
                      </a:rPr>
                      <a:t>Capital </a:t>
                    </a:r>
                    <a:r>
                      <a:rPr lang="en-US" sz="1400" dirty="0"/>
                      <a:t>Collateral Regional</a:t>
                    </a:r>
                    <a:r>
                      <a:rPr lang="en-US" sz="1400" baseline="0" dirty="0"/>
                      <a:t> </a:t>
                    </a:r>
                    <a:r>
                      <a:rPr lang="en-US" sz="1400" dirty="0"/>
                      <a:t>Counsels,</a:t>
                    </a:r>
                  </a:p>
                  <a:p>
                    <a:r>
                      <a:rPr lang="en-US" sz="1400" dirty="0"/>
                      <a:t>  $12.44, (1.27%)</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872E-4DD6-AF0C-3E31B15F66E9}"/>
                </c:ext>
              </c:extLst>
            </c:dLbl>
            <c:dLbl>
              <c:idx val="7"/>
              <c:layout>
                <c:manualLayout>
                  <c:x val="2.6623658428834948E-2"/>
                  <c:y val="-0.15520210836898135"/>
                </c:manualLayout>
              </c:layout>
              <c:tx>
                <c:rich>
                  <a:bodyPr/>
                  <a:lstStyle/>
                  <a:p>
                    <a:r>
                      <a:rPr lang="en-US" sz="1400" baseline="0" dirty="0">
                        <a:effectLst/>
                      </a:rPr>
                      <a:t>Regional </a:t>
                    </a:r>
                    <a:r>
                      <a:rPr lang="en-US" sz="1400" dirty="0"/>
                      <a:t>Counsels,  $54.87, (5.58%)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72E-4DD6-AF0C-3E31B15F66E9}"/>
                </c:ext>
              </c:extLst>
            </c:dLbl>
            <c:spPr>
              <a:noFill/>
              <a:ln>
                <a:noFill/>
              </a:ln>
              <a:effectLst/>
            </c:spPr>
            <c:txPr>
              <a:bodyPr wrap="square" lIns="38100" tIns="19050" rIns="38100" bIns="19050" anchor="ctr">
                <a:spAutoFit/>
              </a:bodyPr>
              <a:lstStyle/>
              <a:p>
                <a:pPr>
                  <a:defRPr baseline="0">
                    <a:solidFill>
                      <a:schemeClr val="tx1"/>
                    </a:solidFill>
                  </a:defRPr>
                </a:pPr>
                <a:endParaRPr lang="en-US"/>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Sheet1!$B$2:$B$9</c:f>
              <c:numCache>
                <c:formatCode>_("$"* #,##0.00_);_("$"* \(#,##0.00\);_("$"* "-"??_);_(@_)</c:formatCode>
                <c:ptCount val="8"/>
                <c:pt idx="0">
                  <c:v>6.65</c:v>
                </c:pt>
                <c:pt idx="1">
                  <c:v>97.88</c:v>
                </c:pt>
                <c:pt idx="2">
                  <c:v>51.83</c:v>
                </c:pt>
                <c:pt idx="3">
                  <c:v>470.68</c:v>
                </c:pt>
                <c:pt idx="4">
                  <c:v>230.77</c:v>
                </c:pt>
                <c:pt idx="5">
                  <c:v>17.09</c:v>
                </c:pt>
                <c:pt idx="6">
                  <c:v>10.95</c:v>
                </c:pt>
                <c:pt idx="7">
                  <c:v>48.39</c:v>
                </c:pt>
              </c:numCache>
            </c:numRef>
          </c:val>
          <c:extLst>
            <c:ext xmlns:c16="http://schemas.microsoft.com/office/drawing/2014/chart" uri="{C3380CC4-5D6E-409C-BE32-E72D297353CC}">
              <c16:uniqueId val="{00000010-872E-4DD6-AF0C-3E31B15F66E9}"/>
            </c:ext>
          </c:extLst>
        </c:ser>
        <c:ser>
          <c:idx val="1"/>
          <c:order val="1"/>
          <c:tx>
            <c:strRef>
              <c:f>Sheet1!$C$1</c:f>
              <c:strCache>
                <c:ptCount val="1"/>
                <c:pt idx="0">
                  <c:v>Column1</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Sheet1!$C$2:$C$9</c:f>
              <c:numCache>
                <c:formatCode>0.00%</c:formatCode>
                <c:ptCount val="8"/>
                <c:pt idx="0">
                  <c:v>7.1000000000000004E-3</c:v>
                </c:pt>
                <c:pt idx="1">
                  <c:v>0.1048</c:v>
                </c:pt>
                <c:pt idx="2">
                  <c:v>5.5500000000000001E-2</c:v>
                </c:pt>
                <c:pt idx="3">
                  <c:v>0.50380000000000003</c:v>
                </c:pt>
                <c:pt idx="4">
                  <c:v>0.247</c:v>
                </c:pt>
                <c:pt idx="5">
                  <c:v>1.83E-2</c:v>
                </c:pt>
                <c:pt idx="6">
                  <c:v>1.17E-2</c:v>
                </c:pt>
                <c:pt idx="7">
                  <c:v>5.1799999999999999E-2</c:v>
                </c:pt>
              </c:numCache>
            </c:numRef>
          </c:val>
          <c:extLst>
            <c:ext xmlns:c16="http://schemas.microsoft.com/office/drawing/2014/chart" uri="{C3380CC4-5D6E-409C-BE32-E72D297353CC}">
              <c16:uniqueId val="{00000011-872E-4DD6-AF0C-3E31B15F66E9}"/>
            </c:ext>
          </c:extLst>
        </c:ser>
        <c:ser>
          <c:idx val="2"/>
          <c:order val="2"/>
          <c:tx>
            <c:strRef>
              <c:f>Sheet1!$D$1</c:f>
              <c:strCache>
                <c:ptCount val="1"/>
                <c:pt idx="0">
                  <c:v>Column2</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Sheet1!$D$2:$D$9</c:f>
              <c:numCache>
                <c:formatCode>0.0000%</c:formatCode>
                <c:ptCount val="8"/>
                <c:pt idx="0">
                  <c:v>7.1180852885768114E-3</c:v>
                </c:pt>
                <c:pt idx="1">
                  <c:v>0.10476965233772906</c:v>
                </c:pt>
                <c:pt idx="2">
                  <c:v>5.5478249700291145E-2</c:v>
                </c:pt>
                <c:pt idx="3">
                  <c:v>0.50381058400411027</c:v>
                </c:pt>
                <c:pt idx="4">
                  <c:v>0.24701361534509333</c:v>
                </c:pt>
                <c:pt idx="5">
                  <c:v>1.8292943997259805E-2</c:v>
                </c:pt>
                <c:pt idx="6">
                  <c:v>1.1720756978934748E-2</c:v>
                </c:pt>
                <c:pt idx="7">
                  <c:v>5.1796112348004797E-2</c:v>
                </c:pt>
              </c:numCache>
            </c:numRef>
          </c:val>
          <c:extLst>
            <c:ext xmlns:c16="http://schemas.microsoft.com/office/drawing/2014/chart" uri="{C3380CC4-5D6E-409C-BE32-E72D297353CC}">
              <c16:uniqueId val="{00000012-872E-4DD6-AF0C-3E31B15F66E9}"/>
            </c:ext>
          </c:extLst>
        </c:ser>
        <c:dLbls>
          <c:showLegendKey val="0"/>
          <c:showVal val="0"/>
          <c:showCatName val="0"/>
          <c:showSerName val="0"/>
          <c:showPercent val="0"/>
          <c:showBubbleSize val="0"/>
          <c:showLeaderLines val="1"/>
        </c:dLbls>
      </c:pie3DChart>
    </c:plotArea>
    <c:plotVisOnly val="1"/>
    <c:dispBlanksAs val="zero"/>
    <c:showDLblsOverMax val="0"/>
  </c:chart>
  <c:spPr>
    <a:noFill/>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735518827473297"/>
          <c:y val="0.23690803482043496"/>
          <c:w val="0.64775213741847204"/>
          <c:h val="0.72643656167759219"/>
        </c:manualLayout>
      </c:layout>
      <c:pie3DChart>
        <c:varyColors val="1"/>
        <c:ser>
          <c:idx val="0"/>
          <c:order val="0"/>
          <c:tx>
            <c:strRef>
              <c:f>Sheet1!$B$1</c:f>
              <c:strCache>
                <c:ptCount val="1"/>
                <c:pt idx="0">
                  <c:v>Base Budget</c:v>
                </c:pt>
              </c:strCache>
            </c:strRef>
          </c:tx>
          <c:dPt>
            <c:idx val="0"/>
            <c:bubble3D val="0"/>
            <c:spPr>
              <a:solidFill>
                <a:srgbClr val="FF0000"/>
              </a:solidFill>
            </c:spPr>
            <c:extLst>
              <c:ext xmlns:c16="http://schemas.microsoft.com/office/drawing/2014/chart" uri="{C3380CC4-5D6E-409C-BE32-E72D297353CC}">
                <c16:uniqueId val="{00000001-E09A-47F3-95A9-34FEA6925B9F}"/>
              </c:ext>
            </c:extLst>
          </c:dPt>
          <c:dPt>
            <c:idx val="1"/>
            <c:bubble3D val="0"/>
            <c:spPr>
              <a:solidFill>
                <a:srgbClr val="99FFCC"/>
              </a:solidFill>
            </c:spPr>
            <c:extLst>
              <c:ext xmlns:c16="http://schemas.microsoft.com/office/drawing/2014/chart" uri="{C3380CC4-5D6E-409C-BE32-E72D297353CC}">
                <c16:uniqueId val="{00000003-E09A-47F3-95A9-34FEA6925B9F}"/>
              </c:ext>
            </c:extLst>
          </c:dPt>
          <c:dPt>
            <c:idx val="2"/>
            <c:bubble3D val="0"/>
            <c:spPr>
              <a:solidFill>
                <a:srgbClr val="0066FF"/>
              </a:solidFill>
            </c:spPr>
            <c:extLst>
              <c:ext xmlns:c16="http://schemas.microsoft.com/office/drawing/2014/chart" uri="{C3380CC4-5D6E-409C-BE32-E72D297353CC}">
                <c16:uniqueId val="{00000005-E09A-47F3-95A9-34FEA6925B9F}"/>
              </c:ext>
            </c:extLst>
          </c:dPt>
          <c:dPt>
            <c:idx val="3"/>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c:spPr>
            <c:extLst>
              <c:ext xmlns:c16="http://schemas.microsoft.com/office/drawing/2014/chart" uri="{C3380CC4-5D6E-409C-BE32-E72D297353CC}">
                <c16:uniqueId val="{00000007-E09A-47F3-95A9-34FEA6925B9F}"/>
              </c:ext>
            </c:extLst>
          </c:dPt>
          <c:dPt>
            <c:idx val="4"/>
            <c:bubble3D val="0"/>
            <c:spPr>
              <a:solidFill>
                <a:schemeClr val="accent2">
                  <a:lumMod val="60000"/>
                  <a:lumOff val="40000"/>
                </a:schemeClr>
              </a:solidFill>
            </c:spPr>
            <c:extLst>
              <c:ext xmlns:c16="http://schemas.microsoft.com/office/drawing/2014/chart" uri="{C3380CC4-5D6E-409C-BE32-E72D297353CC}">
                <c16:uniqueId val="{00000009-E09A-47F3-95A9-34FEA6925B9F}"/>
              </c:ext>
            </c:extLst>
          </c:dPt>
          <c:dPt>
            <c:idx val="5"/>
            <c:bubble3D val="0"/>
            <c:spPr>
              <a:solidFill>
                <a:srgbClr val="FFFF99"/>
              </a:solidFill>
            </c:spPr>
            <c:extLst>
              <c:ext xmlns:c16="http://schemas.microsoft.com/office/drawing/2014/chart" uri="{C3380CC4-5D6E-409C-BE32-E72D297353CC}">
                <c16:uniqueId val="{0000000B-E09A-47F3-95A9-34FEA6925B9F}"/>
              </c:ext>
            </c:extLst>
          </c:dPt>
          <c:dPt>
            <c:idx val="6"/>
            <c:bubble3D val="0"/>
            <c:spPr>
              <a:solidFill>
                <a:schemeClr val="accent3">
                  <a:lumMod val="75000"/>
                </a:schemeClr>
              </a:solidFill>
            </c:spPr>
            <c:extLst>
              <c:ext xmlns:c16="http://schemas.microsoft.com/office/drawing/2014/chart" uri="{C3380CC4-5D6E-409C-BE32-E72D297353CC}">
                <c16:uniqueId val="{0000000D-E09A-47F3-95A9-34FEA6925B9F}"/>
              </c:ext>
            </c:extLst>
          </c:dPt>
          <c:dPt>
            <c:idx val="7"/>
            <c:bubble3D val="0"/>
            <c:spPr>
              <a:solidFill>
                <a:schemeClr val="accent3">
                  <a:lumMod val="40000"/>
                  <a:lumOff val="60000"/>
                </a:schemeClr>
              </a:solidFill>
            </c:spPr>
            <c:extLst>
              <c:ext xmlns:c16="http://schemas.microsoft.com/office/drawing/2014/chart" uri="{C3380CC4-5D6E-409C-BE32-E72D297353CC}">
                <c16:uniqueId val="{0000000F-E09A-47F3-95A9-34FEA6925B9F}"/>
              </c:ext>
            </c:extLst>
          </c:dPt>
          <c:dLbls>
            <c:dLbl>
              <c:idx val="0"/>
              <c:layout>
                <c:manualLayout>
                  <c:x val="4.9320703723915699E-2"/>
                  <c:y val="-3.3144990358957863E-2"/>
                </c:manualLayout>
              </c:layout>
              <c:tx>
                <c:rich>
                  <a:bodyPr/>
                  <a:lstStyle/>
                  <a:p>
                    <a:r>
                      <a:rPr lang="en-US" sz="1700" b="1" dirty="0"/>
                      <a:t>Justice </a:t>
                    </a:r>
                  </a:p>
                  <a:p>
                    <a:r>
                      <a:rPr lang="en-US" sz="1700" b="1" dirty="0"/>
                      <a:t>Administrative Commission, </a:t>
                    </a:r>
                  </a:p>
                  <a:p>
                    <a:r>
                      <a:rPr lang="en-US" sz="1700" dirty="0"/>
                      <a:t> $7.4, (0.69%)</a:t>
                    </a:r>
                  </a:p>
                </c:rich>
              </c:tx>
              <c:dLblPos val="bestFit"/>
              <c:showLegendKey val="0"/>
              <c:showVal val="0"/>
              <c:showCatName val="0"/>
              <c:showSerName val="0"/>
              <c:showPercent val="0"/>
              <c:showBubbleSize val="0"/>
              <c:extLst>
                <c:ext xmlns:c15="http://schemas.microsoft.com/office/drawing/2012/chart" uri="{CE6537A1-D6FC-4f65-9D91-7224C49458BB}">
                  <c15:layout>
                    <c:manualLayout>
                      <c:w val="0.18197201216184611"/>
                      <c:h val="0.24131880883692597"/>
                    </c:manualLayout>
                  </c15:layout>
                </c:ext>
                <c:ext xmlns:c16="http://schemas.microsoft.com/office/drawing/2014/chart" uri="{C3380CC4-5D6E-409C-BE32-E72D297353CC}">
                  <c16:uniqueId val="{00000001-E09A-47F3-95A9-34FEA6925B9F}"/>
                </c:ext>
              </c:extLst>
            </c:dLbl>
            <c:dLbl>
              <c:idx val="1"/>
              <c:layout>
                <c:manualLayout>
                  <c:x val="0.12751974362579679"/>
                  <c:y val="-9.1504062229409294E-2"/>
                </c:manualLayout>
              </c:layout>
              <c:tx>
                <c:rich>
                  <a:bodyPr/>
                  <a:lstStyle/>
                  <a:p>
                    <a:r>
                      <a:rPr lang="en-US" sz="1400" baseline="0" dirty="0">
                        <a:effectLst/>
                      </a:rPr>
                      <a:t>J</a:t>
                    </a:r>
                    <a:r>
                      <a:rPr lang="en-US" sz="1400" dirty="0"/>
                      <a:t>AC Pass-Through,</a:t>
                    </a:r>
                  </a:p>
                  <a:p>
                    <a:r>
                      <a:rPr lang="en-US" sz="1400" dirty="0"/>
                      <a:t>  $143.7, (13.46%)</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9A-47F3-95A9-34FEA6925B9F}"/>
                </c:ext>
              </c:extLst>
            </c:dLbl>
            <c:dLbl>
              <c:idx val="2"/>
              <c:layout>
                <c:manualLayout>
                  <c:x val="9.7206774934383205E-2"/>
                  <c:y val="-2.0849264565353496E-2"/>
                </c:manualLayout>
              </c:layout>
              <c:tx>
                <c:rich>
                  <a:bodyPr/>
                  <a:lstStyle/>
                  <a:p>
                    <a:r>
                      <a:rPr lang="en-US" sz="1400" baseline="0" dirty="0">
                        <a:effectLst/>
                      </a:rPr>
                      <a:t>Guardian</a:t>
                    </a:r>
                    <a:r>
                      <a:rPr lang="en-US" sz="1400" baseline="0" dirty="0">
                        <a:effectLst>
                          <a:outerShdw blurRad="38100" dist="38100" dir="2700000" algn="tl">
                            <a:srgbClr val="000000">
                              <a:alpha val="43137"/>
                            </a:srgbClr>
                          </a:outerShdw>
                        </a:effectLst>
                      </a:rPr>
                      <a:t> </a:t>
                    </a:r>
                    <a:r>
                      <a:rPr lang="en-US" sz="1400" dirty="0"/>
                      <a:t>ad Litem,  $55.8, (5.23%)</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9A-47F3-95A9-34FEA6925B9F}"/>
                </c:ext>
              </c:extLst>
            </c:dLbl>
            <c:dLbl>
              <c:idx val="3"/>
              <c:tx>
                <c:rich>
                  <a:bodyPr/>
                  <a:lstStyle/>
                  <a:p>
                    <a:r>
                      <a:rPr lang="en-US" sz="1400" baseline="0" dirty="0">
                        <a:solidFill>
                          <a:schemeClr val="tx1"/>
                        </a:solidFill>
                        <a:effectLst/>
                      </a:rPr>
                      <a:t>State</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Attorneys</a:t>
                    </a:r>
                    <a:r>
                      <a:rPr lang="en-US" sz="1400" baseline="0" dirty="0">
                        <a:solidFill>
                          <a:schemeClr val="tx1"/>
                        </a:solidFill>
                      </a:rPr>
                      <a:t>, </a:t>
                    </a:r>
                  </a:p>
                  <a:p>
                    <a:r>
                      <a:rPr lang="en-US" sz="1400" baseline="0" dirty="0">
                        <a:solidFill>
                          <a:schemeClr val="tx1"/>
                        </a:solidFill>
                      </a:rPr>
                      <a:t> $513.9, (48.14%)</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9A-47F3-95A9-34FEA6925B9F}"/>
                </c:ext>
              </c:extLst>
            </c:dLbl>
            <c:dLbl>
              <c:idx val="4"/>
              <c:tx>
                <c:rich>
                  <a:bodyPr/>
                  <a:lstStyle/>
                  <a:p>
                    <a:r>
                      <a:rPr lang="en-US" sz="1400" baseline="0" dirty="0">
                        <a:solidFill>
                          <a:schemeClr val="tx1"/>
                        </a:solidFill>
                        <a:effectLst/>
                      </a:rPr>
                      <a:t>Public</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Defenders</a:t>
                    </a:r>
                    <a:r>
                      <a:rPr lang="en-US" sz="1400" baseline="0" dirty="0">
                        <a:solidFill>
                          <a:schemeClr val="tx1"/>
                        </a:solidFill>
                        <a:effectLst>
                          <a:outerShdw blurRad="38100" dist="38100" dir="2700000" algn="tl">
                            <a:srgbClr val="000000">
                              <a:alpha val="43137"/>
                            </a:srgbClr>
                          </a:outerShdw>
                        </a:effectLst>
                      </a:rPr>
                      <a:t>,</a:t>
                    </a:r>
                    <a:r>
                      <a:rPr lang="en-US" sz="1400" baseline="0" dirty="0">
                        <a:solidFill>
                          <a:schemeClr val="tx1"/>
                        </a:solidFill>
                      </a:rPr>
                      <a:t>    $254.9, (23.88%)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09A-47F3-95A9-34FEA6925B9F}"/>
                </c:ext>
              </c:extLst>
            </c:dLbl>
            <c:dLbl>
              <c:idx val="5"/>
              <c:layout>
                <c:manualLayout>
                  <c:x val="-0.13373232579798494"/>
                  <c:y val="8.4709044240971504E-2"/>
                </c:manualLayout>
              </c:layout>
              <c:tx>
                <c:rich>
                  <a:bodyPr/>
                  <a:lstStyle/>
                  <a:p>
                    <a:r>
                      <a:rPr lang="en-US" sz="1400" baseline="0" dirty="0">
                        <a:effectLst/>
                      </a:rPr>
                      <a:t>Public </a:t>
                    </a:r>
                    <a:r>
                      <a:rPr lang="en-US" sz="1400" dirty="0"/>
                      <a:t>Defender Appellate,  </a:t>
                    </a:r>
                  </a:p>
                  <a:p>
                    <a:r>
                      <a:rPr lang="en-US" sz="1400" dirty="0"/>
                      <a:t>$17.9, (1.68%)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09A-47F3-95A9-34FEA6925B9F}"/>
                </c:ext>
              </c:extLst>
            </c:dLbl>
            <c:dLbl>
              <c:idx val="6"/>
              <c:layout>
                <c:manualLayout>
                  <c:x val="-0.11653268139869626"/>
                  <c:y val="-9.3846547132621735E-2"/>
                </c:manualLayout>
              </c:layout>
              <c:tx>
                <c:rich>
                  <a:bodyPr/>
                  <a:lstStyle/>
                  <a:p>
                    <a:r>
                      <a:rPr lang="en-US" sz="1400" baseline="0" dirty="0">
                        <a:effectLst/>
                      </a:rPr>
                      <a:t>Capital </a:t>
                    </a:r>
                    <a:r>
                      <a:rPr lang="en-US" sz="1400" dirty="0"/>
                      <a:t>Collateral Regional</a:t>
                    </a:r>
                    <a:r>
                      <a:rPr lang="en-US" sz="1400" baseline="0" dirty="0"/>
                      <a:t> </a:t>
                    </a:r>
                    <a:r>
                      <a:rPr lang="en-US" sz="1400" dirty="0"/>
                      <a:t>Counsels,</a:t>
                    </a:r>
                  </a:p>
                  <a:p>
                    <a:r>
                      <a:rPr lang="en-US" sz="1400" dirty="0"/>
                      <a:t>  $12.9, (1.21%)</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09A-47F3-95A9-34FEA6925B9F}"/>
                </c:ext>
              </c:extLst>
            </c:dLbl>
            <c:dLbl>
              <c:idx val="7"/>
              <c:layout>
                <c:manualLayout>
                  <c:x val="2.6623658428834948E-2"/>
                  <c:y val="-0.15520210836898135"/>
                </c:manualLayout>
              </c:layout>
              <c:tx>
                <c:rich>
                  <a:bodyPr/>
                  <a:lstStyle/>
                  <a:p>
                    <a:r>
                      <a:rPr lang="en-US" sz="1400" baseline="0" dirty="0">
                        <a:effectLst/>
                      </a:rPr>
                      <a:t>Regional </a:t>
                    </a:r>
                    <a:r>
                      <a:rPr lang="en-US" sz="1400" dirty="0"/>
                      <a:t>Counsels,  $61.1, (5.72%)</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09A-47F3-95A9-34FEA6925B9F}"/>
                </c:ext>
              </c:extLst>
            </c:dLbl>
            <c:spPr>
              <a:noFill/>
              <a:ln>
                <a:noFill/>
              </a:ln>
              <a:effectLst/>
            </c:spPr>
            <c:txPr>
              <a:bodyPr wrap="square" lIns="38100" tIns="19050" rIns="38100" bIns="19050" anchor="ctr">
                <a:spAutoFit/>
              </a:bodyPr>
              <a:lstStyle/>
              <a:p>
                <a:pPr>
                  <a:defRPr sz="2000" baseline="0">
                    <a:solidFill>
                      <a:schemeClr val="tx1"/>
                    </a:solidFill>
                  </a:defRPr>
                </a:pPr>
                <a:endParaRPr lang="en-US"/>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Sheet1!$B$2:$B$9</c:f>
              <c:numCache>
                <c:formatCode>_("$"* #,##0.00_);_("$"* \(#,##0.00\);_("$"* "-"??_);_(@_)</c:formatCode>
                <c:ptCount val="8"/>
                <c:pt idx="0">
                  <c:v>6.65</c:v>
                </c:pt>
                <c:pt idx="1">
                  <c:v>97.88</c:v>
                </c:pt>
                <c:pt idx="2">
                  <c:v>51.83</c:v>
                </c:pt>
                <c:pt idx="3">
                  <c:v>470.68</c:v>
                </c:pt>
                <c:pt idx="4">
                  <c:v>230.77</c:v>
                </c:pt>
                <c:pt idx="5">
                  <c:v>17.09</c:v>
                </c:pt>
                <c:pt idx="6">
                  <c:v>10.95</c:v>
                </c:pt>
                <c:pt idx="7">
                  <c:v>48.39</c:v>
                </c:pt>
              </c:numCache>
            </c:numRef>
          </c:val>
          <c:extLst>
            <c:ext xmlns:c16="http://schemas.microsoft.com/office/drawing/2014/chart" uri="{C3380CC4-5D6E-409C-BE32-E72D297353CC}">
              <c16:uniqueId val="{00000010-E09A-47F3-95A9-34FEA6925B9F}"/>
            </c:ext>
          </c:extLst>
        </c:ser>
        <c:ser>
          <c:idx val="1"/>
          <c:order val="1"/>
          <c:tx>
            <c:strRef>
              <c:f>Sheet1!$C$1</c:f>
              <c:strCache>
                <c:ptCount val="1"/>
                <c:pt idx="0">
                  <c:v>Column1</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Sheet1!$C$2:$C$9</c:f>
              <c:numCache>
                <c:formatCode>0.00%</c:formatCode>
                <c:ptCount val="8"/>
                <c:pt idx="0">
                  <c:v>7.1000000000000004E-3</c:v>
                </c:pt>
                <c:pt idx="1">
                  <c:v>0.1048</c:v>
                </c:pt>
                <c:pt idx="2">
                  <c:v>5.5500000000000001E-2</c:v>
                </c:pt>
                <c:pt idx="3">
                  <c:v>0.50380000000000003</c:v>
                </c:pt>
                <c:pt idx="4">
                  <c:v>0.247</c:v>
                </c:pt>
                <c:pt idx="5">
                  <c:v>1.83E-2</c:v>
                </c:pt>
                <c:pt idx="6">
                  <c:v>1.17E-2</c:v>
                </c:pt>
                <c:pt idx="7">
                  <c:v>5.1799999999999999E-2</c:v>
                </c:pt>
              </c:numCache>
            </c:numRef>
          </c:val>
          <c:extLst>
            <c:ext xmlns:c16="http://schemas.microsoft.com/office/drawing/2014/chart" uri="{C3380CC4-5D6E-409C-BE32-E72D297353CC}">
              <c16:uniqueId val="{00000011-E09A-47F3-95A9-34FEA6925B9F}"/>
            </c:ext>
          </c:extLst>
        </c:ser>
        <c:ser>
          <c:idx val="2"/>
          <c:order val="2"/>
          <c:tx>
            <c:strRef>
              <c:f>Sheet1!$D$1</c:f>
              <c:strCache>
                <c:ptCount val="1"/>
                <c:pt idx="0">
                  <c:v>Column2</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Sheet1!$D$2:$D$9</c:f>
              <c:numCache>
                <c:formatCode>0.0000%</c:formatCode>
                <c:ptCount val="8"/>
                <c:pt idx="0">
                  <c:v>7.1180852885768114E-3</c:v>
                </c:pt>
                <c:pt idx="1">
                  <c:v>0.10476965233772906</c:v>
                </c:pt>
                <c:pt idx="2">
                  <c:v>5.5478249700291145E-2</c:v>
                </c:pt>
                <c:pt idx="3">
                  <c:v>0.50381058400411027</c:v>
                </c:pt>
                <c:pt idx="4">
                  <c:v>0.24701361534509333</c:v>
                </c:pt>
                <c:pt idx="5">
                  <c:v>1.8292943997259805E-2</c:v>
                </c:pt>
                <c:pt idx="6">
                  <c:v>1.1720756978934748E-2</c:v>
                </c:pt>
                <c:pt idx="7">
                  <c:v>5.1796112348004797E-2</c:v>
                </c:pt>
              </c:numCache>
            </c:numRef>
          </c:val>
          <c:extLst>
            <c:ext xmlns:c16="http://schemas.microsoft.com/office/drawing/2014/chart" uri="{C3380CC4-5D6E-409C-BE32-E72D297353CC}">
              <c16:uniqueId val="{00000012-E09A-47F3-95A9-34FEA6925B9F}"/>
            </c:ext>
          </c:extLst>
        </c:ser>
        <c:dLbls>
          <c:showLegendKey val="0"/>
          <c:showVal val="0"/>
          <c:showCatName val="0"/>
          <c:showSerName val="0"/>
          <c:showPercent val="0"/>
          <c:showBubbleSize val="0"/>
          <c:showLeaderLines val="1"/>
        </c:dLbls>
      </c:pie3DChart>
    </c:plotArea>
    <c:plotVisOnly val="1"/>
    <c:dispBlanksAs val="zero"/>
    <c:showDLblsOverMax val="0"/>
  </c:chart>
  <c:spPr>
    <a:noFill/>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735518827473297"/>
          <c:y val="0.23690803482043496"/>
          <c:w val="0.64775213741847204"/>
          <c:h val="0.72643656167759219"/>
        </c:manualLayout>
      </c:layout>
      <c:pie3DChart>
        <c:varyColors val="1"/>
        <c:ser>
          <c:idx val="0"/>
          <c:order val="0"/>
          <c:tx>
            <c:strRef>
              <c:f>Sheet1!$B$1</c:f>
              <c:strCache>
                <c:ptCount val="1"/>
                <c:pt idx="0">
                  <c:v>Base Budget</c:v>
                </c:pt>
              </c:strCache>
            </c:strRef>
          </c:tx>
          <c:dPt>
            <c:idx val="0"/>
            <c:bubble3D val="0"/>
            <c:spPr>
              <a:solidFill>
                <a:srgbClr val="FF0000"/>
              </a:solidFill>
            </c:spPr>
            <c:extLst>
              <c:ext xmlns:c16="http://schemas.microsoft.com/office/drawing/2014/chart" uri="{C3380CC4-5D6E-409C-BE32-E72D297353CC}">
                <c16:uniqueId val="{00000001-E09A-47F3-95A9-34FEA6925B9F}"/>
              </c:ext>
            </c:extLst>
          </c:dPt>
          <c:dPt>
            <c:idx val="1"/>
            <c:bubble3D val="0"/>
            <c:spPr>
              <a:solidFill>
                <a:srgbClr val="99FFCC"/>
              </a:solidFill>
            </c:spPr>
            <c:extLst>
              <c:ext xmlns:c16="http://schemas.microsoft.com/office/drawing/2014/chart" uri="{C3380CC4-5D6E-409C-BE32-E72D297353CC}">
                <c16:uniqueId val="{00000003-E09A-47F3-95A9-34FEA6925B9F}"/>
              </c:ext>
            </c:extLst>
          </c:dPt>
          <c:dPt>
            <c:idx val="2"/>
            <c:bubble3D val="0"/>
            <c:spPr>
              <a:solidFill>
                <a:srgbClr val="0066FF"/>
              </a:solidFill>
            </c:spPr>
            <c:extLst>
              <c:ext xmlns:c16="http://schemas.microsoft.com/office/drawing/2014/chart" uri="{C3380CC4-5D6E-409C-BE32-E72D297353CC}">
                <c16:uniqueId val="{00000005-E09A-47F3-95A9-34FEA6925B9F}"/>
              </c:ext>
            </c:extLst>
          </c:dPt>
          <c:dPt>
            <c:idx val="3"/>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c:spPr>
            <c:extLst>
              <c:ext xmlns:c16="http://schemas.microsoft.com/office/drawing/2014/chart" uri="{C3380CC4-5D6E-409C-BE32-E72D297353CC}">
                <c16:uniqueId val="{00000007-E09A-47F3-95A9-34FEA6925B9F}"/>
              </c:ext>
            </c:extLst>
          </c:dPt>
          <c:dPt>
            <c:idx val="4"/>
            <c:bubble3D val="0"/>
            <c:spPr>
              <a:solidFill>
                <a:schemeClr val="accent2">
                  <a:lumMod val="60000"/>
                  <a:lumOff val="40000"/>
                </a:schemeClr>
              </a:solidFill>
            </c:spPr>
            <c:extLst>
              <c:ext xmlns:c16="http://schemas.microsoft.com/office/drawing/2014/chart" uri="{C3380CC4-5D6E-409C-BE32-E72D297353CC}">
                <c16:uniqueId val="{00000009-E09A-47F3-95A9-34FEA6925B9F}"/>
              </c:ext>
            </c:extLst>
          </c:dPt>
          <c:dPt>
            <c:idx val="5"/>
            <c:bubble3D val="0"/>
            <c:spPr>
              <a:solidFill>
                <a:srgbClr val="FFFF99"/>
              </a:solidFill>
            </c:spPr>
            <c:extLst>
              <c:ext xmlns:c16="http://schemas.microsoft.com/office/drawing/2014/chart" uri="{C3380CC4-5D6E-409C-BE32-E72D297353CC}">
                <c16:uniqueId val="{0000000B-E09A-47F3-95A9-34FEA6925B9F}"/>
              </c:ext>
            </c:extLst>
          </c:dPt>
          <c:dPt>
            <c:idx val="6"/>
            <c:bubble3D val="0"/>
            <c:spPr>
              <a:solidFill>
                <a:schemeClr val="accent3">
                  <a:lumMod val="75000"/>
                </a:schemeClr>
              </a:solidFill>
            </c:spPr>
            <c:extLst>
              <c:ext xmlns:c16="http://schemas.microsoft.com/office/drawing/2014/chart" uri="{C3380CC4-5D6E-409C-BE32-E72D297353CC}">
                <c16:uniqueId val="{0000000D-E09A-47F3-95A9-34FEA6925B9F}"/>
              </c:ext>
            </c:extLst>
          </c:dPt>
          <c:dPt>
            <c:idx val="7"/>
            <c:bubble3D val="0"/>
            <c:spPr>
              <a:solidFill>
                <a:schemeClr val="accent3">
                  <a:lumMod val="40000"/>
                  <a:lumOff val="60000"/>
                </a:schemeClr>
              </a:solidFill>
            </c:spPr>
            <c:extLst>
              <c:ext xmlns:c16="http://schemas.microsoft.com/office/drawing/2014/chart" uri="{C3380CC4-5D6E-409C-BE32-E72D297353CC}">
                <c16:uniqueId val="{0000000F-E09A-47F3-95A9-34FEA6925B9F}"/>
              </c:ext>
            </c:extLst>
          </c:dPt>
          <c:dLbls>
            <c:dLbl>
              <c:idx val="0"/>
              <c:layout>
                <c:manualLayout>
                  <c:x val="4.9320703723915699E-2"/>
                  <c:y val="-3.3144990358957863E-2"/>
                </c:manualLayout>
              </c:layout>
              <c:tx>
                <c:rich>
                  <a:bodyPr/>
                  <a:lstStyle/>
                  <a:p>
                    <a:r>
                      <a:rPr lang="en-US" sz="1700" b="1" dirty="0"/>
                      <a:t>Justice </a:t>
                    </a:r>
                  </a:p>
                  <a:p>
                    <a:r>
                      <a:rPr lang="en-US" sz="1700" b="1" dirty="0"/>
                      <a:t>Administrative Commission, </a:t>
                    </a:r>
                  </a:p>
                  <a:p>
                    <a:r>
                      <a:rPr lang="en-US" sz="1700" dirty="0"/>
                      <a:t> $9 (0.75%)</a:t>
                    </a:r>
                  </a:p>
                </c:rich>
              </c:tx>
              <c:dLblPos val="bestFit"/>
              <c:showLegendKey val="0"/>
              <c:showVal val="0"/>
              <c:showCatName val="0"/>
              <c:showSerName val="0"/>
              <c:showPercent val="0"/>
              <c:showBubbleSize val="0"/>
              <c:extLst>
                <c:ext xmlns:c15="http://schemas.microsoft.com/office/drawing/2012/chart" uri="{CE6537A1-D6FC-4f65-9D91-7224C49458BB}">
                  <c15:layout>
                    <c:manualLayout>
                      <c:w val="0.18197201216184611"/>
                      <c:h val="0.24131880883692597"/>
                    </c:manualLayout>
                  </c15:layout>
                </c:ext>
                <c:ext xmlns:c16="http://schemas.microsoft.com/office/drawing/2014/chart" uri="{C3380CC4-5D6E-409C-BE32-E72D297353CC}">
                  <c16:uniqueId val="{00000001-E09A-47F3-95A9-34FEA6925B9F}"/>
                </c:ext>
              </c:extLst>
            </c:dLbl>
            <c:dLbl>
              <c:idx val="1"/>
              <c:layout>
                <c:manualLayout>
                  <c:x val="0.12751974362579679"/>
                  <c:y val="-9.1504062229409294E-2"/>
                </c:manualLayout>
              </c:layout>
              <c:tx>
                <c:rich>
                  <a:bodyPr/>
                  <a:lstStyle/>
                  <a:p>
                    <a:r>
                      <a:rPr lang="en-US" sz="1400" baseline="0" dirty="0">
                        <a:effectLst/>
                      </a:rPr>
                      <a:t>J</a:t>
                    </a:r>
                    <a:r>
                      <a:rPr lang="en-US" sz="1400" dirty="0"/>
                      <a:t>AC Pass-Through,</a:t>
                    </a:r>
                  </a:p>
                  <a:p>
                    <a:r>
                      <a:rPr lang="en-US" sz="1400" dirty="0"/>
                      <a:t>  $152, (12.76%)</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9A-47F3-95A9-34FEA6925B9F}"/>
                </c:ext>
              </c:extLst>
            </c:dLbl>
            <c:dLbl>
              <c:idx val="2"/>
              <c:layout>
                <c:manualLayout>
                  <c:x val="9.7206774934383205E-2"/>
                  <c:y val="-2.0849264565353496E-2"/>
                </c:manualLayout>
              </c:layout>
              <c:tx>
                <c:rich>
                  <a:bodyPr/>
                  <a:lstStyle/>
                  <a:p>
                    <a:r>
                      <a:rPr lang="en-US" sz="1400" baseline="0" dirty="0">
                        <a:effectLst/>
                      </a:rPr>
                      <a:t>Guardian</a:t>
                    </a:r>
                    <a:r>
                      <a:rPr lang="en-US" sz="1400" baseline="0" dirty="0">
                        <a:effectLst>
                          <a:outerShdw blurRad="38100" dist="38100" dir="2700000" algn="tl">
                            <a:srgbClr val="000000">
                              <a:alpha val="43137"/>
                            </a:srgbClr>
                          </a:outerShdw>
                        </a:effectLst>
                      </a:rPr>
                      <a:t> </a:t>
                    </a:r>
                    <a:r>
                      <a:rPr lang="en-US" sz="1400" dirty="0"/>
                      <a:t>ad Litem,  $63.3, (5.31%)</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9A-47F3-95A9-34FEA6925B9F}"/>
                </c:ext>
              </c:extLst>
            </c:dLbl>
            <c:dLbl>
              <c:idx val="3"/>
              <c:tx>
                <c:rich>
                  <a:bodyPr/>
                  <a:lstStyle/>
                  <a:p>
                    <a:r>
                      <a:rPr lang="en-US" sz="1400" baseline="0" dirty="0">
                        <a:solidFill>
                          <a:schemeClr val="tx1"/>
                        </a:solidFill>
                        <a:effectLst/>
                      </a:rPr>
                      <a:t>State</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Attorneys</a:t>
                    </a:r>
                    <a:r>
                      <a:rPr lang="en-US" sz="1400" baseline="0" dirty="0">
                        <a:solidFill>
                          <a:schemeClr val="tx1"/>
                        </a:solidFill>
                      </a:rPr>
                      <a:t>, </a:t>
                    </a:r>
                  </a:p>
                  <a:p>
                    <a:r>
                      <a:rPr lang="en-US" sz="1400" baseline="0" dirty="0">
                        <a:solidFill>
                          <a:schemeClr val="tx1"/>
                        </a:solidFill>
                      </a:rPr>
                      <a:t> $575.9, (48.35%)</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9A-47F3-95A9-34FEA6925B9F}"/>
                </c:ext>
              </c:extLst>
            </c:dLbl>
            <c:dLbl>
              <c:idx val="4"/>
              <c:tx>
                <c:rich>
                  <a:bodyPr/>
                  <a:lstStyle/>
                  <a:p>
                    <a:r>
                      <a:rPr lang="en-US" sz="1400" baseline="0" dirty="0">
                        <a:solidFill>
                          <a:schemeClr val="tx1"/>
                        </a:solidFill>
                        <a:effectLst/>
                      </a:rPr>
                      <a:t>Public</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Defenders</a:t>
                    </a:r>
                    <a:r>
                      <a:rPr lang="en-US" sz="1400" baseline="0" dirty="0">
                        <a:solidFill>
                          <a:schemeClr val="tx1"/>
                        </a:solidFill>
                        <a:effectLst>
                          <a:outerShdw blurRad="38100" dist="38100" dir="2700000" algn="tl">
                            <a:srgbClr val="000000">
                              <a:alpha val="43137"/>
                            </a:srgbClr>
                          </a:outerShdw>
                        </a:effectLst>
                      </a:rPr>
                      <a:t>,</a:t>
                    </a:r>
                    <a:r>
                      <a:rPr lang="en-US" sz="1400" baseline="0" dirty="0">
                        <a:solidFill>
                          <a:schemeClr val="tx1"/>
                        </a:solidFill>
                      </a:rPr>
                      <a:t>    $288.9, (24.25%)</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09A-47F3-95A9-34FEA6925B9F}"/>
                </c:ext>
              </c:extLst>
            </c:dLbl>
            <c:dLbl>
              <c:idx val="5"/>
              <c:layout>
                <c:manualLayout>
                  <c:x val="-0.13373232579798494"/>
                  <c:y val="8.4709044240971504E-2"/>
                </c:manualLayout>
              </c:layout>
              <c:tx>
                <c:rich>
                  <a:bodyPr/>
                  <a:lstStyle/>
                  <a:p>
                    <a:r>
                      <a:rPr lang="en-US" sz="1400" baseline="0" dirty="0">
                        <a:effectLst/>
                      </a:rPr>
                      <a:t>Public </a:t>
                    </a:r>
                    <a:r>
                      <a:rPr lang="en-US" sz="1400" dirty="0"/>
                      <a:t>Defender Appellate,  </a:t>
                    </a:r>
                  </a:p>
                  <a:p>
                    <a:r>
                      <a:rPr lang="en-US" sz="1400" dirty="0"/>
                      <a:t>$20.5, (1.72%)</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09A-47F3-95A9-34FEA6925B9F}"/>
                </c:ext>
              </c:extLst>
            </c:dLbl>
            <c:dLbl>
              <c:idx val="6"/>
              <c:layout>
                <c:manualLayout>
                  <c:x val="-0.11653268139869626"/>
                  <c:y val="-9.3846547132621735E-2"/>
                </c:manualLayout>
              </c:layout>
              <c:tx>
                <c:rich>
                  <a:bodyPr/>
                  <a:lstStyle/>
                  <a:p>
                    <a:r>
                      <a:rPr lang="en-US" sz="1400" baseline="0" dirty="0">
                        <a:effectLst/>
                      </a:rPr>
                      <a:t>Capital </a:t>
                    </a:r>
                    <a:r>
                      <a:rPr lang="en-US" sz="1400" dirty="0"/>
                      <a:t>Collateral Regional</a:t>
                    </a:r>
                    <a:r>
                      <a:rPr lang="en-US" sz="1400" baseline="0" dirty="0"/>
                      <a:t> </a:t>
                    </a:r>
                    <a:r>
                      <a:rPr lang="en-US" sz="1400" dirty="0"/>
                      <a:t>Counsels,</a:t>
                    </a:r>
                  </a:p>
                  <a:p>
                    <a:r>
                      <a:rPr lang="en-US" sz="1400" dirty="0"/>
                      <a:t>  $14, (1.17%)</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09A-47F3-95A9-34FEA6925B9F}"/>
                </c:ext>
              </c:extLst>
            </c:dLbl>
            <c:dLbl>
              <c:idx val="7"/>
              <c:layout>
                <c:manualLayout>
                  <c:x val="2.6623658428834948E-2"/>
                  <c:y val="-0.15520210836898135"/>
                </c:manualLayout>
              </c:layout>
              <c:tx>
                <c:rich>
                  <a:bodyPr/>
                  <a:lstStyle/>
                  <a:p>
                    <a:r>
                      <a:rPr lang="en-US" sz="1400" baseline="0" dirty="0">
                        <a:effectLst/>
                      </a:rPr>
                      <a:t>Regional </a:t>
                    </a:r>
                    <a:r>
                      <a:rPr lang="en-US" sz="1400" dirty="0"/>
                      <a:t>Counsels,  $67.5, (5.67%)</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09A-47F3-95A9-34FEA6925B9F}"/>
                </c:ext>
              </c:extLst>
            </c:dLbl>
            <c:spPr>
              <a:noFill/>
              <a:ln>
                <a:noFill/>
              </a:ln>
              <a:effectLst/>
            </c:spPr>
            <c:txPr>
              <a:bodyPr wrap="square" lIns="38100" tIns="19050" rIns="38100" bIns="19050" anchor="ctr">
                <a:spAutoFit/>
              </a:bodyPr>
              <a:lstStyle/>
              <a:p>
                <a:pPr>
                  <a:defRPr sz="2000" baseline="0">
                    <a:solidFill>
                      <a:schemeClr val="tx1"/>
                    </a:solidFill>
                  </a:defRPr>
                </a:pPr>
                <a:endParaRPr lang="en-US"/>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Sheet1!$B$2:$B$9</c:f>
              <c:numCache>
                <c:formatCode>_("$"* #,##0.00_);_("$"* \(#,##0.00\);_("$"* "-"??_);_(@_)</c:formatCode>
                <c:ptCount val="8"/>
                <c:pt idx="0">
                  <c:v>6.65</c:v>
                </c:pt>
                <c:pt idx="1">
                  <c:v>97.88</c:v>
                </c:pt>
                <c:pt idx="2">
                  <c:v>51.83</c:v>
                </c:pt>
                <c:pt idx="3">
                  <c:v>470.68</c:v>
                </c:pt>
                <c:pt idx="4">
                  <c:v>230.77</c:v>
                </c:pt>
                <c:pt idx="5">
                  <c:v>17.09</c:v>
                </c:pt>
                <c:pt idx="6">
                  <c:v>10.95</c:v>
                </c:pt>
                <c:pt idx="7">
                  <c:v>48.39</c:v>
                </c:pt>
              </c:numCache>
            </c:numRef>
          </c:val>
          <c:extLst>
            <c:ext xmlns:c16="http://schemas.microsoft.com/office/drawing/2014/chart" uri="{C3380CC4-5D6E-409C-BE32-E72D297353CC}">
              <c16:uniqueId val="{00000010-E09A-47F3-95A9-34FEA6925B9F}"/>
            </c:ext>
          </c:extLst>
        </c:ser>
        <c:ser>
          <c:idx val="1"/>
          <c:order val="1"/>
          <c:tx>
            <c:strRef>
              <c:f>Sheet1!$C$1</c:f>
              <c:strCache>
                <c:ptCount val="1"/>
                <c:pt idx="0">
                  <c:v>Column1</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Sheet1!$C$2:$C$9</c:f>
              <c:numCache>
                <c:formatCode>0.00%</c:formatCode>
                <c:ptCount val="8"/>
                <c:pt idx="0">
                  <c:v>7.1000000000000004E-3</c:v>
                </c:pt>
                <c:pt idx="1">
                  <c:v>0.1048</c:v>
                </c:pt>
                <c:pt idx="2">
                  <c:v>5.5500000000000001E-2</c:v>
                </c:pt>
                <c:pt idx="3">
                  <c:v>0.50380000000000003</c:v>
                </c:pt>
                <c:pt idx="4">
                  <c:v>0.247</c:v>
                </c:pt>
                <c:pt idx="5">
                  <c:v>1.83E-2</c:v>
                </c:pt>
                <c:pt idx="6">
                  <c:v>1.17E-2</c:v>
                </c:pt>
                <c:pt idx="7">
                  <c:v>5.1799999999999999E-2</c:v>
                </c:pt>
              </c:numCache>
            </c:numRef>
          </c:val>
          <c:extLst>
            <c:ext xmlns:c16="http://schemas.microsoft.com/office/drawing/2014/chart" uri="{C3380CC4-5D6E-409C-BE32-E72D297353CC}">
              <c16:uniqueId val="{00000011-E09A-47F3-95A9-34FEA6925B9F}"/>
            </c:ext>
          </c:extLst>
        </c:ser>
        <c:ser>
          <c:idx val="2"/>
          <c:order val="2"/>
          <c:tx>
            <c:strRef>
              <c:f>Sheet1!$D$1</c:f>
              <c:strCache>
                <c:ptCount val="1"/>
                <c:pt idx="0">
                  <c:v>Column2</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Sheet1!$D$2:$D$9</c:f>
              <c:numCache>
                <c:formatCode>0.0000%</c:formatCode>
                <c:ptCount val="8"/>
                <c:pt idx="0">
                  <c:v>7.1180852885768114E-3</c:v>
                </c:pt>
                <c:pt idx="1">
                  <c:v>0.10476965233772906</c:v>
                </c:pt>
                <c:pt idx="2">
                  <c:v>5.5478249700291145E-2</c:v>
                </c:pt>
                <c:pt idx="3">
                  <c:v>0.50381058400411027</c:v>
                </c:pt>
                <c:pt idx="4">
                  <c:v>0.24701361534509333</c:v>
                </c:pt>
                <c:pt idx="5">
                  <c:v>1.8292943997259805E-2</c:v>
                </c:pt>
                <c:pt idx="6">
                  <c:v>1.1720756978934748E-2</c:v>
                </c:pt>
                <c:pt idx="7">
                  <c:v>5.1796112348004797E-2</c:v>
                </c:pt>
              </c:numCache>
            </c:numRef>
          </c:val>
          <c:extLst>
            <c:ext xmlns:c16="http://schemas.microsoft.com/office/drawing/2014/chart" uri="{C3380CC4-5D6E-409C-BE32-E72D297353CC}">
              <c16:uniqueId val="{00000012-E09A-47F3-95A9-34FEA6925B9F}"/>
            </c:ext>
          </c:extLst>
        </c:ser>
        <c:dLbls>
          <c:showLegendKey val="0"/>
          <c:showVal val="0"/>
          <c:showCatName val="0"/>
          <c:showSerName val="0"/>
          <c:showPercent val="0"/>
          <c:showBubbleSize val="0"/>
          <c:showLeaderLines val="1"/>
        </c:dLbls>
      </c:pie3DChart>
    </c:plotArea>
    <c:plotVisOnly val="1"/>
    <c:dispBlanksAs val="zero"/>
    <c:showDLblsOverMax val="0"/>
  </c:chart>
  <c:spPr>
    <a:noFill/>
  </c:spPr>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0.15735518827473297"/>
          <c:y val="0.23690803482043496"/>
          <c:w val="0.64775213741847204"/>
          <c:h val="0.72643656167759219"/>
        </c:manualLayout>
      </c:layout>
      <c:pie3DChart>
        <c:varyColors val="1"/>
        <c:ser>
          <c:idx val="0"/>
          <c:order val="0"/>
          <c:tx>
            <c:strRef>
              <c:f>Sheet1!$B$1</c:f>
              <c:strCache>
                <c:ptCount val="1"/>
                <c:pt idx="0">
                  <c:v>Base Budget</c:v>
                </c:pt>
              </c:strCache>
            </c:strRef>
          </c:tx>
          <c:dPt>
            <c:idx val="0"/>
            <c:bubble3D val="0"/>
            <c:spPr>
              <a:solidFill>
                <a:srgbClr val="FF0000"/>
              </a:solidFill>
            </c:spPr>
            <c:extLst>
              <c:ext xmlns:c16="http://schemas.microsoft.com/office/drawing/2014/chart" uri="{C3380CC4-5D6E-409C-BE32-E72D297353CC}">
                <c16:uniqueId val="{00000001-E09A-47F3-95A9-34FEA6925B9F}"/>
              </c:ext>
            </c:extLst>
          </c:dPt>
          <c:dPt>
            <c:idx val="1"/>
            <c:bubble3D val="0"/>
            <c:spPr>
              <a:solidFill>
                <a:srgbClr val="99FFCC"/>
              </a:solidFill>
            </c:spPr>
            <c:extLst>
              <c:ext xmlns:c16="http://schemas.microsoft.com/office/drawing/2014/chart" uri="{C3380CC4-5D6E-409C-BE32-E72D297353CC}">
                <c16:uniqueId val="{00000003-E09A-47F3-95A9-34FEA6925B9F}"/>
              </c:ext>
            </c:extLst>
          </c:dPt>
          <c:dPt>
            <c:idx val="2"/>
            <c:bubble3D val="0"/>
            <c:spPr>
              <a:solidFill>
                <a:srgbClr val="0066FF"/>
              </a:solidFill>
            </c:spPr>
            <c:extLst>
              <c:ext xmlns:c16="http://schemas.microsoft.com/office/drawing/2014/chart" uri="{C3380CC4-5D6E-409C-BE32-E72D297353CC}">
                <c16:uniqueId val="{00000005-E09A-47F3-95A9-34FEA6925B9F}"/>
              </c:ext>
            </c:extLst>
          </c:dPt>
          <c:dPt>
            <c:idx val="3"/>
            <c:bubble3D val="0"/>
            <c:spPr>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c:spPr>
            <c:extLst>
              <c:ext xmlns:c16="http://schemas.microsoft.com/office/drawing/2014/chart" uri="{C3380CC4-5D6E-409C-BE32-E72D297353CC}">
                <c16:uniqueId val="{00000007-E09A-47F3-95A9-34FEA6925B9F}"/>
              </c:ext>
            </c:extLst>
          </c:dPt>
          <c:dPt>
            <c:idx val="4"/>
            <c:bubble3D val="0"/>
            <c:spPr>
              <a:solidFill>
                <a:schemeClr val="accent2">
                  <a:lumMod val="60000"/>
                  <a:lumOff val="40000"/>
                </a:schemeClr>
              </a:solidFill>
            </c:spPr>
            <c:extLst>
              <c:ext xmlns:c16="http://schemas.microsoft.com/office/drawing/2014/chart" uri="{C3380CC4-5D6E-409C-BE32-E72D297353CC}">
                <c16:uniqueId val="{00000009-E09A-47F3-95A9-34FEA6925B9F}"/>
              </c:ext>
            </c:extLst>
          </c:dPt>
          <c:dPt>
            <c:idx val="5"/>
            <c:bubble3D val="0"/>
            <c:spPr>
              <a:solidFill>
                <a:srgbClr val="FFFF99"/>
              </a:solidFill>
            </c:spPr>
            <c:extLst>
              <c:ext xmlns:c16="http://schemas.microsoft.com/office/drawing/2014/chart" uri="{C3380CC4-5D6E-409C-BE32-E72D297353CC}">
                <c16:uniqueId val="{0000000B-E09A-47F3-95A9-34FEA6925B9F}"/>
              </c:ext>
            </c:extLst>
          </c:dPt>
          <c:dPt>
            <c:idx val="6"/>
            <c:bubble3D val="0"/>
            <c:spPr>
              <a:solidFill>
                <a:schemeClr val="accent3">
                  <a:lumMod val="75000"/>
                </a:schemeClr>
              </a:solidFill>
            </c:spPr>
            <c:extLst>
              <c:ext xmlns:c16="http://schemas.microsoft.com/office/drawing/2014/chart" uri="{C3380CC4-5D6E-409C-BE32-E72D297353CC}">
                <c16:uniqueId val="{0000000D-E09A-47F3-95A9-34FEA6925B9F}"/>
              </c:ext>
            </c:extLst>
          </c:dPt>
          <c:dPt>
            <c:idx val="7"/>
            <c:bubble3D val="0"/>
            <c:spPr>
              <a:solidFill>
                <a:schemeClr val="accent3">
                  <a:lumMod val="40000"/>
                  <a:lumOff val="60000"/>
                </a:schemeClr>
              </a:solidFill>
            </c:spPr>
            <c:extLst>
              <c:ext xmlns:c16="http://schemas.microsoft.com/office/drawing/2014/chart" uri="{C3380CC4-5D6E-409C-BE32-E72D297353CC}">
                <c16:uniqueId val="{0000000F-E09A-47F3-95A9-34FEA6925B9F}"/>
              </c:ext>
            </c:extLst>
          </c:dPt>
          <c:dLbls>
            <c:dLbl>
              <c:idx val="0"/>
              <c:layout>
                <c:manualLayout>
                  <c:x val="4.9320703723915699E-2"/>
                  <c:y val="-3.3144990358957863E-2"/>
                </c:manualLayout>
              </c:layout>
              <c:tx>
                <c:rich>
                  <a:bodyPr/>
                  <a:lstStyle/>
                  <a:p>
                    <a:r>
                      <a:rPr lang="en-US" sz="1700" b="1" dirty="0"/>
                      <a:t>Justice </a:t>
                    </a:r>
                  </a:p>
                  <a:p>
                    <a:r>
                      <a:rPr lang="en-US" sz="1700" b="1" dirty="0"/>
                      <a:t>Administrative Commission, </a:t>
                    </a:r>
                  </a:p>
                  <a:p>
                    <a:r>
                      <a:rPr lang="en-US" sz="1700" dirty="0"/>
                      <a:t> $9.1 (0.71%)</a:t>
                    </a:r>
                  </a:p>
                </c:rich>
              </c:tx>
              <c:dLblPos val="bestFit"/>
              <c:showLegendKey val="0"/>
              <c:showVal val="0"/>
              <c:showCatName val="0"/>
              <c:showSerName val="0"/>
              <c:showPercent val="0"/>
              <c:showBubbleSize val="0"/>
              <c:extLst>
                <c:ext xmlns:c15="http://schemas.microsoft.com/office/drawing/2012/chart" uri="{CE6537A1-D6FC-4f65-9D91-7224C49458BB}">
                  <c15:layout>
                    <c:manualLayout>
                      <c:w val="0.18197201216184611"/>
                      <c:h val="0.24131880883692597"/>
                    </c:manualLayout>
                  </c15:layout>
                </c:ext>
                <c:ext xmlns:c16="http://schemas.microsoft.com/office/drawing/2014/chart" uri="{C3380CC4-5D6E-409C-BE32-E72D297353CC}">
                  <c16:uniqueId val="{00000001-E09A-47F3-95A9-34FEA6925B9F}"/>
                </c:ext>
              </c:extLst>
            </c:dLbl>
            <c:dLbl>
              <c:idx val="1"/>
              <c:layout>
                <c:manualLayout>
                  <c:x val="0.12751974362579679"/>
                  <c:y val="-9.1504062229409294E-2"/>
                </c:manualLayout>
              </c:layout>
              <c:tx>
                <c:rich>
                  <a:bodyPr/>
                  <a:lstStyle/>
                  <a:p>
                    <a:r>
                      <a:rPr lang="en-US" sz="1400" baseline="0" dirty="0">
                        <a:effectLst/>
                      </a:rPr>
                      <a:t>J</a:t>
                    </a:r>
                    <a:r>
                      <a:rPr lang="en-US" sz="1400" dirty="0"/>
                      <a:t>AC Pass-Through,</a:t>
                    </a:r>
                  </a:p>
                  <a:p>
                    <a:r>
                      <a:rPr lang="en-US" sz="1400" dirty="0"/>
                      <a:t>  $145.5, (11.38%)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09A-47F3-95A9-34FEA6925B9F}"/>
                </c:ext>
              </c:extLst>
            </c:dLbl>
            <c:dLbl>
              <c:idx val="2"/>
              <c:layout>
                <c:manualLayout>
                  <c:x val="9.7206774934383205E-2"/>
                  <c:y val="-2.0849264565353496E-2"/>
                </c:manualLayout>
              </c:layout>
              <c:tx>
                <c:rich>
                  <a:bodyPr/>
                  <a:lstStyle/>
                  <a:p>
                    <a:r>
                      <a:rPr lang="en-US" sz="1400" baseline="0" dirty="0">
                        <a:effectLst/>
                      </a:rPr>
                      <a:t>Guardian</a:t>
                    </a:r>
                    <a:r>
                      <a:rPr lang="en-US" sz="1400" baseline="0" dirty="0">
                        <a:effectLst>
                          <a:outerShdw blurRad="38100" dist="38100" dir="2700000" algn="tl">
                            <a:srgbClr val="000000">
                              <a:alpha val="43137"/>
                            </a:srgbClr>
                          </a:outerShdw>
                        </a:effectLst>
                      </a:rPr>
                      <a:t> </a:t>
                    </a:r>
                    <a:r>
                      <a:rPr lang="en-US" sz="1400" dirty="0"/>
                      <a:t>ad Litem,  $66.5, (5.2%)</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09A-47F3-95A9-34FEA6925B9F}"/>
                </c:ext>
              </c:extLst>
            </c:dLbl>
            <c:dLbl>
              <c:idx val="3"/>
              <c:tx>
                <c:rich>
                  <a:bodyPr/>
                  <a:lstStyle/>
                  <a:p>
                    <a:r>
                      <a:rPr lang="en-US" sz="1400" baseline="0" dirty="0">
                        <a:solidFill>
                          <a:schemeClr val="tx1"/>
                        </a:solidFill>
                        <a:effectLst/>
                      </a:rPr>
                      <a:t>State</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Attorneys</a:t>
                    </a:r>
                    <a:r>
                      <a:rPr lang="en-US" sz="1400" baseline="0" dirty="0">
                        <a:solidFill>
                          <a:schemeClr val="tx1"/>
                        </a:solidFill>
                      </a:rPr>
                      <a:t>, </a:t>
                    </a:r>
                  </a:p>
                  <a:p>
                    <a:r>
                      <a:rPr lang="en-US" sz="1400" baseline="0" dirty="0">
                        <a:solidFill>
                          <a:schemeClr val="tx1"/>
                        </a:solidFill>
                      </a:rPr>
                      <a:t> $631.5, (49.39%)</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09A-47F3-95A9-34FEA6925B9F}"/>
                </c:ext>
              </c:extLst>
            </c:dLbl>
            <c:dLbl>
              <c:idx val="4"/>
              <c:tx>
                <c:rich>
                  <a:bodyPr/>
                  <a:lstStyle/>
                  <a:p>
                    <a:r>
                      <a:rPr lang="en-US" sz="1400" baseline="0" dirty="0">
                        <a:solidFill>
                          <a:schemeClr val="tx1"/>
                        </a:solidFill>
                        <a:effectLst/>
                      </a:rPr>
                      <a:t>Public</a:t>
                    </a:r>
                    <a:r>
                      <a:rPr lang="en-US" sz="1400" baseline="0" dirty="0">
                        <a:solidFill>
                          <a:schemeClr val="tx1"/>
                        </a:solidFill>
                        <a:effectLst>
                          <a:outerShdw blurRad="38100" dist="38100" dir="2700000" algn="tl">
                            <a:srgbClr val="000000">
                              <a:alpha val="43137"/>
                            </a:srgbClr>
                          </a:outerShdw>
                        </a:effectLst>
                      </a:rPr>
                      <a:t> </a:t>
                    </a:r>
                    <a:r>
                      <a:rPr lang="en-US" sz="1400" baseline="0" dirty="0">
                        <a:solidFill>
                          <a:schemeClr val="tx1"/>
                        </a:solidFill>
                        <a:effectLst/>
                      </a:rPr>
                      <a:t>Defenders</a:t>
                    </a:r>
                    <a:r>
                      <a:rPr lang="en-US" sz="1400" baseline="0" dirty="0">
                        <a:solidFill>
                          <a:schemeClr val="tx1"/>
                        </a:solidFill>
                        <a:effectLst>
                          <a:outerShdw blurRad="38100" dist="38100" dir="2700000" algn="tl">
                            <a:srgbClr val="000000">
                              <a:alpha val="43137"/>
                            </a:srgbClr>
                          </a:outerShdw>
                        </a:effectLst>
                      </a:rPr>
                      <a:t>,</a:t>
                    </a:r>
                    <a:r>
                      <a:rPr lang="en-US" sz="1400" baseline="0" dirty="0">
                        <a:solidFill>
                          <a:schemeClr val="tx1"/>
                        </a:solidFill>
                      </a:rPr>
                      <a:t>    $313.9, (24.55%)</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09A-47F3-95A9-34FEA6925B9F}"/>
                </c:ext>
              </c:extLst>
            </c:dLbl>
            <c:dLbl>
              <c:idx val="5"/>
              <c:layout>
                <c:manualLayout>
                  <c:x val="-0.13373232579798494"/>
                  <c:y val="8.4709044240971504E-2"/>
                </c:manualLayout>
              </c:layout>
              <c:tx>
                <c:rich>
                  <a:bodyPr/>
                  <a:lstStyle/>
                  <a:p>
                    <a:r>
                      <a:rPr lang="en-US" sz="1400" baseline="0" dirty="0">
                        <a:effectLst/>
                      </a:rPr>
                      <a:t>Public </a:t>
                    </a:r>
                    <a:r>
                      <a:rPr lang="en-US" sz="1400" dirty="0"/>
                      <a:t>Defender Appellate,  </a:t>
                    </a:r>
                  </a:p>
                  <a:p>
                    <a:r>
                      <a:rPr lang="en-US" sz="1400" dirty="0"/>
                      <a:t>$22.6, (1.77%)</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09A-47F3-95A9-34FEA6925B9F}"/>
                </c:ext>
              </c:extLst>
            </c:dLbl>
            <c:dLbl>
              <c:idx val="6"/>
              <c:layout>
                <c:manualLayout>
                  <c:x val="-0.11653268139869626"/>
                  <c:y val="-9.3846547132621735E-2"/>
                </c:manualLayout>
              </c:layout>
              <c:tx>
                <c:rich>
                  <a:bodyPr/>
                  <a:lstStyle/>
                  <a:p>
                    <a:r>
                      <a:rPr lang="en-US" sz="1400" baseline="0" dirty="0">
                        <a:effectLst/>
                      </a:rPr>
                      <a:t>Capital </a:t>
                    </a:r>
                    <a:r>
                      <a:rPr lang="en-US" sz="1400" dirty="0"/>
                      <a:t>Collateral Regional</a:t>
                    </a:r>
                    <a:r>
                      <a:rPr lang="en-US" sz="1400" baseline="0" dirty="0"/>
                      <a:t> </a:t>
                    </a:r>
                    <a:r>
                      <a:rPr lang="en-US" sz="1400" dirty="0"/>
                      <a:t>Counsels,</a:t>
                    </a:r>
                  </a:p>
                  <a:p>
                    <a:r>
                      <a:rPr lang="en-US" sz="1400" dirty="0"/>
                      <a:t>  $15.5, (1.21%)</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09A-47F3-95A9-34FEA6925B9F}"/>
                </c:ext>
              </c:extLst>
            </c:dLbl>
            <c:dLbl>
              <c:idx val="7"/>
              <c:layout>
                <c:manualLayout>
                  <c:x val="2.6623658428834948E-2"/>
                  <c:y val="-0.15520210836898135"/>
                </c:manualLayout>
              </c:layout>
              <c:tx>
                <c:rich>
                  <a:bodyPr/>
                  <a:lstStyle/>
                  <a:p>
                    <a:r>
                      <a:rPr lang="en-US" sz="1400" baseline="0" dirty="0">
                        <a:effectLst/>
                      </a:rPr>
                      <a:t>Regional </a:t>
                    </a:r>
                    <a:r>
                      <a:rPr lang="en-US" sz="1400" dirty="0"/>
                      <a:t>Counsels,  $74.1, (5.8%)</a:t>
                    </a: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09A-47F3-95A9-34FEA6925B9F}"/>
                </c:ext>
              </c:extLst>
            </c:dLbl>
            <c:spPr>
              <a:noFill/>
              <a:ln>
                <a:noFill/>
              </a:ln>
              <a:effectLst/>
            </c:spPr>
            <c:txPr>
              <a:bodyPr wrap="square" lIns="38100" tIns="19050" rIns="38100" bIns="19050" anchor="ctr">
                <a:spAutoFit/>
              </a:bodyPr>
              <a:lstStyle/>
              <a:p>
                <a:pPr>
                  <a:defRPr sz="2000" baseline="0">
                    <a:solidFill>
                      <a:schemeClr val="tx1"/>
                    </a:solidFill>
                  </a:defRPr>
                </a:pPr>
                <a:endParaRPr lang="en-US"/>
              </a:p>
            </c:txPr>
            <c:showLegendKey val="0"/>
            <c:showVal val="1"/>
            <c:showCatName val="1"/>
            <c:showSerName val="0"/>
            <c:showPercent val="1"/>
            <c:showBubbleSize val="0"/>
            <c:showLeaderLines val="1"/>
            <c:extLst>
              <c:ext xmlns:c15="http://schemas.microsoft.com/office/drawing/2012/chart" uri="{CE6537A1-D6FC-4f65-9D91-7224C49458BB}"/>
            </c:extLst>
          </c:dLbls>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Sheet1!$B$2:$B$9</c:f>
              <c:numCache>
                <c:formatCode>_("$"* #,##0.00_);_("$"* \(#,##0.00\);_("$"* "-"??_);_(@_)</c:formatCode>
                <c:ptCount val="8"/>
                <c:pt idx="0">
                  <c:v>6.65</c:v>
                </c:pt>
                <c:pt idx="1">
                  <c:v>97.88</c:v>
                </c:pt>
                <c:pt idx="2">
                  <c:v>51.83</c:v>
                </c:pt>
                <c:pt idx="3">
                  <c:v>470.68</c:v>
                </c:pt>
                <c:pt idx="4">
                  <c:v>230.77</c:v>
                </c:pt>
                <c:pt idx="5">
                  <c:v>17.09</c:v>
                </c:pt>
                <c:pt idx="6">
                  <c:v>10.95</c:v>
                </c:pt>
                <c:pt idx="7">
                  <c:v>48.39</c:v>
                </c:pt>
              </c:numCache>
            </c:numRef>
          </c:val>
          <c:extLst>
            <c:ext xmlns:c16="http://schemas.microsoft.com/office/drawing/2014/chart" uri="{C3380CC4-5D6E-409C-BE32-E72D297353CC}">
              <c16:uniqueId val="{00000010-E09A-47F3-95A9-34FEA6925B9F}"/>
            </c:ext>
          </c:extLst>
        </c:ser>
        <c:ser>
          <c:idx val="1"/>
          <c:order val="1"/>
          <c:tx>
            <c:strRef>
              <c:f>Sheet1!$C$1</c:f>
              <c:strCache>
                <c:ptCount val="1"/>
                <c:pt idx="0">
                  <c:v>Column1</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Sheet1!$C$2:$C$9</c:f>
              <c:numCache>
                <c:formatCode>0.00%</c:formatCode>
                <c:ptCount val="8"/>
                <c:pt idx="0">
                  <c:v>7.1000000000000004E-3</c:v>
                </c:pt>
                <c:pt idx="1">
                  <c:v>0.1048</c:v>
                </c:pt>
                <c:pt idx="2">
                  <c:v>5.5500000000000001E-2</c:v>
                </c:pt>
                <c:pt idx="3">
                  <c:v>0.50380000000000003</c:v>
                </c:pt>
                <c:pt idx="4">
                  <c:v>0.247</c:v>
                </c:pt>
                <c:pt idx="5">
                  <c:v>1.83E-2</c:v>
                </c:pt>
                <c:pt idx="6">
                  <c:v>1.17E-2</c:v>
                </c:pt>
                <c:pt idx="7">
                  <c:v>5.1799999999999999E-2</c:v>
                </c:pt>
              </c:numCache>
            </c:numRef>
          </c:val>
          <c:extLst>
            <c:ext xmlns:c16="http://schemas.microsoft.com/office/drawing/2014/chart" uri="{C3380CC4-5D6E-409C-BE32-E72D297353CC}">
              <c16:uniqueId val="{00000011-E09A-47F3-95A9-34FEA6925B9F}"/>
            </c:ext>
          </c:extLst>
        </c:ser>
        <c:ser>
          <c:idx val="2"/>
          <c:order val="2"/>
          <c:tx>
            <c:strRef>
              <c:f>Sheet1!$D$1</c:f>
              <c:strCache>
                <c:ptCount val="1"/>
                <c:pt idx="0">
                  <c:v>Column2</c:v>
                </c:pt>
              </c:strCache>
            </c:strRef>
          </c:tx>
          <c:cat>
            <c:strRef>
              <c:f>Sheet1!$A$2:$A$9</c:f>
              <c:strCache>
                <c:ptCount val="8"/>
                <c:pt idx="0">
                  <c:v>JAC</c:v>
                </c:pt>
                <c:pt idx="1">
                  <c:v>JAC Pass-Thru</c:v>
                </c:pt>
                <c:pt idx="2">
                  <c:v>GAL</c:v>
                </c:pt>
                <c:pt idx="3">
                  <c:v>SA</c:v>
                </c:pt>
                <c:pt idx="4">
                  <c:v>PD</c:v>
                </c:pt>
                <c:pt idx="5">
                  <c:v>PD Appellate</c:v>
                </c:pt>
                <c:pt idx="6">
                  <c:v>CCRC</c:v>
                </c:pt>
                <c:pt idx="7">
                  <c:v>RC</c:v>
                </c:pt>
              </c:strCache>
            </c:strRef>
          </c:cat>
          <c:val>
            <c:numRef>
              <c:f>Sheet1!$D$2:$D$9</c:f>
              <c:numCache>
                <c:formatCode>0.0000%</c:formatCode>
                <c:ptCount val="8"/>
                <c:pt idx="0">
                  <c:v>7.1180852885768114E-3</c:v>
                </c:pt>
                <c:pt idx="1">
                  <c:v>0.10476965233772906</c:v>
                </c:pt>
                <c:pt idx="2">
                  <c:v>5.5478249700291145E-2</c:v>
                </c:pt>
                <c:pt idx="3">
                  <c:v>0.50381058400411027</c:v>
                </c:pt>
                <c:pt idx="4">
                  <c:v>0.24701361534509333</c:v>
                </c:pt>
                <c:pt idx="5">
                  <c:v>1.8292943997259805E-2</c:v>
                </c:pt>
                <c:pt idx="6">
                  <c:v>1.1720756978934748E-2</c:v>
                </c:pt>
                <c:pt idx="7">
                  <c:v>5.1796112348004797E-2</c:v>
                </c:pt>
              </c:numCache>
            </c:numRef>
          </c:val>
          <c:extLst>
            <c:ext xmlns:c16="http://schemas.microsoft.com/office/drawing/2014/chart" uri="{C3380CC4-5D6E-409C-BE32-E72D297353CC}">
              <c16:uniqueId val="{00000012-E09A-47F3-95A9-34FEA6925B9F}"/>
            </c:ext>
          </c:extLst>
        </c:ser>
        <c:dLbls>
          <c:showLegendKey val="0"/>
          <c:showVal val="0"/>
          <c:showCatName val="0"/>
          <c:showSerName val="0"/>
          <c:showPercent val="0"/>
          <c:showBubbleSize val="0"/>
          <c:showLeaderLines val="1"/>
        </c:dLbls>
      </c:pie3DChart>
    </c:plotArea>
    <c:plotVisOnly val="1"/>
    <c:dispBlanksAs val="zero"/>
    <c:showDLblsOverMax val="0"/>
  </c:chart>
  <c:spPr>
    <a:noFill/>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A55CFF-AAE9-4F86-9559-2D2AED8F0C34}" type="doc">
      <dgm:prSet loTypeId="urn:microsoft.com/office/officeart/2005/8/layout/hierarchy3" loCatId="list" qsTypeId="urn:microsoft.com/office/officeart/2005/8/quickstyle/3d2" qsCatId="3D" csTypeId="urn:microsoft.com/office/officeart/2005/8/colors/accent1_2" csCatId="accent1" phldr="1"/>
      <dgm:spPr/>
      <dgm:t>
        <a:bodyPr/>
        <a:lstStyle/>
        <a:p>
          <a:endParaRPr lang="en-US"/>
        </a:p>
      </dgm:t>
    </dgm:pt>
    <dgm:pt modelId="{B69F1695-33C0-44EF-A233-5EBDF7B62E9A}">
      <dgm:prSet/>
      <dgm:spPr/>
      <dgm:t>
        <a:bodyPr/>
        <a:lstStyle/>
        <a:p>
          <a:pPr rtl="0"/>
          <a:r>
            <a:rPr lang="en-US" baseline="0" dirty="0"/>
            <a:t>Accounting</a:t>
          </a:r>
          <a:endParaRPr lang="en-US" dirty="0"/>
        </a:p>
      </dgm:t>
    </dgm:pt>
    <dgm:pt modelId="{8AAC09B3-3734-45C7-B0DA-60CC5548D09C}" type="parTrans" cxnId="{F634ADD5-1727-4107-937A-39324A7FF6E2}">
      <dgm:prSet/>
      <dgm:spPr/>
      <dgm:t>
        <a:bodyPr/>
        <a:lstStyle/>
        <a:p>
          <a:endParaRPr lang="en-US"/>
        </a:p>
      </dgm:t>
    </dgm:pt>
    <dgm:pt modelId="{8CC54146-E477-41A4-99BE-BA19306061BC}" type="sibTrans" cxnId="{F634ADD5-1727-4107-937A-39324A7FF6E2}">
      <dgm:prSet/>
      <dgm:spPr/>
      <dgm:t>
        <a:bodyPr/>
        <a:lstStyle/>
        <a:p>
          <a:endParaRPr lang="en-US"/>
        </a:p>
      </dgm:t>
    </dgm:pt>
    <dgm:pt modelId="{6C4DE7E7-9537-4EBD-950B-9D87147BA4EA}">
      <dgm:prSet/>
      <dgm:spPr/>
      <dgm:t>
        <a:bodyPr/>
        <a:lstStyle/>
        <a:p>
          <a:pPr rtl="0"/>
          <a:r>
            <a:rPr lang="en-US" baseline="0" dirty="0"/>
            <a:t>Budget</a:t>
          </a:r>
          <a:endParaRPr lang="en-US" dirty="0"/>
        </a:p>
      </dgm:t>
    </dgm:pt>
    <dgm:pt modelId="{04E4E70D-8D06-463A-91C0-3B63A98BBF0D}" type="parTrans" cxnId="{FA2E3F92-948F-41DD-869F-67EBA7E1FBA8}">
      <dgm:prSet/>
      <dgm:spPr/>
      <dgm:t>
        <a:bodyPr/>
        <a:lstStyle/>
        <a:p>
          <a:endParaRPr lang="en-US"/>
        </a:p>
      </dgm:t>
    </dgm:pt>
    <dgm:pt modelId="{8BAD2880-7A0C-4F76-A5F5-9FB2A4D013FA}" type="sibTrans" cxnId="{FA2E3F92-948F-41DD-869F-67EBA7E1FBA8}">
      <dgm:prSet/>
      <dgm:spPr/>
      <dgm:t>
        <a:bodyPr/>
        <a:lstStyle/>
        <a:p>
          <a:endParaRPr lang="en-US"/>
        </a:p>
      </dgm:t>
    </dgm:pt>
    <dgm:pt modelId="{456F95E1-EC1B-4626-85E6-731596657E3D}">
      <dgm:prSet/>
      <dgm:spPr/>
      <dgm:t>
        <a:bodyPr/>
        <a:lstStyle/>
        <a:p>
          <a:pPr rtl="0"/>
          <a:r>
            <a:rPr lang="en-US" dirty="0"/>
            <a:t>Financial Services</a:t>
          </a:r>
        </a:p>
      </dgm:t>
    </dgm:pt>
    <dgm:pt modelId="{F5545DF6-4729-452C-B6D5-DD768D078214}" type="parTrans" cxnId="{5D4558FA-E524-4093-9BC5-75BD4572F233}">
      <dgm:prSet/>
      <dgm:spPr/>
      <dgm:t>
        <a:bodyPr/>
        <a:lstStyle/>
        <a:p>
          <a:endParaRPr lang="en-US"/>
        </a:p>
      </dgm:t>
    </dgm:pt>
    <dgm:pt modelId="{05A3004B-B830-4C93-814E-391AE56B1289}" type="sibTrans" cxnId="{5D4558FA-E524-4093-9BC5-75BD4572F233}">
      <dgm:prSet/>
      <dgm:spPr/>
      <dgm:t>
        <a:bodyPr/>
        <a:lstStyle/>
        <a:p>
          <a:endParaRPr lang="en-US"/>
        </a:p>
      </dgm:t>
    </dgm:pt>
    <dgm:pt modelId="{92D8CB92-8B56-4E93-BB19-C63FEA8EEA1D}">
      <dgm:prSet/>
      <dgm:spPr/>
      <dgm:t>
        <a:bodyPr/>
        <a:lstStyle/>
        <a:p>
          <a:pPr rtl="0"/>
          <a:r>
            <a:rPr lang="en-US" dirty="0"/>
            <a:t>Human Resources</a:t>
          </a:r>
        </a:p>
      </dgm:t>
    </dgm:pt>
    <dgm:pt modelId="{2DAEFD31-DBB1-4DF6-B640-639FD4BD1B9E}" type="parTrans" cxnId="{7BE9B789-B447-498A-B439-303957450945}">
      <dgm:prSet/>
      <dgm:spPr/>
      <dgm:t>
        <a:bodyPr/>
        <a:lstStyle/>
        <a:p>
          <a:endParaRPr lang="en-US"/>
        </a:p>
      </dgm:t>
    </dgm:pt>
    <dgm:pt modelId="{818706AB-DA64-456F-BD14-2A9E5292BFB9}" type="sibTrans" cxnId="{7BE9B789-B447-498A-B439-303957450945}">
      <dgm:prSet/>
      <dgm:spPr/>
      <dgm:t>
        <a:bodyPr/>
        <a:lstStyle/>
        <a:p>
          <a:endParaRPr lang="en-US"/>
        </a:p>
      </dgm:t>
    </dgm:pt>
    <dgm:pt modelId="{526EF40D-69E9-480D-B4AD-CF2BCBB23E6A}" type="pres">
      <dgm:prSet presAssocID="{39A55CFF-AAE9-4F86-9559-2D2AED8F0C34}" presName="diagram" presStyleCnt="0">
        <dgm:presLayoutVars>
          <dgm:chPref val="1"/>
          <dgm:dir/>
          <dgm:animOne val="branch"/>
          <dgm:animLvl val="lvl"/>
          <dgm:resizeHandles/>
        </dgm:presLayoutVars>
      </dgm:prSet>
      <dgm:spPr/>
    </dgm:pt>
    <dgm:pt modelId="{250D5C36-A772-4E60-82E0-279E871101A6}" type="pres">
      <dgm:prSet presAssocID="{B69F1695-33C0-44EF-A233-5EBDF7B62E9A}" presName="root" presStyleCnt="0"/>
      <dgm:spPr/>
    </dgm:pt>
    <dgm:pt modelId="{F7790095-A84C-4F50-9B7A-C64C63E20A41}" type="pres">
      <dgm:prSet presAssocID="{B69F1695-33C0-44EF-A233-5EBDF7B62E9A}" presName="rootComposite" presStyleCnt="0"/>
      <dgm:spPr/>
    </dgm:pt>
    <dgm:pt modelId="{68DEACAB-C890-4890-A0FC-C3A8B8024FF0}" type="pres">
      <dgm:prSet presAssocID="{B69F1695-33C0-44EF-A233-5EBDF7B62E9A}" presName="rootText" presStyleLbl="node1" presStyleIdx="0" presStyleCnt="4"/>
      <dgm:spPr/>
    </dgm:pt>
    <dgm:pt modelId="{FD3A41EF-8574-4537-ADE0-ABAFCD7402D3}" type="pres">
      <dgm:prSet presAssocID="{B69F1695-33C0-44EF-A233-5EBDF7B62E9A}" presName="rootConnector" presStyleLbl="node1" presStyleIdx="0" presStyleCnt="4"/>
      <dgm:spPr/>
    </dgm:pt>
    <dgm:pt modelId="{4D906B99-F9D7-495D-853A-929D5876B09B}" type="pres">
      <dgm:prSet presAssocID="{B69F1695-33C0-44EF-A233-5EBDF7B62E9A}" presName="childShape" presStyleCnt="0"/>
      <dgm:spPr/>
    </dgm:pt>
    <dgm:pt modelId="{A5F497CC-8FAB-447F-B9C9-D7DAFA7BE84B}" type="pres">
      <dgm:prSet presAssocID="{6C4DE7E7-9537-4EBD-950B-9D87147BA4EA}" presName="root" presStyleCnt="0"/>
      <dgm:spPr/>
    </dgm:pt>
    <dgm:pt modelId="{7E967EE3-6EE2-49B5-AEA1-B23204C10DE6}" type="pres">
      <dgm:prSet presAssocID="{6C4DE7E7-9537-4EBD-950B-9D87147BA4EA}" presName="rootComposite" presStyleCnt="0"/>
      <dgm:spPr/>
    </dgm:pt>
    <dgm:pt modelId="{CCB6AA70-D270-4DAC-AD97-EA59AA858846}" type="pres">
      <dgm:prSet presAssocID="{6C4DE7E7-9537-4EBD-950B-9D87147BA4EA}" presName="rootText" presStyleLbl="node1" presStyleIdx="1" presStyleCnt="4"/>
      <dgm:spPr/>
    </dgm:pt>
    <dgm:pt modelId="{2650206F-B238-4B33-BC27-4699A2B68382}" type="pres">
      <dgm:prSet presAssocID="{6C4DE7E7-9537-4EBD-950B-9D87147BA4EA}" presName="rootConnector" presStyleLbl="node1" presStyleIdx="1" presStyleCnt="4"/>
      <dgm:spPr/>
    </dgm:pt>
    <dgm:pt modelId="{82604D20-681F-4243-B7C8-A85D39EEA00A}" type="pres">
      <dgm:prSet presAssocID="{6C4DE7E7-9537-4EBD-950B-9D87147BA4EA}" presName="childShape" presStyleCnt="0"/>
      <dgm:spPr/>
    </dgm:pt>
    <dgm:pt modelId="{610D177C-42F5-42A1-AEA3-AEB9ED63A8F6}" type="pres">
      <dgm:prSet presAssocID="{456F95E1-EC1B-4626-85E6-731596657E3D}" presName="root" presStyleCnt="0"/>
      <dgm:spPr/>
    </dgm:pt>
    <dgm:pt modelId="{15E42C8E-209F-4F04-B78B-845CCD3CBF3D}" type="pres">
      <dgm:prSet presAssocID="{456F95E1-EC1B-4626-85E6-731596657E3D}" presName="rootComposite" presStyleCnt="0"/>
      <dgm:spPr/>
    </dgm:pt>
    <dgm:pt modelId="{21BA8652-8B30-4427-AA58-ED3B9B690967}" type="pres">
      <dgm:prSet presAssocID="{456F95E1-EC1B-4626-85E6-731596657E3D}" presName="rootText" presStyleLbl="node1" presStyleIdx="2" presStyleCnt="4"/>
      <dgm:spPr/>
    </dgm:pt>
    <dgm:pt modelId="{47F6F2D5-E528-41A2-8B16-C204A17EFB67}" type="pres">
      <dgm:prSet presAssocID="{456F95E1-EC1B-4626-85E6-731596657E3D}" presName="rootConnector" presStyleLbl="node1" presStyleIdx="2" presStyleCnt="4"/>
      <dgm:spPr/>
    </dgm:pt>
    <dgm:pt modelId="{AA38E031-32F8-4D06-AF3D-1A6473219FBD}" type="pres">
      <dgm:prSet presAssocID="{456F95E1-EC1B-4626-85E6-731596657E3D}" presName="childShape" presStyleCnt="0"/>
      <dgm:spPr/>
    </dgm:pt>
    <dgm:pt modelId="{ABFE7BD4-DD99-40F2-B92E-6D84E8482665}" type="pres">
      <dgm:prSet presAssocID="{92D8CB92-8B56-4E93-BB19-C63FEA8EEA1D}" presName="root" presStyleCnt="0"/>
      <dgm:spPr/>
    </dgm:pt>
    <dgm:pt modelId="{B5CF512C-A48F-44F5-AFA5-3E5E713AF625}" type="pres">
      <dgm:prSet presAssocID="{92D8CB92-8B56-4E93-BB19-C63FEA8EEA1D}" presName="rootComposite" presStyleCnt="0"/>
      <dgm:spPr/>
    </dgm:pt>
    <dgm:pt modelId="{BE89F351-0315-497C-9D51-C03CD4751EE9}" type="pres">
      <dgm:prSet presAssocID="{92D8CB92-8B56-4E93-BB19-C63FEA8EEA1D}" presName="rootText" presStyleLbl="node1" presStyleIdx="3" presStyleCnt="4"/>
      <dgm:spPr/>
    </dgm:pt>
    <dgm:pt modelId="{7A14E1B1-0718-4CF6-8C2D-8DDA98BE4DAE}" type="pres">
      <dgm:prSet presAssocID="{92D8CB92-8B56-4E93-BB19-C63FEA8EEA1D}" presName="rootConnector" presStyleLbl="node1" presStyleIdx="3" presStyleCnt="4"/>
      <dgm:spPr/>
    </dgm:pt>
    <dgm:pt modelId="{233F6AE8-BD00-4E2C-85A6-06134C62C884}" type="pres">
      <dgm:prSet presAssocID="{92D8CB92-8B56-4E93-BB19-C63FEA8EEA1D}" presName="childShape" presStyleCnt="0"/>
      <dgm:spPr/>
    </dgm:pt>
  </dgm:ptLst>
  <dgm:cxnLst>
    <dgm:cxn modelId="{7A7A0622-7929-4322-BC95-0DBBA1ACEB0E}" type="presOf" srcId="{92D8CB92-8B56-4E93-BB19-C63FEA8EEA1D}" destId="{7A14E1B1-0718-4CF6-8C2D-8DDA98BE4DAE}" srcOrd="1" destOrd="0" presId="urn:microsoft.com/office/officeart/2005/8/layout/hierarchy3"/>
    <dgm:cxn modelId="{43994424-A85D-4C2A-9E08-05EF7E924AC1}" type="presOf" srcId="{B69F1695-33C0-44EF-A233-5EBDF7B62E9A}" destId="{68DEACAB-C890-4890-A0FC-C3A8B8024FF0}" srcOrd="0" destOrd="0" presId="urn:microsoft.com/office/officeart/2005/8/layout/hierarchy3"/>
    <dgm:cxn modelId="{545DF132-5F94-4422-9D20-4059D7305AA1}" type="presOf" srcId="{92D8CB92-8B56-4E93-BB19-C63FEA8EEA1D}" destId="{BE89F351-0315-497C-9D51-C03CD4751EE9}" srcOrd="0" destOrd="0" presId="urn:microsoft.com/office/officeart/2005/8/layout/hierarchy3"/>
    <dgm:cxn modelId="{1534E965-8C67-4F39-A58F-7B59F7446C7D}" type="presOf" srcId="{B69F1695-33C0-44EF-A233-5EBDF7B62E9A}" destId="{FD3A41EF-8574-4537-ADE0-ABAFCD7402D3}" srcOrd="1" destOrd="0" presId="urn:microsoft.com/office/officeart/2005/8/layout/hierarchy3"/>
    <dgm:cxn modelId="{31252B89-62E4-4871-9287-BE1BB9D800FD}" type="presOf" srcId="{456F95E1-EC1B-4626-85E6-731596657E3D}" destId="{47F6F2D5-E528-41A2-8B16-C204A17EFB67}" srcOrd="1" destOrd="0" presId="urn:microsoft.com/office/officeart/2005/8/layout/hierarchy3"/>
    <dgm:cxn modelId="{7BE9B789-B447-498A-B439-303957450945}" srcId="{39A55CFF-AAE9-4F86-9559-2D2AED8F0C34}" destId="{92D8CB92-8B56-4E93-BB19-C63FEA8EEA1D}" srcOrd="3" destOrd="0" parTransId="{2DAEFD31-DBB1-4DF6-B640-639FD4BD1B9E}" sibTransId="{818706AB-DA64-456F-BD14-2A9E5292BFB9}"/>
    <dgm:cxn modelId="{FA2E3F92-948F-41DD-869F-67EBA7E1FBA8}" srcId="{39A55CFF-AAE9-4F86-9559-2D2AED8F0C34}" destId="{6C4DE7E7-9537-4EBD-950B-9D87147BA4EA}" srcOrd="1" destOrd="0" parTransId="{04E4E70D-8D06-463A-91C0-3B63A98BBF0D}" sibTransId="{8BAD2880-7A0C-4F76-A5F5-9FB2A4D013FA}"/>
    <dgm:cxn modelId="{6AAC4AB4-1C89-4145-A5A7-567AE9921EEC}" type="presOf" srcId="{6C4DE7E7-9537-4EBD-950B-9D87147BA4EA}" destId="{2650206F-B238-4B33-BC27-4699A2B68382}" srcOrd="1" destOrd="0" presId="urn:microsoft.com/office/officeart/2005/8/layout/hierarchy3"/>
    <dgm:cxn modelId="{CFC92ED5-001C-4DA3-B8DA-2FB48B57B6C6}" type="presOf" srcId="{39A55CFF-AAE9-4F86-9559-2D2AED8F0C34}" destId="{526EF40D-69E9-480D-B4AD-CF2BCBB23E6A}" srcOrd="0" destOrd="0" presId="urn:microsoft.com/office/officeart/2005/8/layout/hierarchy3"/>
    <dgm:cxn modelId="{F634ADD5-1727-4107-937A-39324A7FF6E2}" srcId="{39A55CFF-AAE9-4F86-9559-2D2AED8F0C34}" destId="{B69F1695-33C0-44EF-A233-5EBDF7B62E9A}" srcOrd="0" destOrd="0" parTransId="{8AAC09B3-3734-45C7-B0DA-60CC5548D09C}" sibTransId="{8CC54146-E477-41A4-99BE-BA19306061BC}"/>
    <dgm:cxn modelId="{0B77F1DC-BC24-4C2C-B055-ADD6E6334205}" type="presOf" srcId="{456F95E1-EC1B-4626-85E6-731596657E3D}" destId="{21BA8652-8B30-4427-AA58-ED3B9B690967}" srcOrd="0" destOrd="0" presId="urn:microsoft.com/office/officeart/2005/8/layout/hierarchy3"/>
    <dgm:cxn modelId="{4CE19FE3-3A13-41D3-A9FD-87A72F8ADC25}" type="presOf" srcId="{6C4DE7E7-9537-4EBD-950B-9D87147BA4EA}" destId="{CCB6AA70-D270-4DAC-AD97-EA59AA858846}" srcOrd="0" destOrd="0" presId="urn:microsoft.com/office/officeart/2005/8/layout/hierarchy3"/>
    <dgm:cxn modelId="{5D4558FA-E524-4093-9BC5-75BD4572F233}" srcId="{39A55CFF-AAE9-4F86-9559-2D2AED8F0C34}" destId="{456F95E1-EC1B-4626-85E6-731596657E3D}" srcOrd="2" destOrd="0" parTransId="{F5545DF6-4729-452C-B6D5-DD768D078214}" sibTransId="{05A3004B-B830-4C93-814E-391AE56B1289}"/>
    <dgm:cxn modelId="{A5085132-318D-4CF3-8126-B64E43F18130}" type="presParOf" srcId="{526EF40D-69E9-480D-B4AD-CF2BCBB23E6A}" destId="{250D5C36-A772-4E60-82E0-279E871101A6}" srcOrd="0" destOrd="0" presId="urn:microsoft.com/office/officeart/2005/8/layout/hierarchy3"/>
    <dgm:cxn modelId="{41CAB780-62BC-42C4-9F75-954EA4720974}" type="presParOf" srcId="{250D5C36-A772-4E60-82E0-279E871101A6}" destId="{F7790095-A84C-4F50-9B7A-C64C63E20A41}" srcOrd="0" destOrd="0" presId="urn:microsoft.com/office/officeart/2005/8/layout/hierarchy3"/>
    <dgm:cxn modelId="{E88CD3E9-9027-4FDE-97F1-F141DC1B6803}" type="presParOf" srcId="{F7790095-A84C-4F50-9B7A-C64C63E20A41}" destId="{68DEACAB-C890-4890-A0FC-C3A8B8024FF0}" srcOrd="0" destOrd="0" presId="urn:microsoft.com/office/officeart/2005/8/layout/hierarchy3"/>
    <dgm:cxn modelId="{E8C1730A-CD4B-4CF3-9DA3-9449A0D59851}" type="presParOf" srcId="{F7790095-A84C-4F50-9B7A-C64C63E20A41}" destId="{FD3A41EF-8574-4537-ADE0-ABAFCD7402D3}" srcOrd="1" destOrd="0" presId="urn:microsoft.com/office/officeart/2005/8/layout/hierarchy3"/>
    <dgm:cxn modelId="{1219CDD5-36F2-48EF-B65B-A9706794AB3A}" type="presParOf" srcId="{250D5C36-A772-4E60-82E0-279E871101A6}" destId="{4D906B99-F9D7-495D-853A-929D5876B09B}" srcOrd="1" destOrd="0" presId="urn:microsoft.com/office/officeart/2005/8/layout/hierarchy3"/>
    <dgm:cxn modelId="{588962FF-A699-49D1-BB5D-0BA84A947D22}" type="presParOf" srcId="{526EF40D-69E9-480D-B4AD-CF2BCBB23E6A}" destId="{A5F497CC-8FAB-447F-B9C9-D7DAFA7BE84B}" srcOrd="1" destOrd="0" presId="urn:microsoft.com/office/officeart/2005/8/layout/hierarchy3"/>
    <dgm:cxn modelId="{41A5CA6A-9485-4DFF-AB35-080EC7EC561E}" type="presParOf" srcId="{A5F497CC-8FAB-447F-B9C9-D7DAFA7BE84B}" destId="{7E967EE3-6EE2-49B5-AEA1-B23204C10DE6}" srcOrd="0" destOrd="0" presId="urn:microsoft.com/office/officeart/2005/8/layout/hierarchy3"/>
    <dgm:cxn modelId="{A6BB3EA9-6B43-4E19-A504-35B66B9BCD18}" type="presParOf" srcId="{7E967EE3-6EE2-49B5-AEA1-B23204C10DE6}" destId="{CCB6AA70-D270-4DAC-AD97-EA59AA858846}" srcOrd="0" destOrd="0" presId="urn:microsoft.com/office/officeart/2005/8/layout/hierarchy3"/>
    <dgm:cxn modelId="{927A33F6-613D-4961-9D2E-5C708EAB05F9}" type="presParOf" srcId="{7E967EE3-6EE2-49B5-AEA1-B23204C10DE6}" destId="{2650206F-B238-4B33-BC27-4699A2B68382}" srcOrd="1" destOrd="0" presId="urn:microsoft.com/office/officeart/2005/8/layout/hierarchy3"/>
    <dgm:cxn modelId="{78897A6D-CB58-44B0-B874-E5109AF7BE29}" type="presParOf" srcId="{A5F497CC-8FAB-447F-B9C9-D7DAFA7BE84B}" destId="{82604D20-681F-4243-B7C8-A85D39EEA00A}" srcOrd="1" destOrd="0" presId="urn:microsoft.com/office/officeart/2005/8/layout/hierarchy3"/>
    <dgm:cxn modelId="{0107198A-9DA5-4F2E-A562-FCCDC75276E5}" type="presParOf" srcId="{526EF40D-69E9-480D-B4AD-CF2BCBB23E6A}" destId="{610D177C-42F5-42A1-AEA3-AEB9ED63A8F6}" srcOrd="2" destOrd="0" presId="urn:microsoft.com/office/officeart/2005/8/layout/hierarchy3"/>
    <dgm:cxn modelId="{BB8D5202-DA39-46C0-8880-387F3DD42DCE}" type="presParOf" srcId="{610D177C-42F5-42A1-AEA3-AEB9ED63A8F6}" destId="{15E42C8E-209F-4F04-B78B-845CCD3CBF3D}" srcOrd="0" destOrd="0" presId="urn:microsoft.com/office/officeart/2005/8/layout/hierarchy3"/>
    <dgm:cxn modelId="{25B23910-C22C-4607-A3BB-0AB0F99A3CAA}" type="presParOf" srcId="{15E42C8E-209F-4F04-B78B-845CCD3CBF3D}" destId="{21BA8652-8B30-4427-AA58-ED3B9B690967}" srcOrd="0" destOrd="0" presId="urn:microsoft.com/office/officeart/2005/8/layout/hierarchy3"/>
    <dgm:cxn modelId="{E3B5EE96-61FF-412C-AC95-A71F26238E86}" type="presParOf" srcId="{15E42C8E-209F-4F04-B78B-845CCD3CBF3D}" destId="{47F6F2D5-E528-41A2-8B16-C204A17EFB67}" srcOrd="1" destOrd="0" presId="urn:microsoft.com/office/officeart/2005/8/layout/hierarchy3"/>
    <dgm:cxn modelId="{F8EE8EE2-87F6-4ECB-B79E-62EF0213E37A}" type="presParOf" srcId="{610D177C-42F5-42A1-AEA3-AEB9ED63A8F6}" destId="{AA38E031-32F8-4D06-AF3D-1A6473219FBD}" srcOrd="1" destOrd="0" presId="urn:microsoft.com/office/officeart/2005/8/layout/hierarchy3"/>
    <dgm:cxn modelId="{F13CBB60-C3DB-4F3C-A40E-2028DB59374A}" type="presParOf" srcId="{526EF40D-69E9-480D-B4AD-CF2BCBB23E6A}" destId="{ABFE7BD4-DD99-40F2-B92E-6D84E8482665}" srcOrd="3" destOrd="0" presId="urn:microsoft.com/office/officeart/2005/8/layout/hierarchy3"/>
    <dgm:cxn modelId="{CDDB9133-4E89-48B5-B165-9858F6803C72}" type="presParOf" srcId="{ABFE7BD4-DD99-40F2-B92E-6D84E8482665}" destId="{B5CF512C-A48F-44F5-AFA5-3E5E713AF625}" srcOrd="0" destOrd="0" presId="urn:microsoft.com/office/officeart/2005/8/layout/hierarchy3"/>
    <dgm:cxn modelId="{C18C4B25-7C04-4AA7-A9AE-FD59A86F2443}" type="presParOf" srcId="{B5CF512C-A48F-44F5-AFA5-3E5E713AF625}" destId="{BE89F351-0315-497C-9D51-C03CD4751EE9}" srcOrd="0" destOrd="0" presId="urn:microsoft.com/office/officeart/2005/8/layout/hierarchy3"/>
    <dgm:cxn modelId="{87E37DBE-429B-4D26-ABE0-71DB9336FB74}" type="presParOf" srcId="{B5CF512C-A48F-44F5-AFA5-3E5E713AF625}" destId="{7A14E1B1-0718-4CF6-8C2D-8DDA98BE4DAE}" srcOrd="1" destOrd="0" presId="urn:microsoft.com/office/officeart/2005/8/layout/hierarchy3"/>
    <dgm:cxn modelId="{CFE5ABDD-9D13-4A29-B5A5-74FDAB8B5213}" type="presParOf" srcId="{ABFE7BD4-DD99-40F2-B92E-6D84E8482665}" destId="{233F6AE8-BD00-4E2C-85A6-06134C62C884}" srcOrd="1" destOrd="0" presId="urn:microsoft.com/office/officeart/2005/8/layout/hierarchy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047C5D-AF79-485F-8946-6094D76B0BA6}" type="doc">
      <dgm:prSet loTypeId="urn:microsoft.com/office/officeart/2005/8/layout/default#2" loCatId="list" qsTypeId="urn:microsoft.com/office/officeart/2005/8/quickstyle/simple1" qsCatId="simple" csTypeId="urn:microsoft.com/office/officeart/2005/8/colors/colorful3" csCatId="colorful" phldr="1"/>
      <dgm:spPr/>
      <dgm:t>
        <a:bodyPr/>
        <a:lstStyle/>
        <a:p>
          <a:endParaRPr lang="en-US"/>
        </a:p>
      </dgm:t>
    </dgm:pt>
    <dgm:pt modelId="{1EB0C617-FA52-4002-83FA-B300F3609A64}">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a:t>Contract with 1,690+ Registry &amp; IFC Attorneys, and 660+ Vendors</a:t>
          </a:r>
        </a:p>
      </dgm:t>
    </dgm:pt>
    <dgm:pt modelId="{1DB6ACC6-6B74-4A1F-8D38-C3B785F166A5}" type="parTrans" cxnId="{AA70A7AC-2D57-4925-89BC-4C73DA973043}">
      <dgm:prSet/>
      <dgm:spPr/>
      <dgm:t>
        <a:bodyPr/>
        <a:lstStyle/>
        <a:p>
          <a:endParaRPr lang="en-US"/>
        </a:p>
      </dgm:t>
    </dgm:pt>
    <dgm:pt modelId="{41F6F987-F182-4144-93FD-A81E5657F5A6}" type="sibTrans" cxnId="{AA70A7AC-2D57-4925-89BC-4C73DA973043}">
      <dgm:prSet/>
      <dgm:spPr/>
      <dgm:t>
        <a:bodyPr/>
        <a:lstStyle/>
        <a:p>
          <a:endParaRPr lang="en-US"/>
        </a:p>
      </dgm:t>
    </dgm:pt>
    <dgm:pt modelId="{717F708A-E315-4EE8-AD04-3C28E03B2E1A}">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a:t>Audit 59,600+ Billings for Attorney Fees and Costs</a:t>
          </a:r>
        </a:p>
      </dgm:t>
    </dgm:pt>
    <dgm:pt modelId="{B0A44350-C250-44A6-82A0-56A94962CB66}" type="parTrans" cxnId="{204EF417-5158-46D2-A82D-5F9FBAB213AA}">
      <dgm:prSet/>
      <dgm:spPr/>
      <dgm:t>
        <a:bodyPr/>
        <a:lstStyle/>
        <a:p>
          <a:endParaRPr lang="en-US"/>
        </a:p>
      </dgm:t>
    </dgm:pt>
    <dgm:pt modelId="{D0A37882-F2BA-4284-9A9D-5BD870EE390E}" type="sibTrans" cxnId="{204EF417-5158-46D2-A82D-5F9FBAB213AA}">
      <dgm:prSet/>
      <dgm:spPr/>
      <dgm:t>
        <a:bodyPr/>
        <a:lstStyle/>
        <a:p>
          <a:endParaRPr lang="en-US"/>
        </a:p>
      </dgm:t>
    </dgm:pt>
    <dgm:pt modelId="{8AB95601-06C2-4DF3-BE6C-D1BF540112DC}">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a:t>Participate in 870+ Hearings when Objecting to Fees or Costs</a:t>
          </a:r>
        </a:p>
      </dgm:t>
    </dgm:pt>
    <dgm:pt modelId="{E9818C58-CB21-456B-8ED9-9D42E9EAEA5E}" type="parTrans" cxnId="{11100DA6-B39F-4963-A5A3-0CB4FE851CDF}">
      <dgm:prSet/>
      <dgm:spPr/>
      <dgm:t>
        <a:bodyPr/>
        <a:lstStyle/>
        <a:p>
          <a:endParaRPr lang="en-US"/>
        </a:p>
      </dgm:t>
    </dgm:pt>
    <dgm:pt modelId="{414BBC16-3BC3-4404-AEFE-6BE718E20476}" type="sibTrans" cxnId="{11100DA6-B39F-4963-A5A3-0CB4FE851CDF}">
      <dgm:prSet/>
      <dgm:spPr/>
      <dgm:t>
        <a:bodyPr/>
        <a:lstStyle/>
        <a:p>
          <a:endParaRPr lang="en-US"/>
        </a:p>
      </dgm:t>
    </dgm:pt>
    <dgm:pt modelId="{4D6D598F-59F9-4DCC-8435-45F4D5646412}">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a:t>Report on Various Aspects of this Program</a:t>
          </a:r>
        </a:p>
      </dgm:t>
    </dgm:pt>
    <dgm:pt modelId="{D1A9D145-EA5E-4AA1-BA84-EBFDCFD86B93}" type="parTrans" cxnId="{49C8791C-67FC-4835-AFE7-EF8C4C3BCDB5}">
      <dgm:prSet/>
      <dgm:spPr/>
      <dgm:t>
        <a:bodyPr/>
        <a:lstStyle/>
        <a:p>
          <a:endParaRPr lang="en-US"/>
        </a:p>
      </dgm:t>
    </dgm:pt>
    <dgm:pt modelId="{85A91C8B-E6BA-4371-A138-7D8D8424CD48}" type="sibTrans" cxnId="{49C8791C-67FC-4835-AFE7-EF8C4C3BCDB5}">
      <dgm:prSet/>
      <dgm:spPr/>
      <dgm:t>
        <a:bodyPr/>
        <a:lstStyle/>
        <a:p>
          <a:endParaRPr lang="en-US"/>
        </a:p>
      </dgm:t>
    </dgm:pt>
    <dgm:pt modelId="{1016129C-B374-4439-8C7D-052DAF8B1344}">
      <dgm:prSet phldrT="[Text]">
        <dgm:style>
          <a:lnRef idx="0">
            <a:schemeClr val="accent2"/>
          </a:lnRef>
          <a:fillRef idx="3">
            <a:schemeClr val="accent2"/>
          </a:fillRef>
          <a:effectRef idx="3">
            <a:schemeClr val="accent2"/>
          </a:effectRef>
          <a:fontRef idx="minor">
            <a:schemeClr val="lt1"/>
          </a:fontRef>
        </dgm:style>
      </dgm:prSet>
      <dgm:spPr>
        <a:solidFill>
          <a:srgbClr val="00B050"/>
        </a:solidFill>
      </dgm:spPr>
      <dgm:t>
        <a:bodyPr/>
        <a:lstStyle/>
        <a:p>
          <a:r>
            <a:rPr lang="en-US" dirty="0"/>
            <a:t>Respond to 14,400+ Legal Motions</a:t>
          </a:r>
        </a:p>
      </dgm:t>
    </dgm:pt>
    <dgm:pt modelId="{E0073F13-9DB0-4016-AD0F-03C216AAD202}" type="parTrans" cxnId="{40F98175-9CD2-4506-B3CD-F43C0D440945}">
      <dgm:prSet/>
      <dgm:spPr/>
      <dgm:t>
        <a:bodyPr/>
        <a:lstStyle/>
        <a:p>
          <a:endParaRPr lang="en-US"/>
        </a:p>
      </dgm:t>
    </dgm:pt>
    <dgm:pt modelId="{5AC49338-A975-4A3C-993B-F981564EF392}" type="sibTrans" cxnId="{40F98175-9CD2-4506-B3CD-F43C0D440945}">
      <dgm:prSet/>
      <dgm:spPr/>
      <dgm:t>
        <a:bodyPr/>
        <a:lstStyle/>
        <a:p>
          <a:endParaRPr lang="en-US"/>
        </a:p>
      </dgm:t>
    </dgm:pt>
    <dgm:pt modelId="{5EBB86BA-B90C-44D9-8E58-43BAA45CE255}">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Monitor Budgetary Needs for Court-Appointed-Counsel Appropriations</a:t>
          </a:r>
        </a:p>
      </dgm:t>
    </dgm:pt>
    <dgm:pt modelId="{B31C9426-D1B3-49F4-8A12-60D78D300477}" type="sibTrans" cxnId="{726F45B5-506E-4AD4-8AC8-C6B18EA139C9}">
      <dgm:prSet/>
      <dgm:spPr/>
      <dgm:t>
        <a:bodyPr/>
        <a:lstStyle/>
        <a:p>
          <a:endParaRPr lang="en-US"/>
        </a:p>
      </dgm:t>
    </dgm:pt>
    <dgm:pt modelId="{AA9BD3BC-510D-47D4-AD4D-92104A10BEF7}" type="parTrans" cxnId="{726F45B5-506E-4AD4-8AC8-C6B18EA139C9}">
      <dgm:prSet/>
      <dgm:spPr/>
      <dgm:t>
        <a:bodyPr/>
        <a:lstStyle/>
        <a:p>
          <a:endParaRPr lang="en-US"/>
        </a:p>
      </dgm:t>
    </dgm:pt>
    <dgm:pt modelId="{75BE7CD1-C847-4A41-8091-CB5AD3D39F05}" type="pres">
      <dgm:prSet presAssocID="{44047C5D-AF79-485F-8946-6094D76B0BA6}" presName="diagram" presStyleCnt="0">
        <dgm:presLayoutVars>
          <dgm:dir/>
          <dgm:resizeHandles val="exact"/>
        </dgm:presLayoutVars>
      </dgm:prSet>
      <dgm:spPr/>
    </dgm:pt>
    <dgm:pt modelId="{D3F08419-2A14-442D-8467-F6DBDB6A398B}" type="pres">
      <dgm:prSet presAssocID="{1EB0C617-FA52-4002-83FA-B300F3609A64}" presName="node" presStyleLbl="node1" presStyleIdx="0" presStyleCnt="6">
        <dgm:presLayoutVars>
          <dgm:bulletEnabled val="1"/>
        </dgm:presLayoutVars>
      </dgm:prSet>
      <dgm:spPr/>
    </dgm:pt>
    <dgm:pt modelId="{8DCB3A83-81AE-49F7-820C-5ED2642EDF3E}" type="pres">
      <dgm:prSet presAssocID="{41F6F987-F182-4144-93FD-A81E5657F5A6}" presName="sibTrans" presStyleCnt="0"/>
      <dgm:spPr/>
    </dgm:pt>
    <dgm:pt modelId="{8255F61A-D1D7-41EA-BE41-2494684417C3}" type="pres">
      <dgm:prSet presAssocID="{717F708A-E315-4EE8-AD04-3C28E03B2E1A}" presName="node" presStyleLbl="node1" presStyleIdx="1" presStyleCnt="6">
        <dgm:presLayoutVars>
          <dgm:bulletEnabled val="1"/>
        </dgm:presLayoutVars>
      </dgm:prSet>
      <dgm:spPr/>
    </dgm:pt>
    <dgm:pt modelId="{B0CAB94C-7334-4121-8E96-28657811A2F0}" type="pres">
      <dgm:prSet presAssocID="{D0A37882-F2BA-4284-9A9D-5BD870EE390E}" presName="sibTrans" presStyleCnt="0"/>
      <dgm:spPr/>
    </dgm:pt>
    <dgm:pt modelId="{FA9B41D3-58A3-4DB5-8F72-EA1EB420B7BF}" type="pres">
      <dgm:prSet presAssocID="{8AB95601-06C2-4DF3-BE6C-D1BF540112DC}" presName="node" presStyleLbl="node1" presStyleIdx="2" presStyleCnt="6">
        <dgm:presLayoutVars>
          <dgm:bulletEnabled val="1"/>
        </dgm:presLayoutVars>
      </dgm:prSet>
      <dgm:spPr/>
    </dgm:pt>
    <dgm:pt modelId="{28D1D82F-09B0-4184-AD75-EA8720818001}" type="pres">
      <dgm:prSet presAssocID="{414BBC16-3BC3-4404-AEFE-6BE718E20476}" presName="sibTrans" presStyleCnt="0"/>
      <dgm:spPr/>
    </dgm:pt>
    <dgm:pt modelId="{F1BDFE6F-7DEC-4F54-A740-D96D231C0FF2}" type="pres">
      <dgm:prSet presAssocID="{5EBB86BA-B90C-44D9-8E58-43BAA45CE255}" presName="node" presStyleLbl="node1" presStyleIdx="3" presStyleCnt="6" custLinFactX="10000" custLinFactNeighborX="100000" custLinFactNeighborY="-1458">
        <dgm:presLayoutVars>
          <dgm:bulletEnabled val="1"/>
        </dgm:presLayoutVars>
      </dgm:prSet>
      <dgm:spPr/>
    </dgm:pt>
    <dgm:pt modelId="{CE22D846-6BC5-41E7-8322-3B337D9AE787}" type="pres">
      <dgm:prSet presAssocID="{B31C9426-D1B3-49F4-8A12-60D78D300477}" presName="sibTrans" presStyleCnt="0"/>
      <dgm:spPr/>
    </dgm:pt>
    <dgm:pt modelId="{5E4AAE89-70E9-4516-BEF8-67F76C9FD988}" type="pres">
      <dgm:prSet presAssocID="{4D6D598F-59F9-4DCC-8435-45F4D5646412}" presName="node" presStyleLbl="node1" presStyleIdx="4" presStyleCnt="6" custLinFactX="10000" custLinFactNeighborX="100000" custLinFactNeighborY="-1458">
        <dgm:presLayoutVars>
          <dgm:bulletEnabled val="1"/>
        </dgm:presLayoutVars>
      </dgm:prSet>
      <dgm:spPr/>
    </dgm:pt>
    <dgm:pt modelId="{8D0042BD-9BF9-4FCA-A6AC-A2A901ED6E6C}" type="pres">
      <dgm:prSet presAssocID="{85A91C8B-E6BA-4371-A138-7D8D8424CD48}" presName="sibTrans" presStyleCnt="0"/>
      <dgm:spPr/>
    </dgm:pt>
    <dgm:pt modelId="{7A2C10CE-CC37-4C54-B64F-C870C48876E3}" type="pres">
      <dgm:prSet presAssocID="{1016129C-B374-4439-8C7D-052DAF8B1344}" presName="node" presStyleLbl="node1" presStyleIdx="5" presStyleCnt="6" custLinFactX="-100000" custLinFactNeighborX="-120000" custLinFactNeighborY="-1128">
        <dgm:presLayoutVars>
          <dgm:bulletEnabled val="1"/>
        </dgm:presLayoutVars>
      </dgm:prSet>
      <dgm:spPr/>
    </dgm:pt>
  </dgm:ptLst>
  <dgm:cxnLst>
    <dgm:cxn modelId="{204EF417-5158-46D2-A82D-5F9FBAB213AA}" srcId="{44047C5D-AF79-485F-8946-6094D76B0BA6}" destId="{717F708A-E315-4EE8-AD04-3C28E03B2E1A}" srcOrd="1" destOrd="0" parTransId="{B0A44350-C250-44A6-82A0-56A94962CB66}" sibTransId="{D0A37882-F2BA-4284-9A9D-5BD870EE390E}"/>
    <dgm:cxn modelId="{49C8791C-67FC-4835-AFE7-EF8C4C3BCDB5}" srcId="{44047C5D-AF79-485F-8946-6094D76B0BA6}" destId="{4D6D598F-59F9-4DCC-8435-45F4D5646412}" srcOrd="4" destOrd="0" parTransId="{D1A9D145-EA5E-4AA1-BA84-EBFDCFD86B93}" sibTransId="{85A91C8B-E6BA-4371-A138-7D8D8424CD48}"/>
    <dgm:cxn modelId="{76A02A3A-7C31-44CB-BA50-2938D8D45A26}" type="presOf" srcId="{1EB0C617-FA52-4002-83FA-B300F3609A64}" destId="{D3F08419-2A14-442D-8467-F6DBDB6A398B}" srcOrd="0" destOrd="0" presId="urn:microsoft.com/office/officeart/2005/8/layout/default#2"/>
    <dgm:cxn modelId="{1B4CFB45-C29A-4860-8446-09C96E3FD466}" type="presOf" srcId="{717F708A-E315-4EE8-AD04-3C28E03B2E1A}" destId="{8255F61A-D1D7-41EA-BE41-2494684417C3}" srcOrd="0" destOrd="0" presId="urn:microsoft.com/office/officeart/2005/8/layout/default#2"/>
    <dgm:cxn modelId="{BE905367-CE90-4A18-A3B7-C27E8391B61F}" type="presOf" srcId="{4D6D598F-59F9-4DCC-8435-45F4D5646412}" destId="{5E4AAE89-70E9-4516-BEF8-67F76C9FD988}" srcOrd="0" destOrd="0" presId="urn:microsoft.com/office/officeart/2005/8/layout/default#2"/>
    <dgm:cxn modelId="{40F98175-9CD2-4506-B3CD-F43C0D440945}" srcId="{44047C5D-AF79-485F-8946-6094D76B0BA6}" destId="{1016129C-B374-4439-8C7D-052DAF8B1344}" srcOrd="5" destOrd="0" parTransId="{E0073F13-9DB0-4016-AD0F-03C216AAD202}" sibTransId="{5AC49338-A975-4A3C-993B-F981564EF392}"/>
    <dgm:cxn modelId="{11100DA6-B39F-4963-A5A3-0CB4FE851CDF}" srcId="{44047C5D-AF79-485F-8946-6094D76B0BA6}" destId="{8AB95601-06C2-4DF3-BE6C-D1BF540112DC}" srcOrd="2" destOrd="0" parTransId="{E9818C58-CB21-456B-8ED9-9D42E9EAEA5E}" sibTransId="{414BBC16-3BC3-4404-AEFE-6BE718E20476}"/>
    <dgm:cxn modelId="{83B684AB-EFCF-4CF3-A506-7C75F92A0890}" type="presOf" srcId="{1016129C-B374-4439-8C7D-052DAF8B1344}" destId="{7A2C10CE-CC37-4C54-B64F-C870C48876E3}" srcOrd="0" destOrd="0" presId="urn:microsoft.com/office/officeart/2005/8/layout/default#2"/>
    <dgm:cxn modelId="{AA70A7AC-2D57-4925-89BC-4C73DA973043}" srcId="{44047C5D-AF79-485F-8946-6094D76B0BA6}" destId="{1EB0C617-FA52-4002-83FA-B300F3609A64}" srcOrd="0" destOrd="0" parTransId="{1DB6ACC6-6B74-4A1F-8D38-C3B785F166A5}" sibTransId="{41F6F987-F182-4144-93FD-A81E5657F5A6}"/>
    <dgm:cxn modelId="{48179EAE-9E7F-4D8B-9C56-EA0B3A1F4AA0}" type="presOf" srcId="{44047C5D-AF79-485F-8946-6094D76B0BA6}" destId="{75BE7CD1-C847-4A41-8091-CB5AD3D39F05}" srcOrd="0" destOrd="0" presId="urn:microsoft.com/office/officeart/2005/8/layout/default#2"/>
    <dgm:cxn modelId="{726F45B5-506E-4AD4-8AC8-C6B18EA139C9}" srcId="{44047C5D-AF79-485F-8946-6094D76B0BA6}" destId="{5EBB86BA-B90C-44D9-8E58-43BAA45CE255}" srcOrd="3" destOrd="0" parTransId="{AA9BD3BC-510D-47D4-AD4D-92104A10BEF7}" sibTransId="{B31C9426-D1B3-49F4-8A12-60D78D300477}"/>
    <dgm:cxn modelId="{36E606C0-DA63-4B54-8447-4749B93C3352}" type="presOf" srcId="{5EBB86BA-B90C-44D9-8E58-43BAA45CE255}" destId="{F1BDFE6F-7DEC-4F54-A740-D96D231C0FF2}" srcOrd="0" destOrd="0" presId="urn:microsoft.com/office/officeart/2005/8/layout/default#2"/>
    <dgm:cxn modelId="{585038E9-AD82-4F78-903C-6C5AF2F3C7CE}" type="presOf" srcId="{8AB95601-06C2-4DF3-BE6C-D1BF540112DC}" destId="{FA9B41D3-58A3-4DB5-8F72-EA1EB420B7BF}" srcOrd="0" destOrd="0" presId="urn:microsoft.com/office/officeart/2005/8/layout/default#2"/>
    <dgm:cxn modelId="{44A5B4EF-C408-4FCF-A206-5504815DCBCC}" type="presParOf" srcId="{75BE7CD1-C847-4A41-8091-CB5AD3D39F05}" destId="{D3F08419-2A14-442D-8467-F6DBDB6A398B}" srcOrd="0" destOrd="0" presId="urn:microsoft.com/office/officeart/2005/8/layout/default#2"/>
    <dgm:cxn modelId="{F14165D5-0808-4BC5-AC0A-0AF73EAAEE91}" type="presParOf" srcId="{75BE7CD1-C847-4A41-8091-CB5AD3D39F05}" destId="{8DCB3A83-81AE-49F7-820C-5ED2642EDF3E}" srcOrd="1" destOrd="0" presId="urn:microsoft.com/office/officeart/2005/8/layout/default#2"/>
    <dgm:cxn modelId="{5A382A2C-78C9-4FAC-AEC3-82E6D6C484F2}" type="presParOf" srcId="{75BE7CD1-C847-4A41-8091-CB5AD3D39F05}" destId="{8255F61A-D1D7-41EA-BE41-2494684417C3}" srcOrd="2" destOrd="0" presId="urn:microsoft.com/office/officeart/2005/8/layout/default#2"/>
    <dgm:cxn modelId="{82B8F81D-85E6-4C1E-9E4A-C201EC71FF70}" type="presParOf" srcId="{75BE7CD1-C847-4A41-8091-CB5AD3D39F05}" destId="{B0CAB94C-7334-4121-8E96-28657811A2F0}" srcOrd="3" destOrd="0" presId="urn:microsoft.com/office/officeart/2005/8/layout/default#2"/>
    <dgm:cxn modelId="{80320A1E-A0D1-4BA1-B9AD-B3F1600371E5}" type="presParOf" srcId="{75BE7CD1-C847-4A41-8091-CB5AD3D39F05}" destId="{FA9B41D3-58A3-4DB5-8F72-EA1EB420B7BF}" srcOrd="4" destOrd="0" presId="urn:microsoft.com/office/officeart/2005/8/layout/default#2"/>
    <dgm:cxn modelId="{432E3B7C-A80B-4235-8141-5924B47ADD8D}" type="presParOf" srcId="{75BE7CD1-C847-4A41-8091-CB5AD3D39F05}" destId="{28D1D82F-09B0-4184-AD75-EA8720818001}" srcOrd="5" destOrd="0" presId="urn:microsoft.com/office/officeart/2005/8/layout/default#2"/>
    <dgm:cxn modelId="{443B1B14-6145-4D0D-BD65-E776C3624CCB}" type="presParOf" srcId="{75BE7CD1-C847-4A41-8091-CB5AD3D39F05}" destId="{F1BDFE6F-7DEC-4F54-A740-D96D231C0FF2}" srcOrd="6" destOrd="0" presId="urn:microsoft.com/office/officeart/2005/8/layout/default#2"/>
    <dgm:cxn modelId="{E0CB3013-52F4-4CB1-8B1D-690311ADFB2B}" type="presParOf" srcId="{75BE7CD1-C847-4A41-8091-CB5AD3D39F05}" destId="{CE22D846-6BC5-41E7-8322-3B337D9AE787}" srcOrd="7" destOrd="0" presId="urn:microsoft.com/office/officeart/2005/8/layout/default#2"/>
    <dgm:cxn modelId="{E46E5739-FC3B-4047-8FDE-D1A687057F0A}" type="presParOf" srcId="{75BE7CD1-C847-4A41-8091-CB5AD3D39F05}" destId="{5E4AAE89-70E9-4516-BEF8-67F76C9FD988}" srcOrd="8" destOrd="0" presId="urn:microsoft.com/office/officeart/2005/8/layout/default#2"/>
    <dgm:cxn modelId="{FC5CDB19-0BF1-412B-BCF2-08323767D44E}" type="presParOf" srcId="{75BE7CD1-C847-4A41-8091-CB5AD3D39F05}" destId="{8D0042BD-9BF9-4FCA-A6AC-A2A901ED6E6C}" srcOrd="9" destOrd="0" presId="urn:microsoft.com/office/officeart/2005/8/layout/default#2"/>
    <dgm:cxn modelId="{FF15B8D0-816E-4752-A488-544F9E4ACFA8}" type="presParOf" srcId="{75BE7CD1-C847-4A41-8091-CB5AD3D39F05}" destId="{7A2C10CE-CC37-4C54-B64F-C870C48876E3}" srcOrd="10"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64A01A-7D58-45AC-82A8-3E24D89ADC1F}" type="doc">
      <dgm:prSet loTypeId="urn:microsoft.com/office/officeart/2005/8/layout/process4" loCatId="process" qsTypeId="urn:microsoft.com/office/officeart/2005/8/quickstyle/3d2" qsCatId="3D" csTypeId="urn:microsoft.com/office/officeart/2005/8/colors/colorful2" csCatId="colorful" phldr="1"/>
      <dgm:spPr/>
      <dgm:t>
        <a:bodyPr/>
        <a:lstStyle/>
        <a:p>
          <a:endParaRPr lang="en-US"/>
        </a:p>
      </dgm:t>
    </dgm:pt>
    <dgm:pt modelId="{2FE0EA6E-BFD2-4C39-9CF3-B963257BAE1D}">
      <dgm:prSet phldrT="[Text]"/>
      <dgm:spPr/>
      <dgm:t>
        <a:bodyPr/>
        <a:lstStyle/>
        <a:p>
          <a:r>
            <a:rPr lang="en-US" dirty="0"/>
            <a:t>Public Defender</a:t>
          </a:r>
        </a:p>
      </dgm:t>
    </dgm:pt>
    <dgm:pt modelId="{75236983-927A-42B7-B484-96B69649EB48}" type="parTrans" cxnId="{6C1A29D6-9BBC-4E96-9DA1-A9EDC41BE2E6}">
      <dgm:prSet/>
      <dgm:spPr/>
      <dgm:t>
        <a:bodyPr/>
        <a:lstStyle/>
        <a:p>
          <a:endParaRPr lang="en-US"/>
        </a:p>
      </dgm:t>
    </dgm:pt>
    <dgm:pt modelId="{4694D657-597B-4982-92D6-EFCC5B65F48D}" type="sibTrans" cxnId="{6C1A29D6-9BBC-4E96-9DA1-A9EDC41BE2E6}">
      <dgm:prSet/>
      <dgm:spPr/>
      <dgm:t>
        <a:bodyPr/>
        <a:lstStyle/>
        <a:p>
          <a:endParaRPr lang="en-US"/>
        </a:p>
      </dgm:t>
    </dgm:pt>
    <dgm:pt modelId="{7711DDFB-91A4-4012-AF85-C6A4494B6BA3}">
      <dgm:prSet phldrT="[Text]"/>
      <dgm:spPr/>
      <dgm:t>
        <a:bodyPr/>
        <a:lstStyle/>
        <a:p>
          <a:r>
            <a:rPr lang="en-US" dirty="0"/>
            <a:t>Regional Counsel</a:t>
          </a:r>
        </a:p>
      </dgm:t>
    </dgm:pt>
    <dgm:pt modelId="{BFAB84BA-6BC5-4893-8FD1-F02DD71928AE}" type="parTrans" cxnId="{80B44E42-F137-43C1-A59F-D023DBAC906C}">
      <dgm:prSet/>
      <dgm:spPr/>
      <dgm:t>
        <a:bodyPr/>
        <a:lstStyle/>
        <a:p>
          <a:endParaRPr lang="en-US"/>
        </a:p>
      </dgm:t>
    </dgm:pt>
    <dgm:pt modelId="{FB4ED8B3-CEEB-48CB-816B-E7EC91AD8DF6}" type="sibTrans" cxnId="{80B44E42-F137-43C1-A59F-D023DBAC906C}">
      <dgm:prSet/>
      <dgm:spPr/>
      <dgm:t>
        <a:bodyPr/>
        <a:lstStyle/>
        <a:p>
          <a:endParaRPr lang="en-US"/>
        </a:p>
      </dgm:t>
    </dgm:pt>
    <dgm:pt modelId="{D02C6E15-691E-476B-AD10-7F93EBCD60EC}">
      <dgm:prSet phldrT="[Text]"/>
      <dgm:spPr/>
      <dgm:t>
        <a:bodyPr/>
        <a:lstStyle/>
        <a:p>
          <a:r>
            <a:rPr lang="en-US" dirty="0"/>
            <a:t>Court-Appointed Counsel</a:t>
          </a:r>
        </a:p>
      </dgm:t>
    </dgm:pt>
    <dgm:pt modelId="{F45CB74E-3004-4B74-8DA3-79D966605B9F}" type="parTrans" cxnId="{0971CE90-0F89-439F-8297-C8F48904CB2E}">
      <dgm:prSet/>
      <dgm:spPr/>
      <dgm:t>
        <a:bodyPr/>
        <a:lstStyle/>
        <a:p>
          <a:endParaRPr lang="en-US"/>
        </a:p>
      </dgm:t>
    </dgm:pt>
    <dgm:pt modelId="{7BF26642-1903-46BF-A650-CE4ECA4B63BF}" type="sibTrans" cxnId="{0971CE90-0F89-439F-8297-C8F48904CB2E}">
      <dgm:prSet/>
      <dgm:spPr/>
      <dgm:t>
        <a:bodyPr/>
        <a:lstStyle/>
        <a:p>
          <a:endParaRPr lang="en-US"/>
        </a:p>
      </dgm:t>
    </dgm:pt>
    <dgm:pt modelId="{D78B2FA4-6C40-4681-B605-44053534A336}" type="pres">
      <dgm:prSet presAssocID="{5264A01A-7D58-45AC-82A8-3E24D89ADC1F}" presName="Name0" presStyleCnt="0">
        <dgm:presLayoutVars>
          <dgm:dir/>
          <dgm:animLvl val="lvl"/>
          <dgm:resizeHandles val="exact"/>
        </dgm:presLayoutVars>
      </dgm:prSet>
      <dgm:spPr/>
    </dgm:pt>
    <dgm:pt modelId="{1F209FCF-43E6-41D7-8C46-4429BFCF1024}" type="pres">
      <dgm:prSet presAssocID="{D02C6E15-691E-476B-AD10-7F93EBCD60EC}" presName="boxAndChildren" presStyleCnt="0"/>
      <dgm:spPr/>
    </dgm:pt>
    <dgm:pt modelId="{78AA7457-6223-439B-9CA0-170C8B86E7FD}" type="pres">
      <dgm:prSet presAssocID="{D02C6E15-691E-476B-AD10-7F93EBCD60EC}" presName="parentTextBox" presStyleLbl="node1" presStyleIdx="0" presStyleCnt="3" custScaleX="68317" custScaleY="17598" custLinFactNeighborX="11881" custLinFactNeighborY="-5289"/>
      <dgm:spPr/>
    </dgm:pt>
    <dgm:pt modelId="{8B003AB6-CB25-4FE0-B6A0-AC0DE7998542}" type="pres">
      <dgm:prSet presAssocID="{FB4ED8B3-CEEB-48CB-816B-E7EC91AD8DF6}" presName="sp" presStyleCnt="0"/>
      <dgm:spPr/>
    </dgm:pt>
    <dgm:pt modelId="{338398B3-3721-45BF-8395-5C14DC833300}" type="pres">
      <dgm:prSet presAssocID="{7711DDFB-91A4-4012-AF85-C6A4494B6BA3}" presName="arrowAndChildren" presStyleCnt="0"/>
      <dgm:spPr/>
    </dgm:pt>
    <dgm:pt modelId="{6136BB20-B1D1-4DB4-8538-64E74FDC08AB}" type="pres">
      <dgm:prSet presAssocID="{7711DDFB-91A4-4012-AF85-C6A4494B6BA3}" presName="parentTextArrow" presStyleLbl="node1" presStyleIdx="1" presStyleCnt="3" custScaleX="74256" custScaleY="19431" custLinFactNeighborX="-989" custLinFactNeighborY="-4489"/>
      <dgm:spPr/>
    </dgm:pt>
    <dgm:pt modelId="{7106CBC4-C963-48C2-84CD-8EA4539C2CA0}" type="pres">
      <dgm:prSet presAssocID="{4694D657-597B-4982-92D6-EFCC5B65F48D}" presName="sp" presStyleCnt="0"/>
      <dgm:spPr/>
    </dgm:pt>
    <dgm:pt modelId="{2CE08FA3-D2AB-4A97-AF90-36D8BA8B1720}" type="pres">
      <dgm:prSet presAssocID="{2FE0EA6E-BFD2-4C39-9CF3-B963257BAE1D}" presName="arrowAndChildren" presStyleCnt="0"/>
      <dgm:spPr/>
    </dgm:pt>
    <dgm:pt modelId="{91B8A973-565A-415B-9353-B4C33DEA62F1}" type="pres">
      <dgm:prSet presAssocID="{2FE0EA6E-BFD2-4C39-9CF3-B963257BAE1D}" presName="parentTextArrow" presStyleLbl="node1" presStyleIdx="2" presStyleCnt="3" custScaleX="72276" custScaleY="19134" custLinFactNeighborX="-11881" custLinFactNeighborY="-5509"/>
      <dgm:spPr/>
    </dgm:pt>
  </dgm:ptLst>
  <dgm:cxnLst>
    <dgm:cxn modelId="{80B44E42-F137-43C1-A59F-D023DBAC906C}" srcId="{5264A01A-7D58-45AC-82A8-3E24D89ADC1F}" destId="{7711DDFB-91A4-4012-AF85-C6A4494B6BA3}" srcOrd="1" destOrd="0" parTransId="{BFAB84BA-6BC5-4893-8FD1-F02DD71928AE}" sibTransId="{FB4ED8B3-CEEB-48CB-816B-E7EC91AD8DF6}"/>
    <dgm:cxn modelId="{C3617076-F0C9-46EA-A8D4-A9444F12362D}" type="presOf" srcId="{5264A01A-7D58-45AC-82A8-3E24D89ADC1F}" destId="{D78B2FA4-6C40-4681-B605-44053534A336}" srcOrd="0" destOrd="0" presId="urn:microsoft.com/office/officeart/2005/8/layout/process4"/>
    <dgm:cxn modelId="{681FB883-DFA3-4644-943A-F23F15D786CF}" type="presOf" srcId="{D02C6E15-691E-476B-AD10-7F93EBCD60EC}" destId="{78AA7457-6223-439B-9CA0-170C8B86E7FD}" srcOrd="0" destOrd="0" presId="urn:microsoft.com/office/officeart/2005/8/layout/process4"/>
    <dgm:cxn modelId="{46E8AB8A-280F-474B-8900-A7643B42EF6C}" type="presOf" srcId="{2FE0EA6E-BFD2-4C39-9CF3-B963257BAE1D}" destId="{91B8A973-565A-415B-9353-B4C33DEA62F1}" srcOrd="0" destOrd="0" presId="urn:microsoft.com/office/officeart/2005/8/layout/process4"/>
    <dgm:cxn modelId="{0971CE90-0F89-439F-8297-C8F48904CB2E}" srcId="{5264A01A-7D58-45AC-82A8-3E24D89ADC1F}" destId="{D02C6E15-691E-476B-AD10-7F93EBCD60EC}" srcOrd="2" destOrd="0" parTransId="{F45CB74E-3004-4B74-8DA3-79D966605B9F}" sibTransId="{7BF26642-1903-46BF-A650-CE4ECA4B63BF}"/>
    <dgm:cxn modelId="{6C1A29D6-9BBC-4E96-9DA1-A9EDC41BE2E6}" srcId="{5264A01A-7D58-45AC-82A8-3E24D89ADC1F}" destId="{2FE0EA6E-BFD2-4C39-9CF3-B963257BAE1D}" srcOrd="0" destOrd="0" parTransId="{75236983-927A-42B7-B484-96B69649EB48}" sibTransId="{4694D657-597B-4982-92D6-EFCC5B65F48D}"/>
    <dgm:cxn modelId="{971315F6-AF6D-4E93-9ED0-7A058BE498F6}" type="presOf" srcId="{7711DDFB-91A4-4012-AF85-C6A4494B6BA3}" destId="{6136BB20-B1D1-4DB4-8538-64E74FDC08AB}" srcOrd="0" destOrd="0" presId="urn:microsoft.com/office/officeart/2005/8/layout/process4"/>
    <dgm:cxn modelId="{7A04C58A-CB06-49B6-9FF7-5C0CF4696E20}" type="presParOf" srcId="{D78B2FA4-6C40-4681-B605-44053534A336}" destId="{1F209FCF-43E6-41D7-8C46-4429BFCF1024}" srcOrd="0" destOrd="0" presId="urn:microsoft.com/office/officeart/2005/8/layout/process4"/>
    <dgm:cxn modelId="{3F01A2C4-85E9-46A3-8201-70A38F8A2B80}" type="presParOf" srcId="{1F209FCF-43E6-41D7-8C46-4429BFCF1024}" destId="{78AA7457-6223-439B-9CA0-170C8B86E7FD}" srcOrd="0" destOrd="0" presId="urn:microsoft.com/office/officeart/2005/8/layout/process4"/>
    <dgm:cxn modelId="{8E2F58E3-DB5F-4528-82BA-BCE4A39B3995}" type="presParOf" srcId="{D78B2FA4-6C40-4681-B605-44053534A336}" destId="{8B003AB6-CB25-4FE0-B6A0-AC0DE7998542}" srcOrd="1" destOrd="0" presId="urn:microsoft.com/office/officeart/2005/8/layout/process4"/>
    <dgm:cxn modelId="{EF0A3C2A-5561-42D5-A6C7-9A831D734EAC}" type="presParOf" srcId="{D78B2FA4-6C40-4681-B605-44053534A336}" destId="{338398B3-3721-45BF-8395-5C14DC833300}" srcOrd="2" destOrd="0" presId="urn:microsoft.com/office/officeart/2005/8/layout/process4"/>
    <dgm:cxn modelId="{EE36A02F-1FB6-43A2-B321-75E2AB6DEF3E}" type="presParOf" srcId="{338398B3-3721-45BF-8395-5C14DC833300}" destId="{6136BB20-B1D1-4DB4-8538-64E74FDC08AB}" srcOrd="0" destOrd="0" presId="urn:microsoft.com/office/officeart/2005/8/layout/process4"/>
    <dgm:cxn modelId="{E6E78781-D644-4272-984A-0CA4A0566B41}" type="presParOf" srcId="{D78B2FA4-6C40-4681-B605-44053534A336}" destId="{7106CBC4-C963-48C2-84CD-8EA4539C2CA0}" srcOrd="3" destOrd="0" presId="urn:microsoft.com/office/officeart/2005/8/layout/process4"/>
    <dgm:cxn modelId="{44C41062-32EA-45B9-BE8C-3C982724EB1D}" type="presParOf" srcId="{D78B2FA4-6C40-4681-B605-44053534A336}" destId="{2CE08FA3-D2AB-4A97-AF90-36D8BA8B1720}" srcOrd="4" destOrd="0" presId="urn:microsoft.com/office/officeart/2005/8/layout/process4"/>
    <dgm:cxn modelId="{A0149253-E38C-4EED-861B-40C8AE6A8623}" type="presParOf" srcId="{2CE08FA3-D2AB-4A97-AF90-36D8BA8B1720}" destId="{91B8A973-565A-415B-9353-B4C33DEA62F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64A01A-7D58-45AC-82A8-3E24D89ADC1F}" type="doc">
      <dgm:prSet loTypeId="urn:microsoft.com/office/officeart/2005/8/layout/process4" loCatId="process" qsTypeId="urn:microsoft.com/office/officeart/2005/8/quickstyle/3d2" qsCatId="3D" csTypeId="urn:microsoft.com/office/officeart/2005/8/colors/colorful2" csCatId="colorful" phldr="1"/>
      <dgm:spPr/>
      <dgm:t>
        <a:bodyPr/>
        <a:lstStyle/>
        <a:p>
          <a:endParaRPr lang="en-US"/>
        </a:p>
      </dgm:t>
    </dgm:pt>
    <dgm:pt modelId="{7711DDFB-91A4-4012-AF85-C6A4494B6BA3}">
      <dgm:prSet phldrT="[Text]"/>
      <dgm:spPr/>
      <dgm:t>
        <a:bodyPr/>
        <a:lstStyle/>
        <a:p>
          <a:r>
            <a:rPr lang="en-US" dirty="0"/>
            <a:t>Regional Counsel</a:t>
          </a:r>
        </a:p>
      </dgm:t>
    </dgm:pt>
    <dgm:pt modelId="{BFAB84BA-6BC5-4893-8FD1-F02DD71928AE}" type="parTrans" cxnId="{80B44E42-F137-43C1-A59F-D023DBAC906C}">
      <dgm:prSet/>
      <dgm:spPr/>
      <dgm:t>
        <a:bodyPr/>
        <a:lstStyle/>
        <a:p>
          <a:endParaRPr lang="en-US"/>
        </a:p>
      </dgm:t>
    </dgm:pt>
    <dgm:pt modelId="{FB4ED8B3-CEEB-48CB-816B-E7EC91AD8DF6}" type="sibTrans" cxnId="{80B44E42-F137-43C1-A59F-D023DBAC906C}">
      <dgm:prSet/>
      <dgm:spPr/>
      <dgm:t>
        <a:bodyPr/>
        <a:lstStyle/>
        <a:p>
          <a:endParaRPr lang="en-US"/>
        </a:p>
      </dgm:t>
    </dgm:pt>
    <dgm:pt modelId="{D02C6E15-691E-476B-AD10-7F93EBCD60EC}">
      <dgm:prSet phldrT="[Text]"/>
      <dgm:spPr/>
      <dgm:t>
        <a:bodyPr/>
        <a:lstStyle/>
        <a:p>
          <a:r>
            <a:rPr lang="en-US" dirty="0"/>
            <a:t>Court-Appointed Counsel</a:t>
          </a:r>
        </a:p>
      </dgm:t>
    </dgm:pt>
    <dgm:pt modelId="{F45CB74E-3004-4B74-8DA3-79D966605B9F}" type="parTrans" cxnId="{0971CE90-0F89-439F-8297-C8F48904CB2E}">
      <dgm:prSet/>
      <dgm:spPr/>
      <dgm:t>
        <a:bodyPr/>
        <a:lstStyle/>
        <a:p>
          <a:endParaRPr lang="en-US"/>
        </a:p>
      </dgm:t>
    </dgm:pt>
    <dgm:pt modelId="{7BF26642-1903-46BF-A650-CE4ECA4B63BF}" type="sibTrans" cxnId="{0971CE90-0F89-439F-8297-C8F48904CB2E}">
      <dgm:prSet/>
      <dgm:spPr/>
      <dgm:t>
        <a:bodyPr/>
        <a:lstStyle/>
        <a:p>
          <a:endParaRPr lang="en-US"/>
        </a:p>
      </dgm:t>
    </dgm:pt>
    <dgm:pt modelId="{D78B2FA4-6C40-4681-B605-44053534A336}" type="pres">
      <dgm:prSet presAssocID="{5264A01A-7D58-45AC-82A8-3E24D89ADC1F}" presName="Name0" presStyleCnt="0">
        <dgm:presLayoutVars>
          <dgm:dir/>
          <dgm:animLvl val="lvl"/>
          <dgm:resizeHandles val="exact"/>
        </dgm:presLayoutVars>
      </dgm:prSet>
      <dgm:spPr/>
    </dgm:pt>
    <dgm:pt modelId="{1F209FCF-43E6-41D7-8C46-4429BFCF1024}" type="pres">
      <dgm:prSet presAssocID="{D02C6E15-691E-476B-AD10-7F93EBCD60EC}" presName="boxAndChildren" presStyleCnt="0"/>
      <dgm:spPr/>
    </dgm:pt>
    <dgm:pt modelId="{78AA7457-6223-439B-9CA0-170C8B86E7FD}" type="pres">
      <dgm:prSet presAssocID="{D02C6E15-691E-476B-AD10-7F93EBCD60EC}" presName="parentTextBox" presStyleLbl="node1" presStyleIdx="0" presStyleCnt="2" custScaleX="68317" custScaleY="17598" custLinFactNeighborX="11881" custLinFactNeighborY="-5289"/>
      <dgm:spPr/>
    </dgm:pt>
    <dgm:pt modelId="{8B003AB6-CB25-4FE0-B6A0-AC0DE7998542}" type="pres">
      <dgm:prSet presAssocID="{FB4ED8B3-CEEB-48CB-816B-E7EC91AD8DF6}" presName="sp" presStyleCnt="0"/>
      <dgm:spPr/>
    </dgm:pt>
    <dgm:pt modelId="{338398B3-3721-45BF-8395-5C14DC833300}" type="pres">
      <dgm:prSet presAssocID="{7711DDFB-91A4-4012-AF85-C6A4494B6BA3}" presName="arrowAndChildren" presStyleCnt="0"/>
      <dgm:spPr/>
    </dgm:pt>
    <dgm:pt modelId="{6136BB20-B1D1-4DB4-8538-64E74FDC08AB}" type="pres">
      <dgm:prSet presAssocID="{7711DDFB-91A4-4012-AF85-C6A4494B6BA3}" presName="parentTextArrow" presStyleLbl="node1" presStyleIdx="1" presStyleCnt="2" custScaleX="74256" custScaleY="19431" custLinFactNeighborX="-989" custLinFactNeighborY="-4489"/>
      <dgm:spPr/>
    </dgm:pt>
  </dgm:ptLst>
  <dgm:cxnLst>
    <dgm:cxn modelId="{5F64F424-4E7B-4781-9308-7F9BFBCA1576}" type="presOf" srcId="{D02C6E15-691E-476B-AD10-7F93EBCD60EC}" destId="{78AA7457-6223-439B-9CA0-170C8B86E7FD}" srcOrd="0" destOrd="0" presId="urn:microsoft.com/office/officeart/2005/8/layout/process4"/>
    <dgm:cxn modelId="{80B44E42-F137-43C1-A59F-D023DBAC906C}" srcId="{5264A01A-7D58-45AC-82A8-3E24D89ADC1F}" destId="{7711DDFB-91A4-4012-AF85-C6A4494B6BA3}" srcOrd="0" destOrd="0" parTransId="{BFAB84BA-6BC5-4893-8FD1-F02DD71928AE}" sibTransId="{FB4ED8B3-CEEB-48CB-816B-E7EC91AD8DF6}"/>
    <dgm:cxn modelId="{0971CE90-0F89-439F-8297-C8F48904CB2E}" srcId="{5264A01A-7D58-45AC-82A8-3E24D89ADC1F}" destId="{D02C6E15-691E-476B-AD10-7F93EBCD60EC}" srcOrd="1" destOrd="0" parTransId="{F45CB74E-3004-4B74-8DA3-79D966605B9F}" sibTransId="{7BF26642-1903-46BF-A650-CE4ECA4B63BF}"/>
    <dgm:cxn modelId="{9E1C1897-2B6A-41F1-B349-21ABD11DFF21}" type="presOf" srcId="{5264A01A-7D58-45AC-82A8-3E24D89ADC1F}" destId="{D78B2FA4-6C40-4681-B605-44053534A336}" srcOrd="0" destOrd="0" presId="urn:microsoft.com/office/officeart/2005/8/layout/process4"/>
    <dgm:cxn modelId="{B845F4BD-E141-4D24-97DB-17A03FAB8421}" type="presOf" srcId="{7711DDFB-91A4-4012-AF85-C6A4494B6BA3}" destId="{6136BB20-B1D1-4DB4-8538-64E74FDC08AB}" srcOrd="0" destOrd="0" presId="urn:microsoft.com/office/officeart/2005/8/layout/process4"/>
    <dgm:cxn modelId="{3419D865-5698-4108-96AB-27DBE34954C8}" type="presParOf" srcId="{D78B2FA4-6C40-4681-B605-44053534A336}" destId="{1F209FCF-43E6-41D7-8C46-4429BFCF1024}" srcOrd="0" destOrd="0" presId="urn:microsoft.com/office/officeart/2005/8/layout/process4"/>
    <dgm:cxn modelId="{6AA7CAE2-9941-4046-868F-8D825AF38EF5}" type="presParOf" srcId="{1F209FCF-43E6-41D7-8C46-4429BFCF1024}" destId="{78AA7457-6223-439B-9CA0-170C8B86E7FD}" srcOrd="0" destOrd="0" presId="urn:microsoft.com/office/officeart/2005/8/layout/process4"/>
    <dgm:cxn modelId="{9109CB36-CAFD-463A-9955-96802E23CBDA}" type="presParOf" srcId="{D78B2FA4-6C40-4681-B605-44053534A336}" destId="{8B003AB6-CB25-4FE0-B6A0-AC0DE7998542}" srcOrd="1" destOrd="0" presId="urn:microsoft.com/office/officeart/2005/8/layout/process4"/>
    <dgm:cxn modelId="{C31C4DF3-68AE-4DB2-8DAF-D214ABD87785}" type="presParOf" srcId="{D78B2FA4-6C40-4681-B605-44053534A336}" destId="{338398B3-3721-45BF-8395-5C14DC833300}" srcOrd="2" destOrd="0" presId="urn:microsoft.com/office/officeart/2005/8/layout/process4"/>
    <dgm:cxn modelId="{E85BDFC1-B135-4242-B248-5C47137115FD}" type="presParOf" srcId="{338398B3-3721-45BF-8395-5C14DC833300}" destId="{6136BB20-B1D1-4DB4-8538-64E74FDC08AB}"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64A01A-7D58-45AC-82A8-3E24D89ADC1F}" type="doc">
      <dgm:prSet loTypeId="urn:microsoft.com/office/officeart/2005/8/layout/process4" loCatId="process" qsTypeId="urn:microsoft.com/office/officeart/2005/8/quickstyle/3d2" qsCatId="3D" csTypeId="urn:microsoft.com/office/officeart/2005/8/colors/colorful2" csCatId="colorful" phldr="1"/>
      <dgm:spPr/>
      <dgm:t>
        <a:bodyPr/>
        <a:lstStyle/>
        <a:p>
          <a:endParaRPr lang="en-US"/>
        </a:p>
      </dgm:t>
    </dgm:pt>
    <dgm:pt modelId="{D02C6E15-691E-476B-AD10-7F93EBCD60EC}">
      <dgm:prSet phldrT="[Text]"/>
      <dgm:spPr/>
      <dgm:t>
        <a:bodyPr/>
        <a:lstStyle/>
        <a:p>
          <a:r>
            <a:rPr lang="en-US" dirty="0"/>
            <a:t>Court-Appointed Counsel</a:t>
          </a:r>
        </a:p>
      </dgm:t>
    </dgm:pt>
    <dgm:pt modelId="{F45CB74E-3004-4B74-8DA3-79D966605B9F}" type="parTrans" cxnId="{0971CE90-0F89-439F-8297-C8F48904CB2E}">
      <dgm:prSet/>
      <dgm:spPr/>
      <dgm:t>
        <a:bodyPr/>
        <a:lstStyle/>
        <a:p>
          <a:endParaRPr lang="en-US"/>
        </a:p>
      </dgm:t>
    </dgm:pt>
    <dgm:pt modelId="{7BF26642-1903-46BF-A650-CE4ECA4B63BF}" type="sibTrans" cxnId="{0971CE90-0F89-439F-8297-C8F48904CB2E}">
      <dgm:prSet/>
      <dgm:spPr/>
      <dgm:t>
        <a:bodyPr/>
        <a:lstStyle/>
        <a:p>
          <a:endParaRPr lang="en-US"/>
        </a:p>
      </dgm:t>
    </dgm:pt>
    <dgm:pt modelId="{D78B2FA4-6C40-4681-B605-44053534A336}" type="pres">
      <dgm:prSet presAssocID="{5264A01A-7D58-45AC-82A8-3E24D89ADC1F}" presName="Name0" presStyleCnt="0">
        <dgm:presLayoutVars>
          <dgm:dir/>
          <dgm:animLvl val="lvl"/>
          <dgm:resizeHandles val="exact"/>
        </dgm:presLayoutVars>
      </dgm:prSet>
      <dgm:spPr/>
    </dgm:pt>
    <dgm:pt modelId="{1F209FCF-43E6-41D7-8C46-4429BFCF1024}" type="pres">
      <dgm:prSet presAssocID="{D02C6E15-691E-476B-AD10-7F93EBCD60EC}" presName="boxAndChildren" presStyleCnt="0"/>
      <dgm:spPr/>
    </dgm:pt>
    <dgm:pt modelId="{78AA7457-6223-439B-9CA0-170C8B86E7FD}" type="pres">
      <dgm:prSet presAssocID="{D02C6E15-691E-476B-AD10-7F93EBCD60EC}" presName="parentTextBox" presStyleLbl="node1" presStyleIdx="0" presStyleCnt="1" custScaleX="68317" custScaleY="17598" custLinFactNeighborX="-990" custLinFactNeighborY="-7868"/>
      <dgm:spPr/>
    </dgm:pt>
  </dgm:ptLst>
  <dgm:cxnLst>
    <dgm:cxn modelId="{602A327F-A8E7-4552-9ACA-38FAC92C12F7}" type="presOf" srcId="{D02C6E15-691E-476B-AD10-7F93EBCD60EC}" destId="{78AA7457-6223-439B-9CA0-170C8B86E7FD}" srcOrd="0" destOrd="0" presId="urn:microsoft.com/office/officeart/2005/8/layout/process4"/>
    <dgm:cxn modelId="{0971CE90-0F89-439F-8297-C8F48904CB2E}" srcId="{5264A01A-7D58-45AC-82A8-3E24D89ADC1F}" destId="{D02C6E15-691E-476B-AD10-7F93EBCD60EC}" srcOrd="0" destOrd="0" parTransId="{F45CB74E-3004-4B74-8DA3-79D966605B9F}" sibTransId="{7BF26642-1903-46BF-A650-CE4ECA4B63BF}"/>
    <dgm:cxn modelId="{DEDEDADF-5466-4970-8CBE-0789DD38621A}" type="presOf" srcId="{5264A01A-7D58-45AC-82A8-3E24D89ADC1F}" destId="{D78B2FA4-6C40-4681-B605-44053534A336}" srcOrd="0" destOrd="0" presId="urn:microsoft.com/office/officeart/2005/8/layout/process4"/>
    <dgm:cxn modelId="{881DDC4D-3C6B-4AD0-90D0-792A2558039C}" type="presParOf" srcId="{D78B2FA4-6C40-4681-B605-44053534A336}" destId="{1F209FCF-43E6-41D7-8C46-4429BFCF1024}" srcOrd="0" destOrd="0" presId="urn:microsoft.com/office/officeart/2005/8/layout/process4"/>
    <dgm:cxn modelId="{6BCE5E9D-B762-4B31-994A-5CE83BF84EBC}" type="presParOf" srcId="{1F209FCF-43E6-41D7-8C46-4429BFCF1024}" destId="{78AA7457-6223-439B-9CA0-170C8B86E7F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7F3449-AAFA-4ADA-9F31-F0F342C50E8A}" type="doc">
      <dgm:prSet loTypeId="urn:microsoft.com/office/officeart/2005/8/layout/default#1" loCatId="list" qsTypeId="urn:microsoft.com/office/officeart/2005/8/quickstyle/simple1" qsCatId="simple" csTypeId="urn:microsoft.com/office/officeart/2005/8/colors/colorful3" csCatId="colorful" phldr="1"/>
      <dgm:spPr/>
      <dgm:t>
        <a:bodyPr/>
        <a:lstStyle/>
        <a:p>
          <a:endParaRPr lang="en-US"/>
        </a:p>
      </dgm:t>
    </dgm:pt>
    <dgm:pt modelId="{537A941E-923F-4D09-8CCA-B92FCD64EA21}">
      <dgm:prSet phldrT="[Text]" custT="1">
        <dgm:style>
          <a:lnRef idx="0">
            <a:schemeClr val="accent1"/>
          </a:lnRef>
          <a:fillRef idx="3">
            <a:schemeClr val="accent1"/>
          </a:fillRef>
          <a:effectRef idx="3">
            <a:schemeClr val="accent1"/>
          </a:effectRef>
          <a:fontRef idx="minor">
            <a:schemeClr val="lt1"/>
          </a:fontRef>
        </dgm:style>
      </dgm:prSet>
      <dgm:spPr>
        <a:solidFill>
          <a:srgbClr val="3F80E9"/>
        </a:solidFill>
      </dgm:spPr>
      <dgm:t>
        <a:bodyPr/>
        <a:lstStyle/>
        <a:p>
          <a:r>
            <a:rPr lang="en-US" sz="2800" dirty="0"/>
            <a:t>Executive</a:t>
          </a:r>
        </a:p>
      </dgm:t>
    </dgm:pt>
    <dgm:pt modelId="{63E5F593-EB73-43EC-81BA-E38F65DDF44C}" type="parTrans" cxnId="{5CBE6200-4FEB-46EC-A6E6-62EA0038DA1B}">
      <dgm:prSet/>
      <dgm:spPr/>
      <dgm:t>
        <a:bodyPr/>
        <a:lstStyle/>
        <a:p>
          <a:endParaRPr lang="en-US"/>
        </a:p>
      </dgm:t>
    </dgm:pt>
    <dgm:pt modelId="{6502E7FA-5D08-4B5C-AD4A-3248D5BD5BE3}" type="sibTrans" cxnId="{5CBE6200-4FEB-46EC-A6E6-62EA0038DA1B}">
      <dgm:prSet/>
      <dgm:spPr/>
      <dgm:t>
        <a:bodyPr/>
        <a:lstStyle/>
        <a:p>
          <a:endParaRPr lang="en-US"/>
        </a:p>
      </dgm:t>
    </dgm:pt>
    <dgm:pt modelId="{4F24E3BF-41B3-46B4-8D57-E229A7274E90}">
      <dgm:prSet phldrT="[Text]">
        <dgm:style>
          <a:lnRef idx="0">
            <a:schemeClr val="accent2"/>
          </a:lnRef>
          <a:fillRef idx="3">
            <a:schemeClr val="accent2"/>
          </a:fillRef>
          <a:effectRef idx="3">
            <a:schemeClr val="accent2"/>
          </a:effectRef>
          <a:fontRef idx="minor">
            <a:schemeClr val="lt1"/>
          </a:fontRef>
        </dgm:style>
      </dgm:prSet>
      <dgm:spPr>
        <a:solidFill>
          <a:srgbClr val="009E00"/>
        </a:solidFill>
      </dgm:spPr>
      <dgm:t>
        <a:bodyPr/>
        <a:lstStyle/>
        <a:p>
          <a:r>
            <a:rPr lang="en-US" dirty="0"/>
            <a:t>Budget</a:t>
          </a:r>
        </a:p>
      </dgm:t>
    </dgm:pt>
    <dgm:pt modelId="{1BCE9481-CB7B-4652-A25A-821D585AB69D}" type="parTrans" cxnId="{27ECB135-3CC8-41B2-B0B9-CE993CBB0A8C}">
      <dgm:prSet/>
      <dgm:spPr/>
      <dgm:t>
        <a:bodyPr/>
        <a:lstStyle/>
        <a:p>
          <a:endParaRPr lang="en-US"/>
        </a:p>
      </dgm:t>
    </dgm:pt>
    <dgm:pt modelId="{9A24BACD-AAE8-40C1-96BA-7B7AAB35D48F}" type="sibTrans" cxnId="{27ECB135-3CC8-41B2-B0B9-CE993CBB0A8C}">
      <dgm:prSet/>
      <dgm:spPr/>
      <dgm:t>
        <a:bodyPr/>
        <a:lstStyle/>
        <a:p>
          <a:endParaRPr lang="en-US"/>
        </a:p>
      </dgm:t>
    </dgm:pt>
    <dgm:pt modelId="{ED873286-ABDD-41FB-821C-5458C34253B9}">
      <dgm:prSet phldrT="[Text]">
        <dgm:style>
          <a:lnRef idx="0">
            <a:schemeClr val="accent4"/>
          </a:lnRef>
          <a:fillRef idx="3">
            <a:schemeClr val="accent4"/>
          </a:fillRef>
          <a:effectRef idx="3">
            <a:schemeClr val="accent4"/>
          </a:effectRef>
          <a:fontRef idx="minor">
            <a:schemeClr val="lt1"/>
          </a:fontRef>
        </dgm:style>
      </dgm:prSet>
      <dgm:spPr>
        <a:solidFill>
          <a:srgbClr val="009E00"/>
        </a:solidFill>
      </dgm:spPr>
      <dgm:t>
        <a:bodyPr/>
        <a:lstStyle/>
        <a:p>
          <a:r>
            <a:rPr lang="en-US" dirty="0"/>
            <a:t>Financial Services</a:t>
          </a:r>
        </a:p>
      </dgm:t>
    </dgm:pt>
    <dgm:pt modelId="{21B40942-E257-4121-9A40-2C3A997344A4}" type="parTrans" cxnId="{707CD168-C8C6-4F88-A209-B6E101A9B622}">
      <dgm:prSet/>
      <dgm:spPr/>
      <dgm:t>
        <a:bodyPr/>
        <a:lstStyle/>
        <a:p>
          <a:endParaRPr lang="en-US"/>
        </a:p>
      </dgm:t>
    </dgm:pt>
    <dgm:pt modelId="{8236FF7F-8BB3-4F10-8E9F-49DD2831A668}" type="sibTrans" cxnId="{707CD168-C8C6-4F88-A209-B6E101A9B622}">
      <dgm:prSet/>
      <dgm:spPr/>
      <dgm:t>
        <a:bodyPr/>
        <a:lstStyle/>
        <a:p>
          <a:endParaRPr lang="en-US"/>
        </a:p>
      </dgm:t>
    </dgm:pt>
    <dgm:pt modelId="{C2BCA0D2-A4C3-4BF2-AFB4-E6A24C01F941}">
      <dgm:prSet phldrT="[Text]">
        <dgm:style>
          <a:lnRef idx="0">
            <a:schemeClr val="accent5"/>
          </a:lnRef>
          <a:fillRef idx="3">
            <a:schemeClr val="accent5"/>
          </a:fillRef>
          <a:effectRef idx="3">
            <a:schemeClr val="accent5"/>
          </a:effectRef>
          <a:fontRef idx="minor">
            <a:schemeClr val="lt1"/>
          </a:fontRef>
        </dgm:style>
      </dgm:prSet>
      <dgm:spPr>
        <a:solidFill>
          <a:srgbClr val="7700C8"/>
        </a:solidFill>
      </dgm:spPr>
      <dgm:t>
        <a:bodyPr/>
        <a:lstStyle/>
        <a:p>
          <a:r>
            <a:rPr lang="en-US" dirty="0"/>
            <a:t>Internal Audit</a:t>
          </a:r>
        </a:p>
      </dgm:t>
    </dgm:pt>
    <dgm:pt modelId="{2372CDA5-86C2-4F5D-B85D-D45CE5BB223E}" type="parTrans" cxnId="{8E37EB39-6AAE-4DC5-82F6-FA765B1B767B}">
      <dgm:prSet/>
      <dgm:spPr/>
      <dgm:t>
        <a:bodyPr/>
        <a:lstStyle/>
        <a:p>
          <a:endParaRPr lang="en-US"/>
        </a:p>
      </dgm:t>
    </dgm:pt>
    <dgm:pt modelId="{C36590B1-828F-41D5-857B-CA78A6B100FC}" type="sibTrans" cxnId="{8E37EB39-6AAE-4DC5-82F6-FA765B1B767B}">
      <dgm:prSet/>
      <dgm:spPr/>
      <dgm:t>
        <a:bodyPr/>
        <a:lstStyle/>
        <a:p>
          <a:endParaRPr lang="en-US"/>
        </a:p>
      </dgm:t>
    </dgm:pt>
    <dgm:pt modelId="{EDC61B56-7893-4B64-BDBE-10D2433C52E8}">
      <dgm:prSet phldrT="[Text]">
        <dgm:style>
          <a:lnRef idx="0">
            <a:schemeClr val="accent4"/>
          </a:lnRef>
          <a:fillRef idx="3">
            <a:schemeClr val="accent4"/>
          </a:fillRef>
          <a:effectRef idx="3">
            <a:schemeClr val="accent4"/>
          </a:effectRef>
          <a:fontRef idx="minor">
            <a:schemeClr val="lt1"/>
          </a:fontRef>
        </dgm:style>
      </dgm:prSet>
      <dgm:spPr>
        <a:solidFill>
          <a:srgbClr val="7700C8"/>
        </a:solidFill>
      </dgm:spPr>
      <dgm:t>
        <a:bodyPr/>
        <a:lstStyle/>
        <a:p>
          <a:r>
            <a:rPr lang="en-US" dirty="0"/>
            <a:t>Legal</a:t>
          </a:r>
        </a:p>
      </dgm:t>
    </dgm:pt>
    <dgm:pt modelId="{465AE912-4F18-4224-B107-3EF586EE9E76}" type="parTrans" cxnId="{942FAF6B-1D34-4746-8D8D-13DD8509AF9F}">
      <dgm:prSet/>
      <dgm:spPr/>
      <dgm:t>
        <a:bodyPr/>
        <a:lstStyle/>
        <a:p>
          <a:endParaRPr lang="en-US"/>
        </a:p>
      </dgm:t>
    </dgm:pt>
    <dgm:pt modelId="{1D136E22-2033-42C9-806D-7355F90BE078}" type="sibTrans" cxnId="{942FAF6B-1D34-4746-8D8D-13DD8509AF9F}">
      <dgm:prSet/>
      <dgm:spPr/>
      <dgm:t>
        <a:bodyPr/>
        <a:lstStyle/>
        <a:p>
          <a:endParaRPr lang="en-US"/>
        </a:p>
      </dgm:t>
    </dgm:pt>
    <dgm:pt modelId="{DC36A7E6-28AE-4137-A786-570BB2874E70}">
      <dgm:prSet phldrT="[Text]">
        <dgm:style>
          <a:lnRef idx="0">
            <a:schemeClr val="accent1"/>
          </a:lnRef>
          <a:fillRef idx="3">
            <a:schemeClr val="accent1"/>
          </a:fillRef>
          <a:effectRef idx="3">
            <a:schemeClr val="accent1"/>
          </a:effectRef>
          <a:fontRef idx="minor">
            <a:schemeClr val="lt1"/>
          </a:fontRef>
        </dgm:style>
      </dgm:prSet>
      <dgm:spPr>
        <a:solidFill>
          <a:srgbClr val="009E00"/>
        </a:solidFill>
      </dgm:spPr>
      <dgm:t>
        <a:bodyPr/>
        <a:lstStyle/>
        <a:p>
          <a:r>
            <a:rPr lang="en-US" dirty="0"/>
            <a:t>Human Resources</a:t>
          </a:r>
        </a:p>
      </dgm:t>
    </dgm:pt>
    <dgm:pt modelId="{B49264C8-8E60-459E-9A6E-C84A9471A808}" type="parTrans" cxnId="{7BE13383-440A-4F5B-BE0F-A03A4F1BFA5D}">
      <dgm:prSet/>
      <dgm:spPr/>
      <dgm:t>
        <a:bodyPr/>
        <a:lstStyle/>
        <a:p>
          <a:endParaRPr lang="en-US"/>
        </a:p>
      </dgm:t>
    </dgm:pt>
    <dgm:pt modelId="{563EB00E-15A8-41FB-97FA-A86603B50191}" type="sibTrans" cxnId="{7BE13383-440A-4F5B-BE0F-A03A4F1BFA5D}">
      <dgm:prSet/>
      <dgm:spPr/>
      <dgm:t>
        <a:bodyPr/>
        <a:lstStyle/>
        <a:p>
          <a:endParaRPr lang="en-US"/>
        </a:p>
      </dgm:t>
    </dgm:pt>
    <dgm:pt modelId="{733216EB-1C59-4085-9BAB-1389340D6CE7}">
      <dgm:prSet phldrT="[Text]">
        <dgm:style>
          <a:lnRef idx="0">
            <a:schemeClr val="accent6"/>
          </a:lnRef>
          <a:fillRef idx="3">
            <a:schemeClr val="accent6"/>
          </a:fillRef>
          <a:effectRef idx="3">
            <a:schemeClr val="accent6"/>
          </a:effectRef>
          <a:fontRef idx="minor">
            <a:schemeClr val="lt1"/>
          </a:fontRef>
        </dgm:style>
      </dgm:prSet>
      <dgm:spPr>
        <a:solidFill>
          <a:srgbClr val="009E00"/>
        </a:solidFill>
      </dgm:spPr>
      <dgm:t>
        <a:bodyPr/>
        <a:lstStyle/>
        <a:p>
          <a:r>
            <a:rPr lang="en-US" dirty="0"/>
            <a:t>Accounting</a:t>
          </a:r>
        </a:p>
      </dgm:t>
    </dgm:pt>
    <dgm:pt modelId="{476572F5-346F-47C4-A37D-53B915C24A63}" type="parTrans" cxnId="{B3809462-0031-4757-840F-242F44B51228}">
      <dgm:prSet/>
      <dgm:spPr/>
      <dgm:t>
        <a:bodyPr/>
        <a:lstStyle/>
        <a:p>
          <a:endParaRPr lang="en-US"/>
        </a:p>
      </dgm:t>
    </dgm:pt>
    <dgm:pt modelId="{80D4541B-FCBA-4D24-AAE8-71C24BA5C8A6}" type="sibTrans" cxnId="{B3809462-0031-4757-840F-242F44B51228}">
      <dgm:prSet/>
      <dgm:spPr/>
      <dgm:t>
        <a:bodyPr/>
        <a:lstStyle/>
        <a:p>
          <a:endParaRPr lang="en-US"/>
        </a:p>
      </dgm:t>
    </dgm:pt>
    <dgm:pt modelId="{42C00554-1298-46E8-A912-09E2B38D3DD0}">
      <dgm:prSet phldrT="[Text]">
        <dgm:style>
          <a:lnRef idx="0">
            <a:schemeClr val="accent6"/>
          </a:lnRef>
          <a:fillRef idx="3">
            <a:schemeClr val="accent6"/>
          </a:fillRef>
          <a:effectRef idx="3">
            <a:schemeClr val="accent6"/>
          </a:effectRef>
          <a:fontRef idx="minor">
            <a:schemeClr val="lt1"/>
          </a:fontRef>
        </dgm:style>
      </dgm:prSet>
      <dgm:spPr>
        <a:solidFill>
          <a:srgbClr val="7700C8"/>
        </a:solidFill>
      </dgm:spPr>
      <dgm:t>
        <a:bodyPr/>
        <a:lstStyle/>
        <a:p>
          <a:r>
            <a:rPr lang="en-US" dirty="0"/>
            <a:t>Information Technology </a:t>
          </a:r>
        </a:p>
      </dgm:t>
    </dgm:pt>
    <dgm:pt modelId="{9CC60967-B4C1-49BB-AA3B-BEFBBF5999CC}" type="parTrans" cxnId="{AF0E76A7-EDDB-4FD0-A7CE-08BF1845FCBC}">
      <dgm:prSet/>
      <dgm:spPr/>
      <dgm:t>
        <a:bodyPr/>
        <a:lstStyle/>
        <a:p>
          <a:endParaRPr lang="en-US"/>
        </a:p>
      </dgm:t>
    </dgm:pt>
    <dgm:pt modelId="{278A57A9-7035-48FF-A561-600C4D72ABC8}" type="sibTrans" cxnId="{AF0E76A7-EDDB-4FD0-A7CE-08BF1845FCBC}">
      <dgm:prSet/>
      <dgm:spPr/>
      <dgm:t>
        <a:bodyPr/>
        <a:lstStyle/>
        <a:p>
          <a:endParaRPr lang="en-US"/>
        </a:p>
      </dgm:t>
    </dgm:pt>
    <dgm:pt modelId="{4BBCDEF6-B96F-4976-AD93-8901CC662754}">
      <dgm:prSet phldrT="[Text]">
        <dgm:style>
          <a:lnRef idx="0">
            <a:schemeClr val="accent3"/>
          </a:lnRef>
          <a:fillRef idx="3">
            <a:schemeClr val="accent3"/>
          </a:fillRef>
          <a:effectRef idx="3">
            <a:schemeClr val="accent3"/>
          </a:effectRef>
          <a:fontRef idx="minor">
            <a:schemeClr val="lt1"/>
          </a:fontRef>
        </dgm:style>
      </dgm:prSet>
      <dgm:spPr>
        <a:solidFill>
          <a:srgbClr val="C4BF00"/>
        </a:solidFill>
      </dgm:spPr>
      <dgm:t>
        <a:bodyPr/>
        <a:lstStyle/>
        <a:p>
          <a:r>
            <a:rPr lang="en-US" dirty="0"/>
            <a:t>Court-Appointed</a:t>
          </a:r>
        </a:p>
      </dgm:t>
    </dgm:pt>
    <dgm:pt modelId="{6C0A6AAE-2475-4935-8565-1C8356953C86}" type="parTrans" cxnId="{973A9C46-079E-4F9E-8BA3-27C8428B82D1}">
      <dgm:prSet/>
      <dgm:spPr/>
      <dgm:t>
        <a:bodyPr/>
        <a:lstStyle/>
        <a:p>
          <a:endParaRPr lang="en-US"/>
        </a:p>
      </dgm:t>
    </dgm:pt>
    <dgm:pt modelId="{4372AFA7-95FE-47BF-996E-92D867DA483B}" type="sibTrans" cxnId="{973A9C46-079E-4F9E-8BA3-27C8428B82D1}">
      <dgm:prSet/>
      <dgm:spPr/>
      <dgm:t>
        <a:bodyPr/>
        <a:lstStyle/>
        <a:p>
          <a:endParaRPr lang="en-US"/>
        </a:p>
      </dgm:t>
    </dgm:pt>
    <dgm:pt modelId="{62D8D3CE-93E9-424D-B16C-BCAA18FFF1BA}">
      <dgm:prSet phldrT="[Text]">
        <dgm:style>
          <a:lnRef idx="1">
            <a:schemeClr val="dk1"/>
          </a:lnRef>
          <a:fillRef idx="2">
            <a:schemeClr val="dk1"/>
          </a:fillRef>
          <a:effectRef idx="1">
            <a:schemeClr val="dk1"/>
          </a:effectRef>
          <a:fontRef idx="minor">
            <a:schemeClr val="dk1"/>
          </a:fontRef>
        </dgm:style>
      </dgm:prSet>
      <dgm:spPr>
        <a:solidFill>
          <a:srgbClr val="7700C8"/>
        </a:solidFill>
      </dgm:spPr>
      <dgm:t>
        <a:bodyPr/>
        <a:lstStyle/>
        <a:p>
          <a:r>
            <a:rPr lang="en-US" dirty="0">
              <a:solidFill>
                <a:schemeClr val="bg1"/>
              </a:solidFill>
            </a:rPr>
            <a:t>Operations</a:t>
          </a:r>
        </a:p>
      </dgm:t>
    </dgm:pt>
    <dgm:pt modelId="{A0303604-AF19-4EE6-87DB-CE58E023B464}" type="parTrans" cxnId="{91D4D53E-A489-453A-9B1A-DDBF8DAD1C39}">
      <dgm:prSet/>
      <dgm:spPr/>
      <dgm:t>
        <a:bodyPr/>
        <a:lstStyle/>
        <a:p>
          <a:endParaRPr lang="en-US"/>
        </a:p>
      </dgm:t>
    </dgm:pt>
    <dgm:pt modelId="{4EF5D125-87B5-413E-B496-C17CBD23C0F7}" type="sibTrans" cxnId="{91D4D53E-A489-453A-9B1A-DDBF8DAD1C39}">
      <dgm:prSet/>
      <dgm:spPr/>
      <dgm:t>
        <a:bodyPr/>
        <a:lstStyle/>
        <a:p>
          <a:endParaRPr lang="en-US"/>
        </a:p>
      </dgm:t>
    </dgm:pt>
    <dgm:pt modelId="{66D64825-C986-4DB1-AB47-884ACF83A6DF}" type="pres">
      <dgm:prSet presAssocID="{607F3449-AAFA-4ADA-9F31-F0F342C50E8A}" presName="diagram" presStyleCnt="0">
        <dgm:presLayoutVars>
          <dgm:dir/>
          <dgm:resizeHandles val="exact"/>
        </dgm:presLayoutVars>
      </dgm:prSet>
      <dgm:spPr/>
    </dgm:pt>
    <dgm:pt modelId="{5882DCD5-5570-4502-B407-747465907B44}" type="pres">
      <dgm:prSet presAssocID="{537A941E-923F-4D09-8CCA-B92FCD64EA21}" presName="node" presStyleLbl="node1" presStyleIdx="0" presStyleCnt="10" custScaleX="183128" custScaleY="83706" custLinFactNeighborX="55000" custLinFactNeighborY="-38845">
        <dgm:presLayoutVars>
          <dgm:bulletEnabled val="1"/>
        </dgm:presLayoutVars>
      </dgm:prSet>
      <dgm:spPr/>
    </dgm:pt>
    <dgm:pt modelId="{F141DDD7-340B-44B6-9CC3-A47E4ED45ED5}" type="pres">
      <dgm:prSet presAssocID="{6502E7FA-5D08-4B5C-AD4A-3248D5BD5BE3}" presName="sibTrans" presStyleCnt="0"/>
      <dgm:spPr/>
    </dgm:pt>
    <dgm:pt modelId="{B1F78437-7AF6-4F0C-BB01-8C6AB0F6784E}" type="pres">
      <dgm:prSet presAssocID="{42C00554-1298-46E8-A912-09E2B38D3DD0}" presName="node" presStyleLbl="node1" presStyleIdx="1" presStyleCnt="10" custScaleY="64009" custLinFactY="53692" custLinFactNeighborX="11704" custLinFactNeighborY="100000">
        <dgm:presLayoutVars>
          <dgm:bulletEnabled val="1"/>
        </dgm:presLayoutVars>
      </dgm:prSet>
      <dgm:spPr/>
    </dgm:pt>
    <dgm:pt modelId="{1280DDB8-4AE8-44AC-B397-38EF48ED4DA8}" type="pres">
      <dgm:prSet presAssocID="{278A57A9-7035-48FF-A561-600C4D72ABC8}" presName="sibTrans" presStyleCnt="0"/>
      <dgm:spPr/>
    </dgm:pt>
    <dgm:pt modelId="{7D9DAC75-F3E1-4679-9B0F-7677E999C540}" type="pres">
      <dgm:prSet presAssocID="{733216EB-1C59-4085-9BAB-1389340D6CE7}" presName="node" presStyleLbl="node1" presStyleIdx="2" presStyleCnt="10" custScaleY="57534" custLinFactNeighborX="2716" custLinFactNeighborY="-3424">
        <dgm:presLayoutVars>
          <dgm:bulletEnabled val="1"/>
        </dgm:presLayoutVars>
      </dgm:prSet>
      <dgm:spPr/>
    </dgm:pt>
    <dgm:pt modelId="{75E44F3C-F8E5-4780-B77F-D421EA8CBBA4}" type="pres">
      <dgm:prSet presAssocID="{80D4541B-FCBA-4D24-AAE8-71C24BA5C8A6}" presName="sibTrans" presStyleCnt="0"/>
      <dgm:spPr/>
    </dgm:pt>
    <dgm:pt modelId="{46E4A448-E92E-4F86-8045-A00AACD4DA1F}" type="pres">
      <dgm:prSet presAssocID="{4F24E3BF-41B3-46B4-8D57-E229A7274E90}" presName="node" presStyleLbl="node1" presStyleIdx="3" presStyleCnt="10" custScaleY="54359" custLinFactNeighborX="872" custLinFactNeighborY="-5012">
        <dgm:presLayoutVars>
          <dgm:bulletEnabled val="1"/>
        </dgm:presLayoutVars>
      </dgm:prSet>
      <dgm:spPr/>
    </dgm:pt>
    <dgm:pt modelId="{2BEBB4AF-3582-424C-B681-5381906921F1}" type="pres">
      <dgm:prSet presAssocID="{9A24BACD-AAE8-40C1-96BA-7B7AAB35D48F}" presName="sibTrans" presStyleCnt="0"/>
      <dgm:spPr/>
    </dgm:pt>
    <dgm:pt modelId="{5625FE57-1F00-4B20-81D2-B44FAA672E1F}" type="pres">
      <dgm:prSet presAssocID="{ED873286-ABDD-41FB-821C-5458C34253B9}" presName="node" presStyleLbl="node1" presStyleIdx="4" presStyleCnt="10" custScaleX="101743" custScaleY="54472" custLinFactNeighborX="-861" custLinFactNeighborY="-4955">
        <dgm:presLayoutVars>
          <dgm:bulletEnabled val="1"/>
        </dgm:presLayoutVars>
      </dgm:prSet>
      <dgm:spPr/>
    </dgm:pt>
    <dgm:pt modelId="{46822C1D-5F00-4B32-B3A7-14D12699ED74}" type="pres">
      <dgm:prSet presAssocID="{8236FF7F-8BB3-4F10-8E9F-49DD2831A668}" presName="sibTrans" presStyleCnt="0"/>
      <dgm:spPr/>
    </dgm:pt>
    <dgm:pt modelId="{30AD4228-0593-42C9-9390-3EFF54EA8E4D}" type="pres">
      <dgm:prSet presAssocID="{DC36A7E6-28AE-4137-A786-570BB2874E70}" presName="node" presStyleLbl="node1" presStyleIdx="5" presStyleCnt="10" custScaleX="99253" custScaleY="62283" custLinFactNeighborX="-838" custLinFactNeighborY="-7464">
        <dgm:presLayoutVars>
          <dgm:bulletEnabled val="1"/>
        </dgm:presLayoutVars>
      </dgm:prSet>
      <dgm:spPr/>
    </dgm:pt>
    <dgm:pt modelId="{636B7174-86A0-4737-92A4-41F4D7AC2840}" type="pres">
      <dgm:prSet presAssocID="{563EB00E-15A8-41FB-97FA-A86603B50191}" presName="sibTrans" presStyleCnt="0"/>
      <dgm:spPr/>
    </dgm:pt>
    <dgm:pt modelId="{586AF23A-0567-4945-A30B-A2DFCCCAE37B}" type="pres">
      <dgm:prSet presAssocID="{C2BCA0D2-A4C3-4BF2-AFB4-E6A24C01F941}" presName="node" presStyleLbl="node1" presStyleIdx="6" presStyleCnt="10" custScaleX="97829" custScaleY="66244" custLinFactX="-8032" custLinFactNeighborX="-100000" custLinFactNeighborY="72207">
        <dgm:presLayoutVars>
          <dgm:bulletEnabled val="1"/>
        </dgm:presLayoutVars>
      </dgm:prSet>
      <dgm:spPr/>
    </dgm:pt>
    <dgm:pt modelId="{71A76EC6-2270-423F-AECC-DAA19DD7BE0C}" type="pres">
      <dgm:prSet presAssocID="{C36590B1-828F-41D5-857B-CA78A6B100FC}" presName="sibTrans" presStyleCnt="0"/>
      <dgm:spPr/>
    </dgm:pt>
    <dgm:pt modelId="{1E05A5A7-10C9-47CC-9FA3-F14EF29F4532}" type="pres">
      <dgm:prSet presAssocID="{EDC61B56-7893-4B64-BDBE-10D2433C52E8}" presName="node" presStyleLbl="node1" presStyleIdx="7" presStyleCnt="10" custScaleX="97554" custScaleY="66244" custLinFactX="-8541" custLinFactNeighborX="-100000" custLinFactNeighborY="72207">
        <dgm:presLayoutVars>
          <dgm:bulletEnabled val="1"/>
        </dgm:presLayoutVars>
      </dgm:prSet>
      <dgm:spPr/>
    </dgm:pt>
    <dgm:pt modelId="{A0238E03-07ED-498C-A6C4-F5700C2316C8}" type="pres">
      <dgm:prSet presAssocID="{1D136E22-2033-42C9-806D-7355F90BE078}" presName="sibTrans" presStyleCnt="0"/>
      <dgm:spPr/>
    </dgm:pt>
    <dgm:pt modelId="{63E12CA1-BC6C-46D1-A7F3-1FC1B42F816F}" type="pres">
      <dgm:prSet presAssocID="{4BBCDEF6-B96F-4976-AD93-8901CC662754}" presName="node" presStyleLbl="node1" presStyleIdx="8" presStyleCnt="10" custScaleX="97554" custScaleY="66244" custLinFactNeighborX="46623" custLinFactNeighborY="-93944">
        <dgm:presLayoutVars>
          <dgm:bulletEnabled val="1"/>
        </dgm:presLayoutVars>
      </dgm:prSet>
      <dgm:spPr/>
    </dgm:pt>
    <dgm:pt modelId="{33DEB33C-E2D1-4772-9D6B-51204365A84A}" type="pres">
      <dgm:prSet presAssocID="{4372AFA7-95FE-47BF-996E-92D867DA483B}" presName="sibTrans" presStyleCnt="0"/>
      <dgm:spPr/>
    </dgm:pt>
    <dgm:pt modelId="{C6D70BCC-15BC-445F-9597-BE4F998071A6}" type="pres">
      <dgm:prSet presAssocID="{62D8D3CE-93E9-424D-B16C-BCAA18FFF1BA}" presName="node" presStyleLbl="node1" presStyleIdx="9" presStyleCnt="10" custScaleX="97554" custScaleY="66244" custLinFactNeighborX="46114" custLinFactNeighborY="-10704">
        <dgm:presLayoutVars>
          <dgm:bulletEnabled val="1"/>
        </dgm:presLayoutVars>
      </dgm:prSet>
      <dgm:spPr/>
    </dgm:pt>
  </dgm:ptLst>
  <dgm:cxnLst>
    <dgm:cxn modelId="{5CBE6200-4FEB-46EC-A6E6-62EA0038DA1B}" srcId="{607F3449-AAFA-4ADA-9F31-F0F342C50E8A}" destId="{537A941E-923F-4D09-8CCA-B92FCD64EA21}" srcOrd="0" destOrd="0" parTransId="{63E5F593-EB73-43EC-81BA-E38F65DDF44C}" sibTransId="{6502E7FA-5D08-4B5C-AD4A-3248D5BD5BE3}"/>
    <dgm:cxn modelId="{BB35011A-151F-4DB6-9271-46F4092148E4}" type="presOf" srcId="{4BBCDEF6-B96F-4976-AD93-8901CC662754}" destId="{63E12CA1-BC6C-46D1-A7F3-1FC1B42F816F}" srcOrd="0" destOrd="0" presId="urn:microsoft.com/office/officeart/2005/8/layout/default#1"/>
    <dgm:cxn modelId="{9A06A933-6387-46BB-AB5D-C62733BAE85F}" type="presOf" srcId="{607F3449-AAFA-4ADA-9F31-F0F342C50E8A}" destId="{66D64825-C986-4DB1-AB47-884ACF83A6DF}" srcOrd="0" destOrd="0" presId="urn:microsoft.com/office/officeart/2005/8/layout/default#1"/>
    <dgm:cxn modelId="{27ECB135-3CC8-41B2-B0B9-CE993CBB0A8C}" srcId="{607F3449-AAFA-4ADA-9F31-F0F342C50E8A}" destId="{4F24E3BF-41B3-46B4-8D57-E229A7274E90}" srcOrd="3" destOrd="0" parTransId="{1BCE9481-CB7B-4652-A25A-821D585AB69D}" sibTransId="{9A24BACD-AAE8-40C1-96BA-7B7AAB35D48F}"/>
    <dgm:cxn modelId="{8E37EB39-6AAE-4DC5-82F6-FA765B1B767B}" srcId="{607F3449-AAFA-4ADA-9F31-F0F342C50E8A}" destId="{C2BCA0D2-A4C3-4BF2-AFB4-E6A24C01F941}" srcOrd="6" destOrd="0" parTransId="{2372CDA5-86C2-4F5D-B85D-D45CE5BB223E}" sibTransId="{C36590B1-828F-41D5-857B-CA78A6B100FC}"/>
    <dgm:cxn modelId="{91D4D53E-A489-453A-9B1A-DDBF8DAD1C39}" srcId="{607F3449-AAFA-4ADA-9F31-F0F342C50E8A}" destId="{62D8D3CE-93E9-424D-B16C-BCAA18FFF1BA}" srcOrd="9" destOrd="0" parTransId="{A0303604-AF19-4EE6-87DB-CE58E023B464}" sibTransId="{4EF5D125-87B5-413E-B496-C17CBD23C0F7}"/>
    <dgm:cxn modelId="{B3809462-0031-4757-840F-242F44B51228}" srcId="{607F3449-AAFA-4ADA-9F31-F0F342C50E8A}" destId="{733216EB-1C59-4085-9BAB-1389340D6CE7}" srcOrd="2" destOrd="0" parTransId="{476572F5-346F-47C4-A37D-53B915C24A63}" sibTransId="{80D4541B-FCBA-4D24-AAE8-71C24BA5C8A6}"/>
    <dgm:cxn modelId="{973A9C46-079E-4F9E-8BA3-27C8428B82D1}" srcId="{607F3449-AAFA-4ADA-9F31-F0F342C50E8A}" destId="{4BBCDEF6-B96F-4976-AD93-8901CC662754}" srcOrd="8" destOrd="0" parTransId="{6C0A6AAE-2475-4935-8565-1C8356953C86}" sibTransId="{4372AFA7-95FE-47BF-996E-92D867DA483B}"/>
    <dgm:cxn modelId="{707CD168-C8C6-4F88-A209-B6E101A9B622}" srcId="{607F3449-AAFA-4ADA-9F31-F0F342C50E8A}" destId="{ED873286-ABDD-41FB-821C-5458C34253B9}" srcOrd="4" destOrd="0" parTransId="{21B40942-E257-4121-9A40-2C3A997344A4}" sibTransId="{8236FF7F-8BB3-4F10-8E9F-49DD2831A668}"/>
    <dgm:cxn modelId="{942FAF6B-1D34-4746-8D8D-13DD8509AF9F}" srcId="{607F3449-AAFA-4ADA-9F31-F0F342C50E8A}" destId="{EDC61B56-7893-4B64-BDBE-10D2433C52E8}" srcOrd="7" destOrd="0" parTransId="{465AE912-4F18-4224-B107-3EF586EE9E76}" sibTransId="{1D136E22-2033-42C9-806D-7355F90BE078}"/>
    <dgm:cxn modelId="{76D1B94E-2418-4BE9-A16E-5B06DB01A44D}" type="presOf" srcId="{4F24E3BF-41B3-46B4-8D57-E229A7274E90}" destId="{46E4A448-E92E-4F86-8045-A00AACD4DA1F}" srcOrd="0" destOrd="0" presId="urn:microsoft.com/office/officeart/2005/8/layout/default#1"/>
    <dgm:cxn modelId="{7BE13383-440A-4F5B-BE0F-A03A4F1BFA5D}" srcId="{607F3449-AAFA-4ADA-9F31-F0F342C50E8A}" destId="{DC36A7E6-28AE-4137-A786-570BB2874E70}" srcOrd="5" destOrd="0" parTransId="{B49264C8-8E60-459E-9A6E-C84A9471A808}" sibTransId="{563EB00E-15A8-41FB-97FA-A86603B50191}"/>
    <dgm:cxn modelId="{A1E9A383-5744-4431-8399-19056FF41534}" type="presOf" srcId="{733216EB-1C59-4085-9BAB-1389340D6CE7}" destId="{7D9DAC75-F3E1-4679-9B0F-7677E999C540}" srcOrd="0" destOrd="0" presId="urn:microsoft.com/office/officeart/2005/8/layout/default#1"/>
    <dgm:cxn modelId="{09126C99-40AB-4974-92A7-3E360C2317A1}" type="presOf" srcId="{EDC61B56-7893-4B64-BDBE-10D2433C52E8}" destId="{1E05A5A7-10C9-47CC-9FA3-F14EF29F4532}" srcOrd="0" destOrd="0" presId="urn:microsoft.com/office/officeart/2005/8/layout/default#1"/>
    <dgm:cxn modelId="{3180409F-8509-4C9D-8D4B-AFE6AD3AE8A2}" type="presOf" srcId="{62D8D3CE-93E9-424D-B16C-BCAA18FFF1BA}" destId="{C6D70BCC-15BC-445F-9597-BE4F998071A6}" srcOrd="0" destOrd="0" presId="urn:microsoft.com/office/officeart/2005/8/layout/default#1"/>
    <dgm:cxn modelId="{1F2F7EA6-EBE8-43F9-B071-22C0DC021CE5}" type="presOf" srcId="{DC36A7E6-28AE-4137-A786-570BB2874E70}" destId="{30AD4228-0593-42C9-9390-3EFF54EA8E4D}" srcOrd="0" destOrd="0" presId="urn:microsoft.com/office/officeart/2005/8/layout/default#1"/>
    <dgm:cxn modelId="{AF0E76A7-EDDB-4FD0-A7CE-08BF1845FCBC}" srcId="{607F3449-AAFA-4ADA-9F31-F0F342C50E8A}" destId="{42C00554-1298-46E8-A912-09E2B38D3DD0}" srcOrd="1" destOrd="0" parTransId="{9CC60967-B4C1-49BB-AA3B-BEFBBF5999CC}" sibTransId="{278A57A9-7035-48FF-A561-600C4D72ABC8}"/>
    <dgm:cxn modelId="{4FE54DAB-CFC2-4DDC-B2AF-811EFAECE07F}" type="presOf" srcId="{ED873286-ABDD-41FB-821C-5458C34253B9}" destId="{5625FE57-1F00-4B20-81D2-B44FAA672E1F}" srcOrd="0" destOrd="0" presId="urn:microsoft.com/office/officeart/2005/8/layout/default#1"/>
    <dgm:cxn modelId="{2E98C9F2-107F-4D50-991A-36F3DA87BE94}" type="presOf" srcId="{537A941E-923F-4D09-8CCA-B92FCD64EA21}" destId="{5882DCD5-5570-4502-B407-747465907B44}" srcOrd="0" destOrd="0" presId="urn:microsoft.com/office/officeart/2005/8/layout/default#1"/>
    <dgm:cxn modelId="{63402EF4-5C0E-45B6-9443-113D5A7AF376}" type="presOf" srcId="{42C00554-1298-46E8-A912-09E2B38D3DD0}" destId="{B1F78437-7AF6-4F0C-BB01-8C6AB0F6784E}" srcOrd="0" destOrd="0" presId="urn:microsoft.com/office/officeart/2005/8/layout/default#1"/>
    <dgm:cxn modelId="{07446FF4-0667-4E15-883C-4F68C6D791B5}" type="presOf" srcId="{C2BCA0D2-A4C3-4BF2-AFB4-E6A24C01F941}" destId="{586AF23A-0567-4945-A30B-A2DFCCCAE37B}" srcOrd="0" destOrd="0" presId="urn:microsoft.com/office/officeart/2005/8/layout/default#1"/>
    <dgm:cxn modelId="{17595F42-D731-4B33-8778-336F19685FB5}" type="presParOf" srcId="{66D64825-C986-4DB1-AB47-884ACF83A6DF}" destId="{5882DCD5-5570-4502-B407-747465907B44}" srcOrd="0" destOrd="0" presId="urn:microsoft.com/office/officeart/2005/8/layout/default#1"/>
    <dgm:cxn modelId="{A0604E5F-2106-4FD3-A746-C78AC39E830F}" type="presParOf" srcId="{66D64825-C986-4DB1-AB47-884ACF83A6DF}" destId="{F141DDD7-340B-44B6-9CC3-A47E4ED45ED5}" srcOrd="1" destOrd="0" presId="urn:microsoft.com/office/officeart/2005/8/layout/default#1"/>
    <dgm:cxn modelId="{4FDCC1A1-9A3F-4FB2-95AF-ACB2B4688A5B}" type="presParOf" srcId="{66D64825-C986-4DB1-AB47-884ACF83A6DF}" destId="{B1F78437-7AF6-4F0C-BB01-8C6AB0F6784E}" srcOrd="2" destOrd="0" presId="urn:microsoft.com/office/officeart/2005/8/layout/default#1"/>
    <dgm:cxn modelId="{860A5E89-142C-4920-B43D-C1025C103A0C}" type="presParOf" srcId="{66D64825-C986-4DB1-AB47-884ACF83A6DF}" destId="{1280DDB8-4AE8-44AC-B397-38EF48ED4DA8}" srcOrd="3" destOrd="0" presId="urn:microsoft.com/office/officeart/2005/8/layout/default#1"/>
    <dgm:cxn modelId="{DFA5583A-3C10-47C7-A47C-0927C2D16442}" type="presParOf" srcId="{66D64825-C986-4DB1-AB47-884ACF83A6DF}" destId="{7D9DAC75-F3E1-4679-9B0F-7677E999C540}" srcOrd="4" destOrd="0" presId="urn:microsoft.com/office/officeart/2005/8/layout/default#1"/>
    <dgm:cxn modelId="{A024D32B-B135-4070-9953-9A67185A15F3}" type="presParOf" srcId="{66D64825-C986-4DB1-AB47-884ACF83A6DF}" destId="{75E44F3C-F8E5-4780-B77F-D421EA8CBBA4}" srcOrd="5" destOrd="0" presId="urn:microsoft.com/office/officeart/2005/8/layout/default#1"/>
    <dgm:cxn modelId="{916338C5-6630-4A9B-A9BD-6BFA52CA616A}" type="presParOf" srcId="{66D64825-C986-4DB1-AB47-884ACF83A6DF}" destId="{46E4A448-E92E-4F86-8045-A00AACD4DA1F}" srcOrd="6" destOrd="0" presId="urn:microsoft.com/office/officeart/2005/8/layout/default#1"/>
    <dgm:cxn modelId="{777E7459-A784-4576-9B6B-36411E575079}" type="presParOf" srcId="{66D64825-C986-4DB1-AB47-884ACF83A6DF}" destId="{2BEBB4AF-3582-424C-B681-5381906921F1}" srcOrd="7" destOrd="0" presId="urn:microsoft.com/office/officeart/2005/8/layout/default#1"/>
    <dgm:cxn modelId="{3F79806B-5955-4CFB-8E19-CA2FBCB3279B}" type="presParOf" srcId="{66D64825-C986-4DB1-AB47-884ACF83A6DF}" destId="{5625FE57-1F00-4B20-81D2-B44FAA672E1F}" srcOrd="8" destOrd="0" presId="urn:microsoft.com/office/officeart/2005/8/layout/default#1"/>
    <dgm:cxn modelId="{BCB6559E-C80F-483F-B4D2-00174BCA3829}" type="presParOf" srcId="{66D64825-C986-4DB1-AB47-884ACF83A6DF}" destId="{46822C1D-5F00-4B32-B3A7-14D12699ED74}" srcOrd="9" destOrd="0" presId="urn:microsoft.com/office/officeart/2005/8/layout/default#1"/>
    <dgm:cxn modelId="{22E0B37D-7558-41DF-AC39-0DBE82B5CB46}" type="presParOf" srcId="{66D64825-C986-4DB1-AB47-884ACF83A6DF}" destId="{30AD4228-0593-42C9-9390-3EFF54EA8E4D}" srcOrd="10" destOrd="0" presId="urn:microsoft.com/office/officeart/2005/8/layout/default#1"/>
    <dgm:cxn modelId="{FF9FAC63-06E5-4241-9663-D6B609DD96B9}" type="presParOf" srcId="{66D64825-C986-4DB1-AB47-884ACF83A6DF}" destId="{636B7174-86A0-4737-92A4-41F4D7AC2840}" srcOrd="11" destOrd="0" presId="urn:microsoft.com/office/officeart/2005/8/layout/default#1"/>
    <dgm:cxn modelId="{24A13A7C-845C-4AE3-B878-6A7BA03C27D6}" type="presParOf" srcId="{66D64825-C986-4DB1-AB47-884ACF83A6DF}" destId="{586AF23A-0567-4945-A30B-A2DFCCCAE37B}" srcOrd="12" destOrd="0" presId="urn:microsoft.com/office/officeart/2005/8/layout/default#1"/>
    <dgm:cxn modelId="{CE5E48C2-F9BE-4CE4-9059-A341DB8B1650}" type="presParOf" srcId="{66D64825-C986-4DB1-AB47-884ACF83A6DF}" destId="{71A76EC6-2270-423F-AECC-DAA19DD7BE0C}" srcOrd="13" destOrd="0" presId="urn:microsoft.com/office/officeart/2005/8/layout/default#1"/>
    <dgm:cxn modelId="{6055E494-35A1-4A82-ADA5-A0631E216F0B}" type="presParOf" srcId="{66D64825-C986-4DB1-AB47-884ACF83A6DF}" destId="{1E05A5A7-10C9-47CC-9FA3-F14EF29F4532}" srcOrd="14" destOrd="0" presId="urn:microsoft.com/office/officeart/2005/8/layout/default#1"/>
    <dgm:cxn modelId="{21B8B265-B117-4FE1-95FF-076903DED61F}" type="presParOf" srcId="{66D64825-C986-4DB1-AB47-884ACF83A6DF}" destId="{A0238E03-07ED-498C-A6C4-F5700C2316C8}" srcOrd="15" destOrd="0" presId="urn:microsoft.com/office/officeart/2005/8/layout/default#1"/>
    <dgm:cxn modelId="{58FA2D17-946E-4009-8AAE-7395FF19DC12}" type="presParOf" srcId="{66D64825-C986-4DB1-AB47-884ACF83A6DF}" destId="{63E12CA1-BC6C-46D1-A7F3-1FC1B42F816F}" srcOrd="16" destOrd="0" presId="urn:microsoft.com/office/officeart/2005/8/layout/default#1"/>
    <dgm:cxn modelId="{E03F671F-0C43-4F7F-8B30-7D12DA037B1C}" type="presParOf" srcId="{66D64825-C986-4DB1-AB47-884ACF83A6DF}" destId="{33DEB33C-E2D1-4772-9D6B-51204365A84A}" srcOrd="17" destOrd="0" presId="urn:microsoft.com/office/officeart/2005/8/layout/default#1"/>
    <dgm:cxn modelId="{754A02E3-73F9-4CCA-B88F-944C6FBB2C7A}" type="presParOf" srcId="{66D64825-C986-4DB1-AB47-884ACF83A6DF}" destId="{C6D70BCC-15BC-445F-9597-BE4F998071A6}" srcOrd="18"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4047C5D-AF79-485F-8946-6094D76B0BA6}" type="doc">
      <dgm:prSet loTypeId="urn:microsoft.com/office/officeart/2005/8/layout/default#2" loCatId="list" qsTypeId="urn:microsoft.com/office/officeart/2005/8/quickstyle/simple1" qsCatId="simple" csTypeId="urn:microsoft.com/office/officeart/2005/8/colors/colorful3" csCatId="colorful" phldr="1"/>
      <dgm:spPr/>
      <dgm:t>
        <a:bodyPr/>
        <a:lstStyle/>
        <a:p>
          <a:endParaRPr lang="en-US"/>
        </a:p>
      </dgm:t>
    </dgm:pt>
    <dgm:pt modelId="{1EB0C617-FA52-4002-83FA-B300F3609A64}">
      <dgm:prSet phldrT="[Text]">
        <dgm:style>
          <a:lnRef idx="0">
            <a:schemeClr val="accent3"/>
          </a:lnRef>
          <a:fillRef idx="3">
            <a:schemeClr val="accent3"/>
          </a:fillRef>
          <a:effectRef idx="3">
            <a:schemeClr val="accent3"/>
          </a:effectRef>
          <a:fontRef idx="minor">
            <a:schemeClr val="lt1"/>
          </a:fontRef>
        </dgm:style>
      </dgm:prSet>
      <dgm:spPr/>
      <dgm:t>
        <a:bodyPr/>
        <a:lstStyle/>
        <a:p>
          <a:r>
            <a:rPr lang="en-US" dirty="0"/>
            <a:t>Contract with 1,690+ Registry &amp; IFC Attorneys, and 660+ Vendors</a:t>
          </a:r>
        </a:p>
      </dgm:t>
    </dgm:pt>
    <dgm:pt modelId="{1DB6ACC6-6B74-4A1F-8D38-C3B785F166A5}" type="parTrans" cxnId="{AA70A7AC-2D57-4925-89BC-4C73DA973043}">
      <dgm:prSet/>
      <dgm:spPr/>
      <dgm:t>
        <a:bodyPr/>
        <a:lstStyle/>
        <a:p>
          <a:endParaRPr lang="en-US"/>
        </a:p>
      </dgm:t>
    </dgm:pt>
    <dgm:pt modelId="{41F6F987-F182-4144-93FD-A81E5657F5A6}" type="sibTrans" cxnId="{AA70A7AC-2D57-4925-89BC-4C73DA973043}">
      <dgm:prSet/>
      <dgm:spPr/>
      <dgm:t>
        <a:bodyPr/>
        <a:lstStyle/>
        <a:p>
          <a:endParaRPr lang="en-US"/>
        </a:p>
      </dgm:t>
    </dgm:pt>
    <dgm:pt modelId="{717F708A-E315-4EE8-AD04-3C28E03B2E1A}">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a:t>Audit 59,600+ Billings for Attorney Fees and Costs</a:t>
          </a:r>
        </a:p>
      </dgm:t>
    </dgm:pt>
    <dgm:pt modelId="{B0A44350-C250-44A6-82A0-56A94962CB66}" type="parTrans" cxnId="{204EF417-5158-46D2-A82D-5F9FBAB213AA}">
      <dgm:prSet/>
      <dgm:spPr/>
      <dgm:t>
        <a:bodyPr/>
        <a:lstStyle/>
        <a:p>
          <a:endParaRPr lang="en-US"/>
        </a:p>
      </dgm:t>
    </dgm:pt>
    <dgm:pt modelId="{D0A37882-F2BA-4284-9A9D-5BD870EE390E}" type="sibTrans" cxnId="{204EF417-5158-46D2-A82D-5F9FBAB213AA}">
      <dgm:prSet/>
      <dgm:spPr/>
      <dgm:t>
        <a:bodyPr/>
        <a:lstStyle/>
        <a:p>
          <a:endParaRPr lang="en-US"/>
        </a:p>
      </dgm:t>
    </dgm:pt>
    <dgm:pt modelId="{8AB95601-06C2-4DF3-BE6C-D1BF540112DC}">
      <dgm:prSet phldrT="[Text]">
        <dgm:style>
          <a:lnRef idx="0">
            <a:schemeClr val="accent2"/>
          </a:lnRef>
          <a:fillRef idx="3">
            <a:schemeClr val="accent2"/>
          </a:fillRef>
          <a:effectRef idx="3">
            <a:schemeClr val="accent2"/>
          </a:effectRef>
          <a:fontRef idx="minor">
            <a:schemeClr val="lt1"/>
          </a:fontRef>
        </dgm:style>
      </dgm:prSet>
      <dgm:spPr/>
      <dgm:t>
        <a:bodyPr/>
        <a:lstStyle/>
        <a:p>
          <a:r>
            <a:rPr lang="en-US" dirty="0"/>
            <a:t>Participate in 870+ Hearings when Objecting to Fees or Costs</a:t>
          </a:r>
        </a:p>
      </dgm:t>
    </dgm:pt>
    <dgm:pt modelId="{E9818C58-CB21-456B-8ED9-9D42E9EAEA5E}" type="parTrans" cxnId="{11100DA6-B39F-4963-A5A3-0CB4FE851CDF}">
      <dgm:prSet/>
      <dgm:spPr/>
      <dgm:t>
        <a:bodyPr/>
        <a:lstStyle/>
        <a:p>
          <a:endParaRPr lang="en-US"/>
        </a:p>
      </dgm:t>
    </dgm:pt>
    <dgm:pt modelId="{414BBC16-3BC3-4404-AEFE-6BE718E20476}" type="sibTrans" cxnId="{11100DA6-B39F-4963-A5A3-0CB4FE851CDF}">
      <dgm:prSet/>
      <dgm:spPr/>
      <dgm:t>
        <a:bodyPr/>
        <a:lstStyle/>
        <a:p>
          <a:endParaRPr lang="en-US"/>
        </a:p>
      </dgm:t>
    </dgm:pt>
    <dgm:pt modelId="{4D6D598F-59F9-4DCC-8435-45F4D5646412}">
      <dgm:prSet phldrT="[Text]">
        <dgm:style>
          <a:lnRef idx="0">
            <a:schemeClr val="accent4"/>
          </a:lnRef>
          <a:fillRef idx="3">
            <a:schemeClr val="accent4"/>
          </a:fillRef>
          <a:effectRef idx="3">
            <a:schemeClr val="accent4"/>
          </a:effectRef>
          <a:fontRef idx="minor">
            <a:schemeClr val="lt1"/>
          </a:fontRef>
        </dgm:style>
      </dgm:prSet>
      <dgm:spPr/>
      <dgm:t>
        <a:bodyPr/>
        <a:lstStyle/>
        <a:p>
          <a:r>
            <a:rPr lang="en-US" dirty="0"/>
            <a:t>Report on Various Aspects of this Program</a:t>
          </a:r>
        </a:p>
      </dgm:t>
    </dgm:pt>
    <dgm:pt modelId="{D1A9D145-EA5E-4AA1-BA84-EBFDCFD86B93}" type="parTrans" cxnId="{49C8791C-67FC-4835-AFE7-EF8C4C3BCDB5}">
      <dgm:prSet/>
      <dgm:spPr/>
      <dgm:t>
        <a:bodyPr/>
        <a:lstStyle/>
        <a:p>
          <a:endParaRPr lang="en-US"/>
        </a:p>
      </dgm:t>
    </dgm:pt>
    <dgm:pt modelId="{85A91C8B-E6BA-4371-A138-7D8D8424CD48}" type="sibTrans" cxnId="{49C8791C-67FC-4835-AFE7-EF8C4C3BCDB5}">
      <dgm:prSet/>
      <dgm:spPr/>
      <dgm:t>
        <a:bodyPr/>
        <a:lstStyle/>
        <a:p>
          <a:endParaRPr lang="en-US"/>
        </a:p>
      </dgm:t>
    </dgm:pt>
    <dgm:pt modelId="{1016129C-B374-4439-8C7D-052DAF8B1344}">
      <dgm:prSet phldrT="[Text]">
        <dgm:style>
          <a:lnRef idx="0">
            <a:schemeClr val="accent2"/>
          </a:lnRef>
          <a:fillRef idx="3">
            <a:schemeClr val="accent2"/>
          </a:fillRef>
          <a:effectRef idx="3">
            <a:schemeClr val="accent2"/>
          </a:effectRef>
          <a:fontRef idx="minor">
            <a:schemeClr val="lt1"/>
          </a:fontRef>
        </dgm:style>
      </dgm:prSet>
      <dgm:spPr>
        <a:solidFill>
          <a:srgbClr val="00B050"/>
        </a:solidFill>
      </dgm:spPr>
      <dgm:t>
        <a:bodyPr/>
        <a:lstStyle/>
        <a:p>
          <a:r>
            <a:rPr lang="en-US" dirty="0"/>
            <a:t>Respond to 14,400+ Legal Motions</a:t>
          </a:r>
        </a:p>
      </dgm:t>
    </dgm:pt>
    <dgm:pt modelId="{E0073F13-9DB0-4016-AD0F-03C216AAD202}" type="parTrans" cxnId="{40F98175-9CD2-4506-B3CD-F43C0D440945}">
      <dgm:prSet/>
      <dgm:spPr/>
      <dgm:t>
        <a:bodyPr/>
        <a:lstStyle/>
        <a:p>
          <a:endParaRPr lang="en-US"/>
        </a:p>
      </dgm:t>
    </dgm:pt>
    <dgm:pt modelId="{5AC49338-A975-4A3C-993B-F981564EF392}" type="sibTrans" cxnId="{40F98175-9CD2-4506-B3CD-F43C0D440945}">
      <dgm:prSet/>
      <dgm:spPr/>
      <dgm:t>
        <a:bodyPr/>
        <a:lstStyle/>
        <a:p>
          <a:endParaRPr lang="en-US"/>
        </a:p>
      </dgm:t>
    </dgm:pt>
    <dgm:pt modelId="{5EBB86BA-B90C-44D9-8E58-43BAA45CE255}">
      <dgm:prSet phldrT="[Text]">
        <dgm:style>
          <a:lnRef idx="0">
            <a:schemeClr val="accent6"/>
          </a:lnRef>
          <a:fillRef idx="3">
            <a:schemeClr val="accent6"/>
          </a:fillRef>
          <a:effectRef idx="3">
            <a:schemeClr val="accent6"/>
          </a:effectRef>
          <a:fontRef idx="minor">
            <a:schemeClr val="lt1"/>
          </a:fontRef>
        </dgm:style>
      </dgm:prSet>
      <dgm:spPr/>
      <dgm:t>
        <a:bodyPr/>
        <a:lstStyle/>
        <a:p>
          <a:r>
            <a:rPr lang="en-US" dirty="0"/>
            <a:t>Monitor Budgetary Needs for Court-Appointed-Counsel Appropriations</a:t>
          </a:r>
        </a:p>
      </dgm:t>
    </dgm:pt>
    <dgm:pt modelId="{B31C9426-D1B3-49F4-8A12-60D78D300477}" type="sibTrans" cxnId="{726F45B5-506E-4AD4-8AC8-C6B18EA139C9}">
      <dgm:prSet/>
      <dgm:spPr/>
      <dgm:t>
        <a:bodyPr/>
        <a:lstStyle/>
        <a:p>
          <a:endParaRPr lang="en-US"/>
        </a:p>
      </dgm:t>
    </dgm:pt>
    <dgm:pt modelId="{AA9BD3BC-510D-47D4-AD4D-92104A10BEF7}" type="parTrans" cxnId="{726F45B5-506E-4AD4-8AC8-C6B18EA139C9}">
      <dgm:prSet/>
      <dgm:spPr/>
      <dgm:t>
        <a:bodyPr/>
        <a:lstStyle/>
        <a:p>
          <a:endParaRPr lang="en-US"/>
        </a:p>
      </dgm:t>
    </dgm:pt>
    <dgm:pt modelId="{75BE7CD1-C847-4A41-8091-CB5AD3D39F05}" type="pres">
      <dgm:prSet presAssocID="{44047C5D-AF79-485F-8946-6094D76B0BA6}" presName="diagram" presStyleCnt="0">
        <dgm:presLayoutVars>
          <dgm:dir/>
          <dgm:resizeHandles val="exact"/>
        </dgm:presLayoutVars>
      </dgm:prSet>
      <dgm:spPr/>
    </dgm:pt>
    <dgm:pt modelId="{D3F08419-2A14-442D-8467-F6DBDB6A398B}" type="pres">
      <dgm:prSet presAssocID="{1EB0C617-FA52-4002-83FA-B300F3609A64}" presName="node" presStyleLbl="node1" presStyleIdx="0" presStyleCnt="6">
        <dgm:presLayoutVars>
          <dgm:bulletEnabled val="1"/>
        </dgm:presLayoutVars>
      </dgm:prSet>
      <dgm:spPr/>
    </dgm:pt>
    <dgm:pt modelId="{8DCB3A83-81AE-49F7-820C-5ED2642EDF3E}" type="pres">
      <dgm:prSet presAssocID="{41F6F987-F182-4144-93FD-A81E5657F5A6}" presName="sibTrans" presStyleCnt="0"/>
      <dgm:spPr/>
    </dgm:pt>
    <dgm:pt modelId="{8255F61A-D1D7-41EA-BE41-2494684417C3}" type="pres">
      <dgm:prSet presAssocID="{717F708A-E315-4EE8-AD04-3C28E03B2E1A}" presName="node" presStyleLbl="node1" presStyleIdx="1" presStyleCnt="6">
        <dgm:presLayoutVars>
          <dgm:bulletEnabled val="1"/>
        </dgm:presLayoutVars>
      </dgm:prSet>
      <dgm:spPr/>
    </dgm:pt>
    <dgm:pt modelId="{B0CAB94C-7334-4121-8E96-28657811A2F0}" type="pres">
      <dgm:prSet presAssocID="{D0A37882-F2BA-4284-9A9D-5BD870EE390E}" presName="sibTrans" presStyleCnt="0"/>
      <dgm:spPr/>
    </dgm:pt>
    <dgm:pt modelId="{FA9B41D3-58A3-4DB5-8F72-EA1EB420B7BF}" type="pres">
      <dgm:prSet presAssocID="{8AB95601-06C2-4DF3-BE6C-D1BF540112DC}" presName="node" presStyleLbl="node1" presStyleIdx="2" presStyleCnt="6">
        <dgm:presLayoutVars>
          <dgm:bulletEnabled val="1"/>
        </dgm:presLayoutVars>
      </dgm:prSet>
      <dgm:spPr/>
    </dgm:pt>
    <dgm:pt modelId="{28D1D82F-09B0-4184-AD75-EA8720818001}" type="pres">
      <dgm:prSet presAssocID="{414BBC16-3BC3-4404-AEFE-6BE718E20476}" presName="sibTrans" presStyleCnt="0"/>
      <dgm:spPr/>
    </dgm:pt>
    <dgm:pt modelId="{F1BDFE6F-7DEC-4F54-A740-D96D231C0FF2}" type="pres">
      <dgm:prSet presAssocID="{5EBB86BA-B90C-44D9-8E58-43BAA45CE255}" presName="node" presStyleLbl="node1" presStyleIdx="3" presStyleCnt="6" custLinFactX="10000" custLinFactNeighborX="100000" custLinFactNeighborY="-1458">
        <dgm:presLayoutVars>
          <dgm:bulletEnabled val="1"/>
        </dgm:presLayoutVars>
      </dgm:prSet>
      <dgm:spPr/>
    </dgm:pt>
    <dgm:pt modelId="{CE22D846-6BC5-41E7-8322-3B337D9AE787}" type="pres">
      <dgm:prSet presAssocID="{B31C9426-D1B3-49F4-8A12-60D78D300477}" presName="sibTrans" presStyleCnt="0"/>
      <dgm:spPr/>
    </dgm:pt>
    <dgm:pt modelId="{5E4AAE89-70E9-4516-BEF8-67F76C9FD988}" type="pres">
      <dgm:prSet presAssocID="{4D6D598F-59F9-4DCC-8435-45F4D5646412}" presName="node" presStyleLbl="node1" presStyleIdx="4" presStyleCnt="6" custLinFactX="10000" custLinFactNeighborX="100000" custLinFactNeighborY="-1458">
        <dgm:presLayoutVars>
          <dgm:bulletEnabled val="1"/>
        </dgm:presLayoutVars>
      </dgm:prSet>
      <dgm:spPr/>
    </dgm:pt>
    <dgm:pt modelId="{8D0042BD-9BF9-4FCA-A6AC-A2A901ED6E6C}" type="pres">
      <dgm:prSet presAssocID="{85A91C8B-E6BA-4371-A138-7D8D8424CD48}" presName="sibTrans" presStyleCnt="0"/>
      <dgm:spPr/>
    </dgm:pt>
    <dgm:pt modelId="{7A2C10CE-CC37-4C54-B64F-C870C48876E3}" type="pres">
      <dgm:prSet presAssocID="{1016129C-B374-4439-8C7D-052DAF8B1344}" presName="node" presStyleLbl="node1" presStyleIdx="5" presStyleCnt="6" custLinFactX="-100000" custLinFactNeighborX="-120000" custLinFactNeighborY="-1128">
        <dgm:presLayoutVars>
          <dgm:bulletEnabled val="1"/>
        </dgm:presLayoutVars>
      </dgm:prSet>
      <dgm:spPr/>
    </dgm:pt>
  </dgm:ptLst>
  <dgm:cxnLst>
    <dgm:cxn modelId="{204EF417-5158-46D2-A82D-5F9FBAB213AA}" srcId="{44047C5D-AF79-485F-8946-6094D76B0BA6}" destId="{717F708A-E315-4EE8-AD04-3C28E03B2E1A}" srcOrd="1" destOrd="0" parTransId="{B0A44350-C250-44A6-82A0-56A94962CB66}" sibTransId="{D0A37882-F2BA-4284-9A9D-5BD870EE390E}"/>
    <dgm:cxn modelId="{49C8791C-67FC-4835-AFE7-EF8C4C3BCDB5}" srcId="{44047C5D-AF79-485F-8946-6094D76B0BA6}" destId="{4D6D598F-59F9-4DCC-8435-45F4D5646412}" srcOrd="4" destOrd="0" parTransId="{D1A9D145-EA5E-4AA1-BA84-EBFDCFD86B93}" sibTransId="{85A91C8B-E6BA-4371-A138-7D8D8424CD48}"/>
    <dgm:cxn modelId="{76A02A3A-7C31-44CB-BA50-2938D8D45A26}" type="presOf" srcId="{1EB0C617-FA52-4002-83FA-B300F3609A64}" destId="{D3F08419-2A14-442D-8467-F6DBDB6A398B}" srcOrd="0" destOrd="0" presId="urn:microsoft.com/office/officeart/2005/8/layout/default#2"/>
    <dgm:cxn modelId="{1B4CFB45-C29A-4860-8446-09C96E3FD466}" type="presOf" srcId="{717F708A-E315-4EE8-AD04-3C28E03B2E1A}" destId="{8255F61A-D1D7-41EA-BE41-2494684417C3}" srcOrd="0" destOrd="0" presId="urn:microsoft.com/office/officeart/2005/8/layout/default#2"/>
    <dgm:cxn modelId="{BE905367-CE90-4A18-A3B7-C27E8391B61F}" type="presOf" srcId="{4D6D598F-59F9-4DCC-8435-45F4D5646412}" destId="{5E4AAE89-70E9-4516-BEF8-67F76C9FD988}" srcOrd="0" destOrd="0" presId="urn:microsoft.com/office/officeart/2005/8/layout/default#2"/>
    <dgm:cxn modelId="{40F98175-9CD2-4506-B3CD-F43C0D440945}" srcId="{44047C5D-AF79-485F-8946-6094D76B0BA6}" destId="{1016129C-B374-4439-8C7D-052DAF8B1344}" srcOrd="5" destOrd="0" parTransId="{E0073F13-9DB0-4016-AD0F-03C216AAD202}" sibTransId="{5AC49338-A975-4A3C-993B-F981564EF392}"/>
    <dgm:cxn modelId="{11100DA6-B39F-4963-A5A3-0CB4FE851CDF}" srcId="{44047C5D-AF79-485F-8946-6094D76B0BA6}" destId="{8AB95601-06C2-4DF3-BE6C-D1BF540112DC}" srcOrd="2" destOrd="0" parTransId="{E9818C58-CB21-456B-8ED9-9D42E9EAEA5E}" sibTransId="{414BBC16-3BC3-4404-AEFE-6BE718E20476}"/>
    <dgm:cxn modelId="{83B684AB-EFCF-4CF3-A506-7C75F92A0890}" type="presOf" srcId="{1016129C-B374-4439-8C7D-052DAF8B1344}" destId="{7A2C10CE-CC37-4C54-B64F-C870C48876E3}" srcOrd="0" destOrd="0" presId="urn:microsoft.com/office/officeart/2005/8/layout/default#2"/>
    <dgm:cxn modelId="{AA70A7AC-2D57-4925-89BC-4C73DA973043}" srcId="{44047C5D-AF79-485F-8946-6094D76B0BA6}" destId="{1EB0C617-FA52-4002-83FA-B300F3609A64}" srcOrd="0" destOrd="0" parTransId="{1DB6ACC6-6B74-4A1F-8D38-C3B785F166A5}" sibTransId="{41F6F987-F182-4144-93FD-A81E5657F5A6}"/>
    <dgm:cxn modelId="{48179EAE-9E7F-4D8B-9C56-EA0B3A1F4AA0}" type="presOf" srcId="{44047C5D-AF79-485F-8946-6094D76B0BA6}" destId="{75BE7CD1-C847-4A41-8091-CB5AD3D39F05}" srcOrd="0" destOrd="0" presId="urn:microsoft.com/office/officeart/2005/8/layout/default#2"/>
    <dgm:cxn modelId="{726F45B5-506E-4AD4-8AC8-C6B18EA139C9}" srcId="{44047C5D-AF79-485F-8946-6094D76B0BA6}" destId="{5EBB86BA-B90C-44D9-8E58-43BAA45CE255}" srcOrd="3" destOrd="0" parTransId="{AA9BD3BC-510D-47D4-AD4D-92104A10BEF7}" sibTransId="{B31C9426-D1B3-49F4-8A12-60D78D300477}"/>
    <dgm:cxn modelId="{36E606C0-DA63-4B54-8447-4749B93C3352}" type="presOf" srcId="{5EBB86BA-B90C-44D9-8E58-43BAA45CE255}" destId="{F1BDFE6F-7DEC-4F54-A740-D96D231C0FF2}" srcOrd="0" destOrd="0" presId="urn:microsoft.com/office/officeart/2005/8/layout/default#2"/>
    <dgm:cxn modelId="{585038E9-AD82-4F78-903C-6C5AF2F3C7CE}" type="presOf" srcId="{8AB95601-06C2-4DF3-BE6C-D1BF540112DC}" destId="{FA9B41D3-58A3-4DB5-8F72-EA1EB420B7BF}" srcOrd="0" destOrd="0" presId="urn:microsoft.com/office/officeart/2005/8/layout/default#2"/>
    <dgm:cxn modelId="{44A5B4EF-C408-4FCF-A206-5504815DCBCC}" type="presParOf" srcId="{75BE7CD1-C847-4A41-8091-CB5AD3D39F05}" destId="{D3F08419-2A14-442D-8467-F6DBDB6A398B}" srcOrd="0" destOrd="0" presId="urn:microsoft.com/office/officeart/2005/8/layout/default#2"/>
    <dgm:cxn modelId="{F14165D5-0808-4BC5-AC0A-0AF73EAAEE91}" type="presParOf" srcId="{75BE7CD1-C847-4A41-8091-CB5AD3D39F05}" destId="{8DCB3A83-81AE-49F7-820C-5ED2642EDF3E}" srcOrd="1" destOrd="0" presId="urn:microsoft.com/office/officeart/2005/8/layout/default#2"/>
    <dgm:cxn modelId="{5A382A2C-78C9-4FAC-AEC3-82E6D6C484F2}" type="presParOf" srcId="{75BE7CD1-C847-4A41-8091-CB5AD3D39F05}" destId="{8255F61A-D1D7-41EA-BE41-2494684417C3}" srcOrd="2" destOrd="0" presId="urn:microsoft.com/office/officeart/2005/8/layout/default#2"/>
    <dgm:cxn modelId="{82B8F81D-85E6-4C1E-9E4A-C201EC71FF70}" type="presParOf" srcId="{75BE7CD1-C847-4A41-8091-CB5AD3D39F05}" destId="{B0CAB94C-7334-4121-8E96-28657811A2F0}" srcOrd="3" destOrd="0" presId="urn:microsoft.com/office/officeart/2005/8/layout/default#2"/>
    <dgm:cxn modelId="{80320A1E-A0D1-4BA1-B9AD-B3F1600371E5}" type="presParOf" srcId="{75BE7CD1-C847-4A41-8091-CB5AD3D39F05}" destId="{FA9B41D3-58A3-4DB5-8F72-EA1EB420B7BF}" srcOrd="4" destOrd="0" presId="urn:microsoft.com/office/officeart/2005/8/layout/default#2"/>
    <dgm:cxn modelId="{432E3B7C-A80B-4235-8141-5924B47ADD8D}" type="presParOf" srcId="{75BE7CD1-C847-4A41-8091-CB5AD3D39F05}" destId="{28D1D82F-09B0-4184-AD75-EA8720818001}" srcOrd="5" destOrd="0" presId="urn:microsoft.com/office/officeart/2005/8/layout/default#2"/>
    <dgm:cxn modelId="{443B1B14-6145-4D0D-BD65-E776C3624CCB}" type="presParOf" srcId="{75BE7CD1-C847-4A41-8091-CB5AD3D39F05}" destId="{F1BDFE6F-7DEC-4F54-A740-D96D231C0FF2}" srcOrd="6" destOrd="0" presId="urn:microsoft.com/office/officeart/2005/8/layout/default#2"/>
    <dgm:cxn modelId="{E0CB3013-52F4-4CB1-8B1D-690311ADFB2B}" type="presParOf" srcId="{75BE7CD1-C847-4A41-8091-CB5AD3D39F05}" destId="{CE22D846-6BC5-41E7-8322-3B337D9AE787}" srcOrd="7" destOrd="0" presId="urn:microsoft.com/office/officeart/2005/8/layout/default#2"/>
    <dgm:cxn modelId="{E46E5739-FC3B-4047-8FDE-D1A687057F0A}" type="presParOf" srcId="{75BE7CD1-C847-4A41-8091-CB5AD3D39F05}" destId="{5E4AAE89-70E9-4516-BEF8-67F76C9FD988}" srcOrd="8" destOrd="0" presId="urn:microsoft.com/office/officeart/2005/8/layout/default#2"/>
    <dgm:cxn modelId="{FC5CDB19-0BF1-412B-BCF2-08323767D44E}" type="presParOf" srcId="{75BE7CD1-C847-4A41-8091-CB5AD3D39F05}" destId="{8D0042BD-9BF9-4FCA-A6AC-A2A901ED6E6C}" srcOrd="9" destOrd="0" presId="urn:microsoft.com/office/officeart/2005/8/layout/default#2"/>
    <dgm:cxn modelId="{FF15B8D0-816E-4752-A488-544F9E4ACFA8}" type="presParOf" srcId="{75BE7CD1-C847-4A41-8091-CB5AD3D39F05}" destId="{7A2C10CE-CC37-4C54-B64F-C870C48876E3}" srcOrd="10" destOrd="0" presId="urn:microsoft.com/office/officeart/2005/8/layout/defaul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EACAB-C890-4890-A0FC-C3A8B8024FF0}">
      <dsp:nvSpPr>
        <dsp:cNvPr id="0" name=""/>
        <dsp:cNvSpPr/>
      </dsp:nvSpPr>
      <dsp:spPr>
        <a:xfrm>
          <a:off x="1255" y="248784"/>
          <a:ext cx="1443260" cy="7216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rtl="0">
            <a:lnSpc>
              <a:spcPct val="90000"/>
            </a:lnSpc>
            <a:spcBef>
              <a:spcPct val="0"/>
            </a:spcBef>
            <a:spcAft>
              <a:spcPct val="35000"/>
            </a:spcAft>
            <a:buNone/>
          </a:pPr>
          <a:r>
            <a:rPr lang="en-US" sz="2200" kern="1200" baseline="0" dirty="0"/>
            <a:t>Accounting</a:t>
          </a:r>
          <a:endParaRPr lang="en-US" sz="2200" kern="1200" dirty="0"/>
        </a:p>
      </dsp:txBody>
      <dsp:txXfrm>
        <a:off x="22391" y="269920"/>
        <a:ext cx="1400988" cy="679358"/>
      </dsp:txXfrm>
    </dsp:sp>
    <dsp:sp modelId="{CCB6AA70-D270-4DAC-AD97-EA59AA858846}">
      <dsp:nvSpPr>
        <dsp:cNvPr id="0" name=""/>
        <dsp:cNvSpPr/>
      </dsp:nvSpPr>
      <dsp:spPr>
        <a:xfrm>
          <a:off x="1805331" y="248784"/>
          <a:ext cx="1443260" cy="7216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rtl="0">
            <a:lnSpc>
              <a:spcPct val="90000"/>
            </a:lnSpc>
            <a:spcBef>
              <a:spcPct val="0"/>
            </a:spcBef>
            <a:spcAft>
              <a:spcPct val="35000"/>
            </a:spcAft>
            <a:buNone/>
          </a:pPr>
          <a:r>
            <a:rPr lang="en-US" sz="2200" kern="1200" baseline="0" dirty="0"/>
            <a:t>Budget</a:t>
          </a:r>
          <a:endParaRPr lang="en-US" sz="2200" kern="1200" dirty="0"/>
        </a:p>
      </dsp:txBody>
      <dsp:txXfrm>
        <a:off x="1826467" y="269920"/>
        <a:ext cx="1400988" cy="679358"/>
      </dsp:txXfrm>
    </dsp:sp>
    <dsp:sp modelId="{21BA8652-8B30-4427-AA58-ED3B9B690967}">
      <dsp:nvSpPr>
        <dsp:cNvPr id="0" name=""/>
        <dsp:cNvSpPr/>
      </dsp:nvSpPr>
      <dsp:spPr>
        <a:xfrm>
          <a:off x="3609407" y="248784"/>
          <a:ext cx="1443260" cy="7216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Financial Services</a:t>
          </a:r>
        </a:p>
      </dsp:txBody>
      <dsp:txXfrm>
        <a:off x="3630543" y="269920"/>
        <a:ext cx="1400988" cy="679358"/>
      </dsp:txXfrm>
    </dsp:sp>
    <dsp:sp modelId="{BE89F351-0315-497C-9D51-C03CD4751EE9}">
      <dsp:nvSpPr>
        <dsp:cNvPr id="0" name=""/>
        <dsp:cNvSpPr/>
      </dsp:nvSpPr>
      <dsp:spPr>
        <a:xfrm>
          <a:off x="5413483" y="248784"/>
          <a:ext cx="1443260" cy="72163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rtl="0">
            <a:lnSpc>
              <a:spcPct val="90000"/>
            </a:lnSpc>
            <a:spcBef>
              <a:spcPct val="0"/>
            </a:spcBef>
            <a:spcAft>
              <a:spcPct val="35000"/>
            </a:spcAft>
            <a:buNone/>
          </a:pPr>
          <a:r>
            <a:rPr lang="en-US" sz="2200" kern="1200" dirty="0"/>
            <a:t>Human Resources</a:t>
          </a:r>
        </a:p>
      </dsp:txBody>
      <dsp:txXfrm>
        <a:off x="5434619" y="269920"/>
        <a:ext cx="1400988" cy="679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08419-2A14-442D-8467-F6DBDB6A398B}">
      <dsp:nvSpPr>
        <dsp:cNvPr id="0" name=""/>
        <dsp:cNvSpPr/>
      </dsp:nvSpPr>
      <dsp:spPr>
        <a:xfrm>
          <a:off x="0" y="699690"/>
          <a:ext cx="2405062" cy="1443037"/>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Contract with 1,690+ Registry &amp; IFC Attorneys, and 660+ Vendors</a:t>
          </a:r>
        </a:p>
      </dsp:txBody>
      <dsp:txXfrm>
        <a:off x="0" y="699690"/>
        <a:ext cx="2405062" cy="1443037"/>
      </dsp:txXfrm>
    </dsp:sp>
    <dsp:sp modelId="{8255F61A-D1D7-41EA-BE41-2494684417C3}">
      <dsp:nvSpPr>
        <dsp:cNvPr id="0" name=""/>
        <dsp:cNvSpPr/>
      </dsp:nvSpPr>
      <dsp:spPr>
        <a:xfrm>
          <a:off x="2645568" y="699690"/>
          <a:ext cx="2405062" cy="1443037"/>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Audit 59,600+ Billings for Attorney Fees and Costs</a:t>
          </a:r>
        </a:p>
      </dsp:txBody>
      <dsp:txXfrm>
        <a:off x="2645568" y="699690"/>
        <a:ext cx="2405062" cy="1443037"/>
      </dsp:txXfrm>
    </dsp:sp>
    <dsp:sp modelId="{FA9B41D3-58A3-4DB5-8F72-EA1EB420B7BF}">
      <dsp:nvSpPr>
        <dsp:cNvPr id="0" name=""/>
        <dsp:cNvSpPr/>
      </dsp:nvSpPr>
      <dsp:spPr>
        <a:xfrm>
          <a:off x="5291137" y="699690"/>
          <a:ext cx="2405062" cy="144303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Participate in 870+ Hearings when Objecting to Fees or Costs</a:t>
          </a:r>
        </a:p>
      </dsp:txBody>
      <dsp:txXfrm>
        <a:off x="5291137" y="699690"/>
        <a:ext cx="2405062" cy="1443037"/>
      </dsp:txXfrm>
    </dsp:sp>
    <dsp:sp modelId="{F1BDFE6F-7DEC-4F54-A740-D96D231C0FF2}">
      <dsp:nvSpPr>
        <dsp:cNvPr id="0" name=""/>
        <dsp:cNvSpPr/>
      </dsp:nvSpPr>
      <dsp:spPr>
        <a:xfrm>
          <a:off x="2645568" y="2362195"/>
          <a:ext cx="2405062" cy="1443037"/>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Monitor Budgetary Needs for Court-Appointed-Counsel Appropriations</a:t>
          </a:r>
        </a:p>
      </dsp:txBody>
      <dsp:txXfrm>
        <a:off x="2645568" y="2362195"/>
        <a:ext cx="2405062" cy="1443037"/>
      </dsp:txXfrm>
    </dsp:sp>
    <dsp:sp modelId="{5E4AAE89-70E9-4516-BEF8-67F76C9FD988}">
      <dsp:nvSpPr>
        <dsp:cNvPr id="0" name=""/>
        <dsp:cNvSpPr/>
      </dsp:nvSpPr>
      <dsp:spPr>
        <a:xfrm>
          <a:off x="5291137" y="2362195"/>
          <a:ext cx="2405062" cy="1443037"/>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Report on Various Aspects of this Program</a:t>
          </a:r>
        </a:p>
      </dsp:txBody>
      <dsp:txXfrm>
        <a:off x="5291137" y="2362195"/>
        <a:ext cx="2405062" cy="1443037"/>
      </dsp:txXfrm>
    </dsp:sp>
    <dsp:sp modelId="{7A2C10CE-CC37-4C54-B64F-C870C48876E3}">
      <dsp:nvSpPr>
        <dsp:cNvPr id="0" name=""/>
        <dsp:cNvSpPr/>
      </dsp:nvSpPr>
      <dsp:spPr>
        <a:xfrm>
          <a:off x="0" y="2366957"/>
          <a:ext cx="2405062" cy="1443037"/>
        </a:xfrm>
        <a:prstGeom prst="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Respond to 14,400+ Legal Motions</a:t>
          </a:r>
        </a:p>
      </dsp:txBody>
      <dsp:txXfrm>
        <a:off x="0" y="2366957"/>
        <a:ext cx="2405062" cy="14430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A7457-6223-439B-9CA0-170C8B86E7FD}">
      <dsp:nvSpPr>
        <dsp:cNvPr id="0" name=""/>
        <dsp:cNvSpPr/>
      </dsp:nvSpPr>
      <dsp:spPr>
        <a:xfrm>
          <a:off x="2133579" y="2929211"/>
          <a:ext cx="5257812" cy="80458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Court-Appointed Counsel</a:t>
          </a:r>
        </a:p>
      </dsp:txBody>
      <dsp:txXfrm>
        <a:off x="2133579" y="2929211"/>
        <a:ext cx="5257812" cy="804580"/>
      </dsp:txXfrm>
    </dsp:sp>
    <dsp:sp modelId="{6136BB20-B1D1-4DB4-8538-64E74FDC08AB}">
      <dsp:nvSpPr>
        <dsp:cNvPr id="0" name=""/>
        <dsp:cNvSpPr/>
      </dsp:nvSpPr>
      <dsp:spPr>
        <a:xfrm rot="10800000">
          <a:off x="914539" y="1557612"/>
          <a:ext cx="5714890" cy="1366336"/>
        </a:xfrm>
        <a:prstGeom prst="upArrowCallout">
          <a:avLst/>
        </a:prstGeom>
        <a:gradFill rotWithShape="0">
          <a:gsLst>
            <a:gs pos="0">
              <a:schemeClr val="accent2">
                <a:hueOff val="3375995"/>
                <a:satOff val="1250"/>
                <a:lumOff val="3823"/>
                <a:alphaOff val="0"/>
                <a:shade val="51000"/>
                <a:satMod val="130000"/>
              </a:schemeClr>
            </a:gs>
            <a:gs pos="80000">
              <a:schemeClr val="accent2">
                <a:hueOff val="3375995"/>
                <a:satOff val="1250"/>
                <a:lumOff val="3823"/>
                <a:alphaOff val="0"/>
                <a:shade val="93000"/>
                <a:satMod val="130000"/>
              </a:schemeClr>
            </a:gs>
            <a:gs pos="100000">
              <a:schemeClr val="accent2">
                <a:hueOff val="3375995"/>
                <a:satOff val="1250"/>
                <a:lumOff val="382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Regional Counsel</a:t>
          </a:r>
        </a:p>
      </dsp:txBody>
      <dsp:txXfrm rot="10800000">
        <a:off x="914539" y="1557612"/>
        <a:ext cx="5714890" cy="887804"/>
      </dsp:txXfrm>
    </dsp:sp>
    <dsp:sp modelId="{91B8A973-565A-415B-9353-B4C33DEA62F1}">
      <dsp:nvSpPr>
        <dsp:cNvPr id="0" name=""/>
        <dsp:cNvSpPr/>
      </dsp:nvSpPr>
      <dsp:spPr>
        <a:xfrm rot="10800000">
          <a:off x="152461" y="209016"/>
          <a:ext cx="5562505" cy="1345452"/>
        </a:xfrm>
        <a:prstGeom prst="upArrowCallout">
          <a:avLst/>
        </a:prstGeom>
        <a:gradFill rotWithShape="0">
          <a:gsLst>
            <a:gs pos="0">
              <a:schemeClr val="accent2">
                <a:hueOff val="6751989"/>
                <a:satOff val="2501"/>
                <a:lumOff val="7646"/>
                <a:alphaOff val="0"/>
                <a:shade val="51000"/>
                <a:satMod val="130000"/>
              </a:schemeClr>
            </a:gs>
            <a:gs pos="80000">
              <a:schemeClr val="accent2">
                <a:hueOff val="6751989"/>
                <a:satOff val="2501"/>
                <a:lumOff val="7646"/>
                <a:alphaOff val="0"/>
                <a:shade val="93000"/>
                <a:satMod val="130000"/>
              </a:schemeClr>
            </a:gs>
            <a:gs pos="100000">
              <a:schemeClr val="accent2">
                <a:hueOff val="6751989"/>
                <a:satOff val="2501"/>
                <a:lumOff val="764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Public Defender</a:t>
          </a:r>
        </a:p>
      </dsp:txBody>
      <dsp:txXfrm rot="10800000">
        <a:off x="152461" y="209016"/>
        <a:ext cx="5562505" cy="8742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A7457-6223-439B-9CA0-170C8B86E7FD}">
      <dsp:nvSpPr>
        <dsp:cNvPr id="0" name=""/>
        <dsp:cNvSpPr/>
      </dsp:nvSpPr>
      <dsp:spPr>
        <a:xfrm>
          <a:off x="2133579" y="2290774"/>
          <a:ext cx="5257812" cy="80458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Court-Appointed Counsel</a:t>
          </a:r>
        </a:p>
      </dsp:txBody>
      <dsp:txXfrm>
        <a:off x="2133579" y="2290774"/>
        <a:ext cx="5257812" cy="804580"/>
      </dsp:txXfrm>
    </dsp:sp>
    <dsp:sp modelId="{6136BB20-B1D1-4DB4-8538-64E74FDC08AB}">
      <dsp:nvSpPr>
        <dsp:cNvPr id="0" name=""/>
        <dsp:cNvSpPr/>
      </dsp:nvSpPr>
      <dsp:spPr>
        <a:xfrm rot="10800000">
          <a:off x="914539" y="919176"/>
          <a:ext cx="5714890" cy="1366336"/>
        </a:xfrm>
        <a:prstGeom prst="upArrowCallout">
          <a:avLst/>
        </a:prstGeom>
        <a:gradFill rotWithShape="0">
          <a:gsLst>
            <a:gs pos="0">
              <a:schemeClr val="accent2">
                <a:hueOff val="6751989"/>
                <a:satOff val="2501"/>
                <a:lumOff val="7646"/>
                <a:alphaOff val="0"/>
                <a:shade val="51000"/>
                <a:satMod val="130000"/>
              </a:schemeClr>
            </a:gs>
            <a:gs pos="80000">
              <a:schemeClr val="accent2">
                <a:hueOff val="6751989"/>
                <a:satOff val="2501"/>
                <a:lumOff val="7646"/>
                <a:alphaOff val="0"/>
                <a:shade val="93000"/>
                <a:satMod val="130000"/>
              </a:schemeClr>
            </a:gs>
            <a:gs pos="100000">
              <a:schemeClr val="accent2">
                <a:hueOff val="6751989"/>
                <a:satOff val="2501"/>
                <a:lumOff val="764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Regional Counsel</a:t>
          </a:r>
        </a:p>
      </dsp:txBody>
      <dsp:txXfrm rot="10800000">
        <a:off x="914539" y="919176"/>
        <a:ext cx="5714890" cy="8878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AA7457-6223-439B-9CA0-170C8B86E7FD}">
      <dsp:nvSpPr>
        <dsp:cNvPr id="0" name=""/>
        <dsp:cNvSpPr/>
      </dsp:nvSpPr>
      <dsp:spPr>
        <a:xfrm>
          <a:off x="1143001" y="1523984"/>
          <a:ext cx="5257812" cy="80458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t>Court-Appointed Counsel</a:t>
          </a:r>
        </a:p>
      </dsp:txBody>
      <dsp:txXfrm>
        <a:off x="1143001" y="1523984"/>
        <a:ext cx="5257812" cy="8045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82DCD5-5570-4502-B407-747465907B44}">
      <dsp:nvSpPr>
        <dsp:cNvPr id="0" name=""/>
        <dsp:cNvSpPr/>
      </dsp:nvSpPr>
      <dsp:spPr>
        <a:xfrm>
          <a:off x="1752596" y="0"/>
          <a:ext cx="4191007" cy="1149400"/>
        </a:xfrm>
        <a:prstGeom prst="rect">
          <a:avLst/>
        </a:prstGeom>
        <a:solidFill>
          <a:srgbClr val="3F80E9"/>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Executive</a:t>
          </a:r>
        </a:p>
      </dsp:txBody>
      <dsp:txXfrm>
        <a:off x="1752596" y="0"/>
        <a:ext cx="4191007" cy="1149400"/>
      </dsp:txXfrm>
    </dsp:sp>
    <dsp:sp modelId="{B1F78437-7AF6-4F0C-BB01-8C6AB0F6784E}">
      <dsp:nvSpPr>
        <dsp:cNvPr id="0" name=""/>
        <dsp:cNvSpPr/>
      </dsp:nvSpPr>
      <dsp:spPr>
        <a:xfrm>
          <a:off x="5181602" y="2286002"/>
          <a:ext cx="2288567" cy="878933"/>
        </a:xfrm>
        <a:prstGeom prst="rect">
          <a:avLst/>
        </a:prstGeom>
        <a:solidFill>
          <a:srgbClr val="7700C8"/>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Information Technology </a:t>
          </a:r>
        </a:p>
      </dsp:txBody>
      <dsp:txXfrm>
        <a:off x="5181602" y="2286002"/>
        <a:ext cx="2288567" cy="878933"/>
      </dsp:txXfrm>
    </dsp:sp>
    <dsp:sp modelId="{7D9DAC75-F3E1-4679-9B0F-7677E999C540}">
      <dsp:nvSpPr>
        <dsp:cNvPr id="0" name=""/>
        <dsp:cNvSpPr/>
      </dsp:nvSpPr>
      <dsp:spPr>
        <a:xfrm>
          <a:off x="228604" y="1371602"/>
          <a:ext cx="2288567" cy="790022"/>
        </a:xfrm>
        <a:prstGeom prst="rect">
          <a:avLst/>
        </a:prstGeom>
        <a:solidFill>
          <a:srgbClr val="009E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Accounting</a:t>
          </a:r>
        </a:p>
      </dsp:txBody>
      <dsp:txXfrm>
        <a:off x="228604" y="1371602"/>
        <a:ext cx="2288567" cy="790022"/>
      </dsp:txXfrm>
    </dsp:sp>
    <dsp:sp modelId="{46E4A448-E92E-4F86-8045-A00AACD4DA1F}">
      <dsp:nvSpPr>
        <dsp:cNvPr id="0" name=""/>
        <dsp:cNvSpPr/>
      </dsp:nvSpPr>
      <dsp:spPr>
        <a:xfrm>
          <a:off x="2703827" y="1371595"/>
          <a:ext cx="2288567" cy="746425"/>
        </a:xfrm>
        <a:prstGeom prst="rect">
          <a:avLst/>
        </a:prstGeom>
        <a:solidFill>
          <a:srgbClr val="009E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Budget</a:t>
          </a:r>
        </a:p>
      </dsp:txBody>
      <dsp:txXfrm>
        <a:off x="2703827" y="1371595"/>
        <a:ext cx="2288567" cy="746425"/>
      </dsp:txXfrm>
    </dsp:sp>
    <dsp:sp modelId="{5625FE57-1F00-4B20-81D2-B44FAA672E1F}">
      <dsp:nvSpPr>
        <dsp:cNvPr id="0" name=""/>
        <dsp:cNvSpPr/>
      </dsp:nvSpPr>
      <dsp:spPr>
        <a:xfrm>
          <a:off x="5181590" y="1371602"/>
          <a:ext cx="2328457" cy="747977"/>
        </a:xfrm>
        <a:prstGeom prst="rect">
          <a:avLst/>
        </a:prstGeom>
        <a:solidFill>
          <a:srgbClr val="009E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Financial Services</a:t>
          </a:r>
        </a:p>
      </dsp:txBody>
      <dsp:txXfrm>
        <a:off x="5181590" y="1371602"/>
        <a:ext cx="2328457" cy="747977"/>
      </dsp:txXfrm>
    </dsp:sp>
    <dsp:sp modelId="{30AD4228-0593-42C9-9390-3EFF54EA8E4D}">
      <dsp:nvSpPr>
        <dsp:cNvPr id="0" name=""/>
        <dsp:cNvSpPr/>
      </dsp:nvSpPr>
      <dsp:spPr>
        <a:xfrm>
          <a:off x="228593" y="2362202"/>
          <a:ext cx="2271471" cy="855233"/>
        </a:xfrm>
        <a:prstGeom prst="rect">
          <a:avLst/>
        </a:prstGeom>
        <a:solidFill>
          <a:srgbClr val="009E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Human Resources</a:t>
          </a:r>
        </a:p>
      </dsp:txBody>
      <dsp:txXfrm>
        <a:off x="228593" y="2362202"/>
        <a:ext cx="2271471" cy="855233"/>
      </dsp:txXfrm>
    </dsp:sp>
    <dsp:sp modelId="{586AF23A-0567-4945-A30B-A2DFCCCAE37B}">
      <dsp:nvSpPr>
        <dsp:cNvPr id="0" name=""/>
        <dsp:cNvSpPr/>
      </dsp:nvSpPr>
      <dsp:spPr>
        <a:xfrm>
          <a:off x="275715" y="3429001"/>
          <a:ext cx="2238882" cy="909623"/>
        </a:xfrm>
        <a:prstGeom prst="rect">
          <a:avLst/>
        </a:prstGeom>
        <a:solidFill>
          <a:srgbClr val="7700C8"/>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Internal Audit</a:t>
          </a:r>
        </a:p>
      </dsp:txBody>
      <dsp:txXfrm>
        <a:off x="275715" y="3429001"/>
        <a:ext cx="2238882" cy="909623"/>
      </dsp:txXfrm>
    </dsp:sp>
    <dsp:sp modelId="{1E05A5A7-10C9-47CC-9FA3-F14EF29F4532}">
      <dsp:nvSpPr>
        <dsp:cNvPr id="0" name=""/>
        <dsp:cNvSpPr/>
      </dsp:nvSpPr>
      <dsp:spPr>
        <a:xfrm>
          <a:off x="2731805" y="3429001"/>
          <a:ext cx="2232588" cy="909623"/>
        </a:xfrm>
        <a:prstGeom prst="rect">
          <a:avLst/>
        </a:prstGeom>
        <a:solidFill>
          <a:srgbClr val="7700C8"/>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Legal</a:t>
          </a:r>
        </a:p>
      </dsp:txBody>
      <dsp:txXfrm>
        <a:off x="2731805" y="3429001"/>
        <a:ext cx="2232588" cy="909623"/>
      </dsp:txXfrm>
    </dsp:sp>
    <dsp:sp modelId="{63E12CA1-BC6C-46D1-A7F3-1FC1B42F816F}">
      <dsp:nvSpPr>
        <dsp:cNvPr id="0" name=""/>
        <dsp:cNvSpPr/>
      </dsp:nvSpPr>
      <dsp:spPr>
        <a:xfrm>
          <a:off x="2731799" y="2285995"/>
          <a:ext cx="2232588" cy="909623"/>
        </a:xfrm>
        <a:prstGeom prst="rect">
          <a:avLst/>
        </a:prstGeom>
        <a:solidFill>
          <a:srgbClr val="C4BF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Court-Appointed</a:t>
          </a:r>
        </a:p>
      </dsp:txBody>
      <dsp:txXfrm>
        <a:off x="2731799" y="2285995"/>
        <a:ext cx="2232588" cy="909623"/>
      </dsp:txXfrm>
    </dsp:sp>
    <dsp:sp modelId="{C6D70BCC-15BC-445F-9597-BE4F998071A6}">
      <dsp:nvSpPr>
        <dsp:cNvPr id="0" name=""/>
        <dsp:cNvSpPr/>
      </dsp:nvSpPr>
      <dsp:spPr>
        <a:xfrm>
          <a:off x="5181596" y="3428997"/>
          <a:ext cx="2232588" cy="909623"/>
        </a:xfrm>
        <a:prstGeom prst="rect">
          <a:avLst/>
        </a:prstGeom>
        <a:solidFill>
          <a:srgbClr val="7700C8"/>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Operations</a:t>
          </a:r>
        </a:p>
      </dsp:txBody>
      <dsp:txXfrm>
        <a:off x="5181596" y="3428997"/>
        <a:ext cx="2232588" cy="90962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F08419-2A14-442D-8467-F6DBDB6A398B}">
      <dsp:nvSpPr>
        <dsp:cNvPr id="0" name=""/>
        <dsp:cNvSpPr/>
      </dsp:nvSpPr>
      <dsp:spPr>
        <a:xfrm>
          <a:off x="0" y="699690"/>
          <a:ext cx="2405062" cy="1443037"/>
        </a:xfrm>
        <a:prstGeom prst="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3"/>
        </a:lnRef>
        <a:fillRef idx="3">
          <a:schemeClr val="accent3"/>
        </a:fillRef>
        <a:effectRef idx="3">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Contract with 1,690+ Registry &amp; IFC Attorneys, and 660+ Vendors</a:t>
          </a:r>
        </a:p>
      </dsp:txBody>
      <dsp:txXfrm>
        <a:off x="0" y="699690"/>
        <a:ext cx="2405062" cy="1443037"/>
      </dsp:txXfrm>
    </dsp:sp>
    <dsp:sp modelId="{8255F61A-D1D7-41EA-BE41-2494684417C3}">
      <dsp:nvSpPr>
        <dsp:cNvPr id="0" name=""/>
        <dsp:cNvSpPr/>
      </dsp:nvSpPr>
      <dsp:spPr>
        <a:xfrm>
          <a:off x="2645568" y="699690"/>
          <a:ext cx="2405062" cy="1443037"/>
        </a:xfrm>
        <a:prstGeom prst="rect">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Audit 59,600+ Billings for Attorney Fees and Costs</a:t>
          </a:r>
        </a:p>
      </dsp:txBody>
      <dsp:txXfrm>
        <a:off x="2645568" y="699690"/>
        <a:ext cx="2405062" cy="1443037"/>
      </dsp:txXfrm>
    </dsp:sp>
    <dsp:sp modelId="{FA9B41D3-58A3-4DB5-8F72-EA1EB420B7BF}">
      <dsp:nvSpPr>
        <dsp:cNvPr id="0" name=""/>
        <dsp:cNvSpPr/>
      </dsp:nvSpPr>
      <dsp:spPr>
        <a:xfrm>
          <a:off x="5291137" y="699690"/>
          <a:ext cx="2405062" cy="1443037"/>
        </a:xfrm>
        <a:prstGeom prst="rect">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Participate in 870+ Hearings when Objecting to Fees or Costs</a:t>
          </a:r>
        </a:p>
      </dsp:txBody>
      <dsp:txXfrm>
        <a:off x="5291137" y="699690"/>
        <a:ext cx="2405062" cy="1443037"/>
      </dsp:txXfrm>
    </dsp:sp>
    <dsp:sp modelId="{F1BDFE6F-7DEC-4F54-A740-D96D231C0FF2}">
      <dsp:nvSpPr>
        <dsp:cNvPr id="0" name=""/>
        <dsp:cNvSpPr/>
      </dsp:nvSpPr>
      <dsp:spPr>
        <a:xfrm>
          <a:off x="2645568" y="2362195"/>
          <a:ext cx="2405062" cy="1443037"/>
        </a:xfrm>
        <a:prstGeom prst="rect">
          <a:avLst/>
        </a:prstGeom>
        <a:gradFill rotWithShape="1">
          <a:gsLst>
            <a:gs pos="0">
              <a:schemeClr val="accent6">
                <a:shade val="51000"/>
                <a:satMod val="130000"/>
              </a:schemeClr>
            </a:gs>
            <a:gs pos="80000">
              <a:schemeClr val="accent6">
                <a:shade val="93000"/>
                <a:satMod val="130000"/>
              </a:schemeClr>
            </a:gs>
            <a:gs pos="100000">
              <a:schemeClr val="accent6">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6"/>
        </a:lnRef>
        <a:fillRef idx="3">
          <a:schemeClr val="accent6"/>
        </a:fillRef>
        <a:effectRef idx="3">
          <a:schemeClr val="accent6"/>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Monitor Budgetary Needs for Court-Appointed-Counsel Appropriations</a:t>
          </a:r>
        </a:p>
      </dsp:txBody>
      <dsp:txXfrm>
        <a:off x="2645568" y="2362195"/>
        <a:ext cx="2405062" cy="1443037"/>
      </dsp:txXfrm>
    </dsp:sp>
    <dsp:sp modelId="{5E4AAE89-70E9-4516-BEF8-67F76C9FD988}">
      <dsp:nvSpPr>
        <dsp:cNvPr id="0" name=""/>
        <dsp:cNvSpPr/>
      </dsp:nvSpPr>
      <dsp:spPr>
        <a:xfrm>
          <a:off x="5291137" y="2362195"/>
          <a:ext cx="2405062" cy="1443037"/>
        </a:xfrm>
        <a:prstGeom prst="rect">
          <a:avLst/>
        </a:prstGeom>
        <a:gradFill rotWithShape="1">
          <a:gsLst>
            <a:gs pos="0">
              <a:schemeClr val="accent4">
                <a:shade val="51000"/>
                <a:satMod val="130000"/>
              </a:schemeClr>
            </a:gs>
            <a:gs pos="80000">
              <a:schemeClr val="accent4">
                <a:shade val="93000"/>
                <a:satMod val="130000"/>
              </a:schemeClr>
            </a:gs>
            <a:gs pos="100000">
              <a:schemeClr val="accent4">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4"/>
        </a:lnRef>
        <a:fillRef idx="3">
          <a:schemeClr val="accent4"/>
        </a:fillRef>
        <a:effectRef idx="3">
          <a:schemeClr val="accent4"/>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Report on Various Aspects of this Program</a:t>
          </a:r>
        </a:p>
      </dsp:txBody>
      <dsp:txXfrm>
        <a:off x="5291137" y="2362195"/>
        <a:ext cx="2405062" cy="1443037"/>
      </dsp:txXfrm>
    </dsp:sp>
    <dsp:sp modelId="{7A2C10CE-CC37-4C54-B64F-C870C48876E3}">
      <dsp:nvSpPr>
        <dsp:cNvPr id="0" name=""/>
        <dsp:cNvSpPr/>
      </dsp:nvSpPr>
      <dsp:spPr>
        <a:xfrm>
          <a:off x="0" y="2366957"/>
          <a:ext cx="2405062" cy="1443037"/>
        </a:xfrm>
        <a:prstGeom prst="rect">
          <a:avLst/>
        </a:prstGeom>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Respond to 14,400+ Legal Motions</a:t>
          </a:r>
        </a:p>
      </dsp:txBody>
      <dsp:txXfrm>
        <a:off x="0" y="2366957"/>
        <a:ext cx="2405062" cy="14430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cdr:x>
      <cdr:y>0.92899</cdr:y>
    </cdr:from>
    <cdr:to>
      <cdr:x>0.55446</cdr:x>
      <cdr:y>0.99699</cdr:y>
    </cdr:to>
    <cdr:sp macro="" textlink="">
      <cdr:nvSpPr>
        <cdr:cNvPr id="2" name="TextBox 7"/>
        <cdr:cNvSpPr txBox="1">
          <a:spLocks xmlns:a="http://schemas.openxmlformats.org/drawingml/2006/main" noChangeArrowheads="1"/>
        </cdr:cNvSpPr>
      </cdr:nvSpPr>
      <cdr:spPr bwMode="auto">
        <a:xfrm xmlns:a="http://schemas.openxmlformats.org/drawingml/2006/main">
          <a:off x="0" y="4204579"/>
          <a:ext cx="4267200" cy="307777"/>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sz="2800" kern="1200">
              <a:solidFill>
                <a:schemeClr val="tx1"/>
              </a:solidFill>
              <a:latin typeface="Arial" charset="0"/>
              <a:ea typeface="+mn-ea"/>
              <a:cs typeface="Arial" charset="0"/>
            </a:defRPr>
          </a:lvl1pPr>
          <a:lvl2pPr marL="457200" algn="l" rtl="0" fontAlgn="base">
            <a:spcBef>
              <a:spcPct val="0"/>
            </a:spcBef>
            <a:spcAft>
              <a:spcPct val="0"/>
            </a:spcAft>
            <a:defRPr sz="2800" kern="1200">
              <a:solidFill>
                <a:schemeClr val="tx1"/>
              </a:solidFill>
              <a:latin typeface="Arial" charset="0"/>
              <a:ea typeface="+mn-ea"/>
              <a:cs typeface="Arial" charset="0"/>
            </a:defRPr>
          </a:lvl2pPr>
          <a:lvl3pPr marL="914400" algn="l" rtl="0" fontAlgn="base">
            <a:spcBef>
              <a:spcPct val="0"/>
            </a:spcBef>
            <a:spcAft>
              <a:spcPct val="0"/>
            </a:spcAft>
            <a:defRPr sz="2800" kern="1200">
              <a:solidFill>
                <a:schemeClr val="tx1"/>
              </a:solidFill>
              <a:latin typeface="Arial" charset="0"/>
              <a:ea typeface="+mn-ea"/>
              <a:cs typeface="Arial" charset="0"/>
            </a:defRPr>
          </a:lvl3pPr>
          <a:lvl4pPr marL="1371600" algn="l" rtl="0" fontAlgn="base">
            <a:spcBef>
              <a:spcPct val="0"/>
            </a:spcBef>
            <a:spcAft>
              <a:spcPct val="0"/>
            </a:spcAft>
            <a:defRPr sz="2800" kern="1200">
              <a:solidFill>
                <a:schemeClr val="tx1"/>
              </a:solidFill>
              <a:latin typeface="Arial" charset="0"/>
              <a:ea typeface="+mn-ea"/>
              <a:cs typeface="Arial" charset="0"/>
            </a:defRPr>
          </a:lvl4pPr>
          <a:lvl5pPr marL="1828800" algn="l" rtl="0" fontAlgn="base">
            <a:spcBef>
              <a:spcPct val="0"/>
            </a:spcBef>
            <a:spcAft>
              <a:spcPct val="0"/>
            </a:spcAft>
            <a:defRPr sz="2800" kern="1200">
              <a:solidFill>
                <a:schemeClr val="tx1"/>
              </a:solidFill>
              <a:latin typeface="Arial" charset="0"/>
              <a:ea typeface="+mn-ea"/>
              <a:cs typeface="Arial" charset="0"/>
            </a:defRPr>
          </a:lvl5pPr>
          <a:lvl6pPr marL="2286000" algn="l" defTabSz="914400" rtl="0" eaLnBrk="1" latinLnBrk="0" hangingPunct="1">
            <a:defRPr sz="2800" kern="1200">
              <a:solidFill>
                <a:schemeClr val="tx1"/>
              </a:solidFill>
              <a:latin typeface="Arial" charset="0"/>
              <a:ea typeface="+mn-ea"/>
              <a:cs typeface="Arial" charset="0"/>
            </a:defRPr>
          </a:lvl6pPr>
          <a:lvl7pPr marL="2743200" algn="l" defTabSz="914400" rtl="0" eaLnBrk="1" latinLnBrk="0" hangingPunct="1">
            <a:defRPr sz="2800" kern="1200">
              <a:solidFill>
                <a:schemeClr val="tx1"/>
              </a:solidFill>
              <a:latin typeface="Arial" charset="0"/>
              <a:ea typeface="+mn-ea"/>
              <a:cs typeface="Arial" charset="0"/>
            </a:defRPr>
          </a:lvl7pPr>
          <a:lvl8pPr marL="3200400" algn="l" defTabSz="914400" rtl="0" eaLnBrk="1" latinLnBrk="0" hangingPunct="1">
            <a:defRPr sz="2800" kern="1200">
              <a:solidFill>
                <a:schemeClr val="tx1"/>
              </a:solidFill>
              <a:latin typeface="Arial" charset="0"/>
              <a:ea typeface="+mn-ea"/>
              <a:cs typeface="Arial" charset="0"/>
            </a:defRPr>
          </a:lvl8pPr>
          <a:lvl9pPr marL="3657600" algn="l" defTabSz="914400" rtl="0" eaLnBrk="1" latinLnBrk="0" hangingPunct="1">
            <a:defRPr sz="2800" kern="1200">
              <a:solidFill>
                <a:schemeClr val="tx1"/>
              </a:solidFill>
              <a:latin typeface="Arial" charset="0"/>
              <a:ea typeface="+mn-ea"/>
              <a:cs typeface="Arial" charset="0"/>
            </a:defRPr>
          </a:lvl9pPr>
        </a:lstStyle>
        <a:p xmlns:a="http://schemas.openxmlformats.org/drawingml/2006/main">
          <a:r>
            <a:rPr lang="en-US" sz="1400" dirty="0">
              <a:solidFill>
                <a:prstClr val="black"/>
              </a:solidFill>
            </a:rPr>
            <a:t>Amounts above reflect millions of dollars.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1234" name="Rectangle 2"/>
          <p:cNvSpPr>
            <a:spLocks noGrp="1" noChangeArrowheads="1"/>
          </p:cNvSpPr>
          <p:nvPr>
            <p:ph type="hdr" sz="quarter"/>
          </p:nvPr>
        </p:nvSpPr>
        <p:spPr bwMode="auto">
          <a:xfrm>
            <a:off x="1" y="0"/>
            <a:ext cx="4027488" cy="350838"/>
          </a:xfrm>
          <a:prstGeom prst="rect">
            <a:avLst/>
          </a:prstGeom>
          <a:noFill/>
          <a:ln w="9525">
            <a:noFill/>
            <a:miter lim="800000"/>
            <a:headEnd/>
            <a:tailEnd/>
          </a:ln>
        </p:spPr>
        <p:txBody>
          <a:bodyPr vert="horz" wrap="square" lIns="92026" tIns="46013" rIns="92026" bIns="46013" numCol="1" anchor="t" anchorCtr="0" compatLnSpc="1">
            <a:prstTxWarp prst="textNoShape">
              <a:avLst/>
            </a:prstTxWarp>
          </a:bodyPr>
          <a:lstStyle>
            <a:lvl1pPr defTabSz="918894">
              <a:defRPr sz="1200">
                <a:cs typeface="+mn-cs"/>
              </a:defRPr>
            </a:lvl1pPr>
          </a:lstStyle>
          <a:p>
            <a:pPr>
              <a:defRPr/>
            </a:pPr>
            <a:endParaRPr lang="en-US" dirty="0"/>
          </a:p>
        </p:txBody>
      </p:sp>
      <p:sp>
        <p:nvSpPr>
          <p:cNvPr id="351235" name="Rectangle 3"/>
          <p:cNvSpPr>
            <a:spLocks noGrp="1" noChangeArrowheads="1"/>
          </p:cNvSpPr>
          <p:nvPr>
            <p:ph type="dt" sz="quarter" idx="1"/>
          </p:nvPr>
        </p:nvSpPr>
        <p:spPr bwMode="auto">
          <a:xfrm>
            <a:off x="5267325" y="0"/>
            <a:ext cx="4027488" cy="350838"/>
          </a:xfrm>
          <a:prstGeom prst="rect">
            <a:avLst/>
          </a:prstGeom>
          <a:noFill/>
          <a:ln w="9525">
            <a:noFill/>
            <a:miter lim="800000"/>
            <a:headEnd/>
            <a:tailEnd/>
          </a:ln>
        </p:spPr>
        <p:txBody>
          <a:bodyPr vert="horz" wrap="square" lIns="92026" tIns="46013" rIns="92026" bIns="46013" numCol="1" anchor="t" anchorCtr="0" compatLnSpc="1">
            <a:prstTxWarp prst="textNoShape">
              <a:avLst/>
            </a:prstTxWarp>
          </a:bodyPr>
          <a:lstStyle>
            <a:lvl1pPr algn="r" defTabSz="918894">
              <a:defRPr sz="1200">
                <a:cs typeface="+mn-cs"/>
              </a:defRPr>
            </a:lvl1pPr>
          </a:lstStyle>
          <a:p>
            <a:pPr>
              <a:defRPr/>
            </a:pPr>
            <a:endParaRPr lang="en-US" dirty="0"/>
          </a:p>
        </p:txBody>
      </p:sp>
      <p:sp>
        <p:nvSpPr>
          <p:cNvPr id="351236" name="Rectangle 4"/>
          <p:cNvSpPr>
            <a:spLocks noGrp="1" noChangeArrowheads="1"/>
          </p:cNvSpPr>
          <p:nvPr>
            <p:ph type="ftr" sz="quarter" idx="2"/>
          </p:nvPr>
        </p:nvSpPr>
        <p:spPr bwMode="auto">
          <a:xfrm>
            <a:off x="1" y="6657975"/>
            <a:ext cx="4027488" cy="350838"/>
          </a:xfrm>
          <a:prstGeom prst="rect">
            <a:avLst/>
          </a:prstGeom>
          <a:noFill/>
          <a:ln w="9525">
            <a:noFill/>
            <a:miter lim="800000"/>
            <a:headEnd/>
            <a:tailEnd/>
          </a:ln>
        </p:spPr>
        <p:txBody>
          <a:bodyPr vert="horz" wrap="square" lIns="92026" tIns="46013" rIns="92026" bIns="46013" numCol="1" anchor="b" anchorCtr="0" compatLnSpc="1">
            <a:prstTxWarp prst="textNoShape">
              <a:avLst/>
            </a:prstTxWarp>
          </a:bodyPr>
          <a:lstStyle>
            <a:lvl1pPr defTabSz="918894">
              <a:defRPr sz="1200">
                <a:cs typeface="+mn-cs"/>
              </a:defRPr>
            </a:lvl1pPr>
          </a:lstStyle>
          <a:p>
            <a:pPr>
              <a:defRPr/>
            </a:pPr>
            <a:endParaRPr lang="en-US" dirty="0"/>
          </a:p>
        </p:txBody>
      </p:sp>
      <p:sp>
        <p:nvSpPr>
          <p:cNvPr id="351237" name="Rectangle 5"/>
          <p:cNvSpPr>
            <a:spLocks noGrp="1" noChangeArrowheads="1"/>
          </p:cNvSpPr>
          <p:nvPr>
            <p:ph type="sldNum" sz="quarter" idx="3"/>
          </p:nvPr>
        </p:nvSpPr>
        <p:spPr bwMode="auto">
          <a:xfrm>
            <a:off x="5267325" y="6657975"/>
            <a:ext cx="4027488" cy="350838"/>
          </a:xfrm>
          <a:prstGeom prst="rect">
            <a:avLst/>
          </a:prstGeom>
          <a:noFill/>
          <a:ln w="9525">
            <a:noFill/>
            <a:miter lim="800000"/>
            <a:headEnd/>
            <a:tailEnd/>
          </a:ln>
        </p:spPr>
        <p:txBody>
          <a:bodyPr vert="horz" wrap="square" lIns="92026" tIns="46013" rIns="92026" bIns="46013" numCol="1" anchor="b" anchorCtr="0" compatLnSpc="1">
            <a:prstTxWarp prst="textNoShape">
              <a:avLst/>
            </a:prstTxWarp>
          </a:bodyPr>
          <a:lstStyle>
            <a:lvl1pPr algn="r" defTabSz="918894">
              <a:defRPr sz="1200">
                <a:cs typeface="+mn-cs"/>
              </a:defRPr>
            </a:lvl1pPr>
          </a:lstStyle>
          <a:p>
            <a:pPr>
              <a:defRPr/>
            </a:pPr>
            <a:fld id="{72DBD902-FFE9-4379-9A59-7FCC93085908}" type="slidenum">
              <a:rPr lang="en-US"/>
              <a:pPr>
                <a:defRPr/>
              </a:pPr>
              <a:t>‹#›</a:t>
            </a:fld>
            <a:endParaRPr lang="en-US" dirty="0"/>
          </a:p>
        </p:txBody>
      </p:sp>
    </p:spTree>
    <p:extLst>
      <p:ext uri="{BB962C8B-B14F-4D97-AF65-F5344CB8AC3E}">
        <p14:creationId xmlns:p14="http://schemas.microsoft.com/office/powerpoint/2010/main" val="3765509990"/>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1" y="0"/>
            <a:ext cx="4027488" cy="350838"/>
          </a:xfrm>
          <a:prstGeom prst="rect">
            <a:avLst/>
          </a:prstGeom>
          <a:noFill/>
          <a:ln w="9525">
            <a:noFill/>
            <a:miter lim="800000"/>
            <a:headEnd/>
            <a:tailEnd/>
          </a:ln>
        </p:spPr>
        <p:txBody>
          <a:bodyPr vert="horz" wrap="square" lIns="93139" tIns="46571" rIns="93139" bIns="46571" numCol="1" anchor="t" anchorCtr="0" compatLnSpc="1">
            <a:prstTxWarp prst="textNoShape">
              <a:avLst/>
            </a:prstTxWarp>
          </a:bodyPr>
          <a:lstStyle>
            <a:lvl1pPr defTabSz="930002">
              <a:defRPr sz="1200">
                <a:cs typeface="+mn-cs"/>
              </a:defRPr>
            </a:lvl1pPr>
          </a:lstStyle>
          <a:p>
            <a:pPr>
              <a:defRPr/>
            </a:pPr>
            <a:endParaRPr lang="en-US" dirty="0"/>
          </a:p>
        </p:txBody>
      </p:sp>
      <p:sp>
        <p:nvSpPr>
          <p:cNvPr id="10243" name="Rectangle 3"/>
          <p:cNvSpPr>
            <a:spLocks noGrp="1" noChangeArrowheads="1"/>
          </p:cNvSpPr>
          <p:nvPr>
            <p:ph type="dt" idx="1"/>
          </p:nvPr>
        </p:nvSpPr>
        <p:spPr bwMode="auto">
          <a:xfrm>
            <a:off x="5267325" y="0"/>
            <a:ext cx="4027488" cy="350838"/>
          </a:xfrm>
          <a:prstGeom prst="rect">
            <a:avLst/>
          </a:prstGeom>
          <a:noFill/>
          <a:ln w="9525">
            <a:noFill/>
            <a:miter lim="800000"/>
            <a:headEnd/>
            <a:tailEnd/>
          </a:ln>
        </p:spPr>
        <p:txBody>
          <a:bodyPr vert="horz" wrap="square" lIns="93139" tIns="46571" rIns="93139" bIns="46571" numCol="1" anchor="t" anchorCtr="0" compatLnSpc="1">
            <a:prstTxWarp prst="textNoShape">
              <a:avLst/>
            </a:prstTxWarp>
          </a:bodyPr>
          <a:lstStyle>
            <a:lvl1pPr algn="r" defTabSz="930002">
              <a:defRPr sz="1200">
                <a:cs typeface="+mn-cs"/>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2895600" y="525463"/>
            <a:ext cx="3505200" cy="26289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28689" y="3330576"/>
            <a:ext cx="7439025" cy="3154363"/>
          </a:xfrm>
          <a:prstGeom prst="rect">
            <a:avLst/>
          </a:prstGeom>
          <a:noFill/>
          <a:ln w="9525">
            <a:noFill/>
            <a:miter lim="800000"/>
            <a:headEnd/>
            <a:tailEnd/>
          </a:ln>
        </p:spPr>
        <p:txBody>
          <a:bodyPr vert="horz" wrap="square" lIns="93139" tIns="46571" rIns="93139" bIns="4657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1" y="6657975"/>
            <a:ext cx="4027488" cy="350838"/>
          </a:xfrm>
          <a:prstGeom prst="rect">
            <a:avLst/>
          </a:prstGeom>
          <a:noFill/>
          <a:ln w="9525">
            <a:noFill/>
            <a:miter lim="800000"/>
            <a:headEnd/>
            <a:tailEnd/>
          </a:ln>
        </p:spPr>
        <p:txBody>
          <a:bodyPr vert="horz" wrap="square" lIns="93139" tIns="46571" rIns="93139" bIns="46571" numCol="1" anchor="b" anchorCtr="0" compatLnSpc="1">
            <a:prstTxWarp prst="textNoShape">
              <a:avLst/>
            </a:prstTxWarp>
          </a:bodyPr>
          <a:lstStyle>
            <a:lvl1pPr defTabSz="930002">
              <a:defRPr sz="1200">
                <a:cs typeface="+mn-cs"/>
              </a:defRPr>
            </a:lvl1pPr>
          </a:lstStyle>
          <a:p>
            <a:pPr>
              <a:defRPr/>
            </a:pPr>
            <a:endParaRPr lang="en-US" dirty="0"/>
          </a:p>
        </p:txBody>
      </p:sp>
      <p:sp>
        <p:nvSpPr>
          <p:cNvPr id="10247" name="Rectangle 7"/>
          <p:cNvSpPr>
            <a:spLocks noGrp="1" noChangeArrowheads="1"/>
          </p:cNvSpPr>
          <p:nvPr>
            <p:ph type="sldNum" sz="quarter" idx="5"/>
          </p:nvPr>
        </p:nvSpPr>
        <p:spPr bwMode="auto">
          <a:xfrm>
            <a:off x="5267325" y="6657975"/>
            <a:ext cx="4027488" cy="350838"/>
          </a:xfrm>
          <a:prstGeom prst="rect">
            <a:avLst/>
          </a:prstGeom>
          <a:noFill/>
          <a:ln w="9525">
            <a:noFill/>
            <a:miter lim="800000"/>
            <a:headEnd/>
            <a:tailEnd/>
          </a:ln>
        </p:spPr>
        <p:txBody>
          <a:bodyPr vert="horz" wrap="square" lIns="93139" tIns="46571" rIns="93139" bIns="46571" numCol="1" anchor="b" anchorCtr="0" compatLnSpc="1">
            <a:prstTxWarp prst="textNoShape">
              <a:avLst/>
            </a:prstTxWarp>
          </a:bodyPr>
          <a:lstStyle>
            <a:lvl1pPr algn="r" defTabSz="930002">
              <a:defRPr sz="1200">
                <a:cs typeface="+mn-cs"/>
              </a:defRPr>
            </a:lvl1pPr>
          </a:lstStyle>
          <a:p>
            <a:pPr>
              <a:defRPr/>
            </a:pPr>
            <a:fld id="{443253DF-4896-4335-8A3A-C7BBF3FA466C}" type="slidenum">
              <a:rPr lang="en-US"/>
              <a:pPr>
                <a:defRPr/>
              </a:pPr>
              <a:t>‹#›</a:t>
            </a:fld>
            <a:endParaRPr lang="en-US" dirty="0"/>
          </a:p>
        </p:txBody>
      </p:sp>
    </p:spTree>
    <p:extLst>
      <p:ext uri="{BB962C8B-B14F-4D97-AF65-F5344CB8AC3E}">
        <p14:creationId xmlns:p14="http://schemas.microsoft.com/office/powerpoint/2010/main" val="3445527573"/>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p:spPr>
        <p:txBody>
          <a:bodyPr/>
          <a:lstStyle/>
          <a:p>
            <a:endParaRPr lang="en-US" dirty="0"/>
          </a:p>
        </p:txBody>
      </p:sp>
      <p:sp>
        <p:nvSpPr>
          <p:cNvPr id="6" name="Slide Number Placeholder 5"/>
          <p:cNvSpPr>
            <a:spLocks noGrp="1"/>
          </p:cNvSpPr>
          <p:nvPr>
            <p:ph type="sldNum" sz="quarter" idx="5"/>
          </p:nvPr>
        </p:nvSpPr>
        <p:spPr/>
        <p:txBody>
          <a:bodyPr/>
          <a:lstStyle/>
          <a:p>
            <a:pPr>
              <a:defRPr/>
            </a:pPr>
            <a:fld id="{3DF354B4-128D-49C4-9727-1CC2937AEBAE}" type="slidenum">
              <a:rPr lang="en-US" smtClean="0"/>
              <a:pPr>
                <a:defRPr/>
              </a:pPr>
              <a:t>1</a:t>
            </a:fld>
            <a:endParaRPr lang="en-US" dirty="0"/>
          </a:p>
        </p:txBody>
      </p:sp>
      <p:sp>
        <p:nvSpPr>
          <p:cNvPr id="7" name="Date Placeholder 6"/>
          <p:cNvSpPr>
            <a:spLocks noGrp="1"/>
          </p:cNvSpPr>
          <p:nvPr>
            <p:ph type="dt" sz="quarter" idx="1"/>
          </p:nvPr>
        </p:nvSpPr>
        <p:spPr/>
        <p:txBody>
          <a:bodyPr/>
          <a:lstStyle/>
          <a:p>
            <a:pPr>
              <a:defRPr/>
            </a:pPr>
            <a:endParaRPr lang="en-US" dirty="0"/>
          </a:p>
        </p:txBody>
      </p:sp>
      <p:sp>
        <p:nvSpPr>
          <p:cNvPr id="8" name="Header Placeholder 7"/>
          <p:cNvSpPr>
            <a:spLocks noGrp="1"/>
          </p:cNvSpPr>
          <p:nvPr>
            <p:ph type="hdr" sz="quarter"/>
          </p:nvPr>
        </p:nvSpPr>
        <p:spPr/>
        <p:txBody>
          <a:bodyPr/>
          <a:lstStyle/>
          <a:p>
            <a:pPr>
              <a:defRPr/>
            </a:pPr>
            <a:endParaRPr lang="en-US" dirty="0"/>
          </a:p>
        </p:txBody>
      </p:sp>
    </p:spTree>
    <p:extLst>
      <p:ext uri="{BB962C8B-B14F-4D97-AF65-F5344CB8AC3E}">
        <p14:creationId xmlns:p14="http://schemas.microsoft.com/office/powerpoint/2010/main" val="162486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algn="l" defTabSz="930002"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Date Placeholder 4"/>
          <p:cNvSpPr>
            <a:spLocks noGrp="1"/>
          </p:cNvSpPr>
          <p:nvPr>
            <p:ph type="dt" idx="11"/>
          </p:nvPr>
        </p:nvSpPr>
        <p:spPr/>
        <p:txBody>
          <a:bodyPr/>
          <a:lstStyle/>
          <a:p>
            <a:pPr marL="0" marR="0" lvl="0" indent="0" algn="r" defTabSz="930002"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30002" rtl="0" eaLnBrk="1" fontAlgn="base" latinLnBrk="0" hangingPunct="1">
              <a:lnSpc>
                <a:spcPct val="100000"/>
              </a:lnSpc>
              <a:spcBef>
                <a:spcPct val="0"/>
              </a:spcBef>
              <a:spcAft>
                <a:spcPct val="0"/>
              </a:spcAft>
              <a:buClrTx/>
              <a:buSzTx/>
              <a:buFontTx/>
              <a:buNone/>
              <a:tabLst/>
              <a:defRPr/>
            </a:pPr>
            <a:fld id="{443253DF-4896-4335-8A3A-C7BBF3FA466C}"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30002" rtl="0" eaLnBrk="1" fontAlgn="base" latinLnBrk="0" hangingPunct="1">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180199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solidFill>
                <a:srgbClr val="000000"/>
              </a:solidFill>
            </a:endParaRPr>
          </a:p>
        </p:txBody>
      </p:sp>
      <p:sp>
        <p:nvSpPr>
          <p:cNvPr id="5" name="Date Placeholder 4"/>
          <p:cNvSpPr>
            <a:spLocks noGrp="1"/>
          </p:cNvSpPr>
          <p:nvPr>
            <p:ph type="dt"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3180199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12</a:t>
            </a:fld>
            <a:endParaRPr lang="en-US" dirty="0"/>
          </a:p>
        </p:txBody>
      </p:sp>
    </p:spTree>
    <p:extLst>
      <p:ext uri="{BB962C8B-B14F-4D97-AF65-F5344CB8AC3E}">
        <p14:creationId xmlns:p14="http://schemas.microsoft.com/office/powerpoint/2010/main" val="31549866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13</a:t>
            </a:fld>
            <a:endParaRPr lang="en-US" dirty="0"/>
          </a:p>
        </p:txBody>
      </p:sp>
    </p:spTree>
    <p:extLst>
      <p:ext uri="{BB962C8B-B14F-4D97-AF65-F5344CB8AC3E}">
        <p14:creationId xmlns:p14="http://schemas.microsoft.com/office/powerpoint/2010/main" val="2260602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14</a:t>
            </a:fld>
            <a:endParaRPr lang="en-US" dirty="0"/>
          </a:p>
        </p:txBody>
      </p:sp>
    </p:spTree>
    <p:extLst>
      <p:ext uri="{BB962C8B-B14F-4D97-AF65-F5344CB8AC3E}">
        <p14:creationId xmlns:p14="http://schemas.microsoft.com/office/powerpoint/2010/main" val="2676568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15</a:t>
            </a:fld>
            <a:endParaRPr lang="en-US" dirty="0"/>
          </a:p>
        </p:txBody>
      </p:sp>
    </p:spTree>
    <p:extLst>
      <p:ext uri="{BB962C8B-B14F-4D97-AF65-F5344CB8AC3E}">
        <p14:creationId xmlns:p14="http://schemas.microsoft.com/office/powerpoint/2010/main" val="8915865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16</a:t>
            </a:fld>
            <a:endParaRPr lang="en-US" dirty="0"/>
          </a:p>
        </p:txBody>
      </p:sp>
    </p:spTree>
    <p:extLst>
      <p:ext uri="{BB962C8B-B14F-4D97-AF65-F5344CB8AC3E}">
        <p14:creationId xmlns:p14="http://schemas.microsoft.com/office/powerpoint/2010/main" val="3937063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17</a:t>
            </a:fld>
            <a:endParaRPr lang="en-US" dirty="0"/>
          </a:p>
        </p:txBody>
      </p:sp>
    </p:spTree>
    <p:extLst>
      <p:ext uri="{BB962C8B-B14F-4D97-AF65-F5344CB8AC3E}">
        <p14:creationId xmlns:p14="http://schemas.microsoft.com/office/powerpoint/2010/main" val="117805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18</a:t>
            </a:fld>
            <a:endParaRPr lang="en-US" dirty="0"/>
          </a:p>
        </p:txBody>
      </p:sp>
    </p:spTree>
    <p:extLst>
      <p:ext uri="{BB962C8B-B14F-4D97-AF65-F5344CB8AC3E}">
        <p14:creationId xmlns:p14="http://schemas.microsoft.com/office/powerpoint/2010/main" val="2995856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19</a:t>
            </a:fld>
            <a:endParaRPr lang="en-US" dirty="0"/>
          </a:p>
        </p:txBody>
      </p:sp>
    </p:spTree>
    <p:extLst>
      <p:ext uri="{BB962C8B-B14F-4D97-AF65-F5344CB8AC3E}">
        <p14:creationId xmlns:p14="http://schemas.microsoft.com/office/powerpoint/2010/main" val="190751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2</a:t>
            </a:fld>
            <a:endParaRPr lang="en-US" dirty="0"/>
          </a:p>
        </p:txBody>
      </p:sp>
    </p:spTree>
    <p:extLst>
      <p:ext uri="{BB962C8B-B14F-4D97-AF65-F5344CB8AC3E}">
        <p14:creationId xmlns:p14="http://schemas.microsoft.com/office/powerpoint/2010/main" val="1605774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80 FTE (2 are part time) so actually it’s 79 FTEs</a:t>
            </a:r>
          </a:p>
          <a:p>
            <a:r>
              <a:rPr lang="en-US" dirty="0"/>
              <a:t>4 OPS (2 full time/2 part time) so actually it’s 3 FTEs</a:t>
            </a:r>
          </a:p>
          <a:p>
            <a:endParaRPr lang="en-US" dirty="0"/>
          </a:p>
          <a:p>
            <a:r>
              <a:rPr lang="en-US" dirty="0"/>
              <a:t>79 + 3 = 82</a:t>
            </a:r>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20</a:t>
            </a:fld>
            <a:endParaRPr lang="en-US" dirty="0"/>
          </a:p>
        </p:txBody>
      </p:sp>
    </p:spTree>
    <p:extLst>
      <p:ext uri="{BB962C8B-B14F-4D97-AF65-F5344CB8AC3E}">
        <p14:creationId xmlns:p14="http://schemas.microsoft.com/office/powerpoint/2010/main" val="22321324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22</a:t>
            </a:fld>
            <a:endParaRPr lang="en-US" dirty="0"/>
          </a:p>
        </p:txBody>
      </p:sp>
    </p:spTree>
    <p:extLst>
      <p:ext uri="{BB962C8B-B14F-4D97-AF65-F5344CB8AC3E}">
        <p14:creationId xmlns:p14="http://schemas.microsoft.com/office/powerpoint/2010/main" val="42665447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4419628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27508241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3862478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26</a:t>
            </a:fld>
            <a:endParaRPr lang="en-US" dirty="0"/>
          </a:p>
        </p:txBody>
      </p:sp>
    </p:spTree>
    <p:extLst>
      <p:ext uri="{BB962C8B-B14F-4D97-AF65-F5344CB8AC3E}">
        <p14:creationId xmlns:p14="http://schemas.microsoft.com/office/powerpoint/2010/main" val="39895740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8603831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37522790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31247438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696126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3</a:t>
            </a:fld>
            <a:endParaRPr lang="en-US" dirty="0"/>
          </a:p>
        </p:txBody>
      </p:sp>
    </p:spTree>
    <p:extLst>
      <p:ext uri="{BB962C8B-B14F-4D97-AF65-F5344CB8AC3E}">
        <p14:creationId xmlns:p14="http://schemas.microsoft.com/office/powerpoint/2010/main" val="40666300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22689026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21509441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9785503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p:spPr>
        <p:txBody>
          <a:bodyPr/>
          <a:lstStyle/>
          <a:p>
            <a:pPr eaLnBrk="1" hangingPunct="1"/>
            <a:endParaRPr lang="en-US" dirty="0"/>
          </a:p>
        </p:txBody>
      </p:sp>
      <p:sp>
        <p:nvSpPr>
          <p:cNvPr id="7" name="Date Placeholder 6"/>
          <p:cNvSpPr>
            <a:spLocks noGrp="1"/>
          </p:cNvSpPr>
          <p:nvPr>
            <p:ph type="dt" sz="quarter" idx="1"/>
          </p:nvPr>
        </p:nvSpPr>
        <p:spPr/>
        <p:txBody>
          <a:bodyPr/>
          <a:lstStyle/>
          <a:p>
            <a:pPr>
              <a:defRPr/>
            </a:pPr>
            <a:fld id="{6D634A28-FA77-4109-A1FA-4A5DB800F5DE}" type="datetime1">
              <a:rPr lang="en-US"/>
              <a:pPr>
                <a:defRPr/>
              </a:pPr>
              <a:t>2/5/2024</a:t>
            </a:fld>
            <a:endParaRPr lang="en-US" dirty="0"/>
          </a:p>
        </p:txBody>
      </p:sp>
      <p:sp>
        <p:nvSpPr>
          <p:cNvPr id="8" name="Header Placeholder 7"/>
          <p:cNvSpPr>
            <a:spLocks noGrp="1"/>
          </p:cNvSpPr>
          <p:nvPr>
            <p:ph type="hdr" sz="quarter"/>
          </p:nvPr>
        </p:nvSpPr>
        <p:spPr/>
        <p:txBody>
          <a:bodyPr/>
          <a:lstStyle/>
          <a:p>
            <a:pPr>
              <a:defRPr/>
            </a:pPr>
            <a:r>
              <a:rPr lang="en-US" dirty="0"/>
              <a:t>Justice Administrative Commission</a:t>
            </a:r>
          </a:p>
        </p:txBody>
      </p:sp>
    </p:spTree>
    <p:extLst>
      <p:ext uri="{BB962C8B-B14F-4D97-AF65-F5344CB8AC3E}">
        <p14:creationId xmlns:p14="http://schemas.microsoft.com/office/powerpoint/2010/main" val="29865508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37</a:t>
            </a:fld>
            <a:endParaRPr lang="en-US" dirty="0"/>
          </a:p>
        </p:txBody>
      </p:sp>
    </p:spTree>
    <p:extLst>
      <p:ext uri="{BB962C8B-B14F-4D97-AF65-F5344CB8AC3E}">
        <p14:creationId xmlns:p14="http://schemas.microsoft.com/office/powerpoint/2010/main" val="29442370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38</a:t>
            </a:fld>
            <a:endParaRPr lang="en-US" dirty="0"/>
          </a:p>
        </p:txBody>
      </p:sp>
    </p:spTree>
    <p:extLst>
      <p:ext uri="{BB962C8B-B14F-4D97-AF65-F5344CB8AC3E}">
        <p14:creationId xmlns:p14="http://schemas.microsoft.com/office/powerpoint/2010/main" val="4092941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4</a:t>
            </a:fld>
            <a:endParaRPr lang="en-US" dirty="0"/>
          </a:p>
        </p:txBody>
      </p:sp>
    </p:spTree>
    <p:extLst>
      <p:ext uri="{BB962C8B-B14F-4D97-AF65-F5344CB8AC3E}">
        <p14:creationId xmlns:p14="http://schemas.microsoft.com/office/powerpoint/2010/main" val="3511959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5</a:t>
            </a:fld>
            <a:endParaRPr lang="en-US" dirty="0"/>
          </a:p>
        </p:txBody>
      </p:sp>
    </p:spTree>
    <p:extLst>
      <p:ext uri="{BB962C8B-B14F-4D97-AF65-F5344CB8AC3E}">
        <p14:creationId xmlns:p14="http://schemas.microsoft.com/office/powerpoint/2010/main" val="2826981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6</a:t>
            </a:fld>
            <a:endParaRPr lang="en-US" dirty="0"/>
          </a:p>
        </p:txBody>
      </p:sp>
    </p:spTree>
    <p:extLst>
      <p:ext uri="{BB962C8B-B14F-4D97-AF65-F5344CB8AC3E}">
        <p14:creationId xmlns:p14="http://schemas.microsoft.com/office/powerpoint/2010/main" val="3787402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7</a:t>
            </a:fld>
            <a:endParaRPr lang="en-US" dirty="0"/>
          </a:p>
        </p:txBody>
      </p:sp>
    </p:spTree>
    <p:extLst>
      <p:ext uri="{BB962C8B-B14F-4D97-AF65-F5344CB8AC3E}">
        <p14:creationId xmlns:p14="http://schemas.microsoft.com/office/powerpoint/2010/main" val="318721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p>
        </p:txBody>
      </p:sp>
      <p:sp>
        <p:nvSpPr>
          <p:cNvPr id="5" name="Date Placeholder 4"/>
          <p:cNvSpPr>
            <a:spLocks noGrp="1"/>
          </p:cNvSpPr>
          <p:nvPr>
            <p:ph type="dt"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pPr>
                <a:defRPr/>
              </a:pPr>
              <a:t>8</a:t>
            </a:fld>
            <a:endParaRPr lang="en-US" dirty="0"/>
          </a:p>
        </p:txBody>
      </p:sp>
    </p:spTree>
    <p:extLst>
      <p:ext uri="{BB962C8B-B14F-4D97-AF65-F5344CB8AC3E}">
        <p14:creationId xmlns:p14="http://schemas.microsoft.com/office/powerpoint/2010/main" val="2850149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endParaRPr lang="en-US" dirty="0">
              <a:solidFill>
                <a:srgbClr val="000000"/>
              </a:solidFill>
            </a:endParaRPr>
          </a:p>
        </p:txBody>
      </p:sp>
      <p:sp>
        <p:nvSpPr>
          <p:cNvPr id="5" name="Date Placeholder 4"/>
          <p:cNvSpPr>
            <a:spLocks noGrp="1"/>
          </p:cNvSpPr>
          <p:nvPr>
            <p:ph type="dt"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43253DF-4896-4335-8A3A-C7BBF3FA466C}"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1574655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Freeform 6"/>
          <p:cNvSpPr>
            <a:spLocks noChangeArrowheads="1"/>
          </p:cNvSpPr>
          <p:nvPr/>
        </p:nvSpPr>
        <p:spPr bwMode="auto">
          <a:xfrm>
            <a:off x="609600" y="16764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sz="1800" dirty="0"/>
          </a:p>
        </p:txBody>
      </p:sp>
      <p:sp>
        <p:nvSpPr>
          <p:cNvPr id="6" name="Line 7"/>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sz="1800" dirty="0"/>
          </a:p>
        </p:txBody>
      </p:sp>
      <p:sp>
        <p:nvSpPr>
          <p:cNvPr id="2" name="Title 1"/>
          <p:cNvSpPr>
            <a:spLocks noGrp="1"/>
          </p:cNvSpPr>
          <p:nvPr>
            <p:ph type="ctrTitle"/>
          </p:nvPr>
        </p:nvSpPr>
        <p:spPr>
          <a:xfrm>
            <a:off x="685800" y="2057401"/>
            <a:ext cx="7772400" cy="1543050"/>
          </a:xfrm>
        </p:spPr>
        <p:txBody>
          <a:bodyPr/>
          <a:lstStyle>
            <a:lvl1pPr algn="l">
              <a:defRPr b="1"/>
            </a:lvl1pPr>
          </a:lstStyle>
          <a:p>
            <a:r>
              <a:rPr lang="en-US"/>
              <a:t>Click to edit Master title style</a:t>
            </a:r>
            <a:endParaRPr lang="en-US" dirty="0"/>
          </a:p>
        </p:txBody>
      </p:sp>
      <p:sp>
        <p:nvSpPr>
          <p:cNvPr id="3" name="Subtitle 2"/>
          <p:cNvSpPr>
            <a:spLocks noGrp="1"/>
          </p:cNvSpPr>
          <p:nvPr>
            <p:ph type="subTitle" idx="1"/>
          </p:nvPr>
        </p:nvSpPr>
        <p:spPr>
          <a:xfrm>
            <a:off x="1371600" y="3962400"/>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75A72DA1-CBD3-45E2-A05D-1220403589BC}" type="datetimeFigureOut">
              <a:rPr lang="en-US"/>
              <a:pPr>
                <a:defRPr/>
              </a:pPr>
              <a:t>2/5/2024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F17F6CD-C168-42C0-AD34-8432ED0DA244}" type="slidenum">
              <a:rPr lang="en-US" altLang="en-US"/>
              <a:pPr>
                <a:defRPr/>
              </a:pPr>
              <a:t>‹#›</a:t>
            </a:fld>
            <a:endParaRPr lang="en-US" altLang="en-US" dirty="0"/>
          </a:p>
        </p:txBody>
      </p:sp>
      <p:pic>
        <p:nvPicPr>
          <p:cNvPr id="11" name="Picture 10" descr="Capture1.PNG"/>
          <p:cNvPicPr>
            <a:picLocks noChangeAspect="1"/>
          </p:cNvPicPr>
          <p:nvPr userDrawn="1"/>
        </p:nvPicPr>
        <p:blipFill>
          <a:blip r:embed="rId2" cstate="print"/>
          <a:stretch>
            <a:fillRect/>
          </a:stretch>
        </p:blipFill>
        <p:spPr>
          <a:xfrm>
            <a:off x="0" y="0"/>
            <a:ext cx="9144000" cy="103632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lstStyle/>
          <a:p>
            <a:r>
              <a:rPr lang="en-US"/>
              <a:t>Click to edit Master title style</a:t>
            </a:r>
          </a:p>
        </p:txBody>
      </p:sp>
      <p:sp>
        <p:nvSpPr>
          <p:cNvPr id="3" name="Vertical Text Placeholder 2"/>
          <p:cNvSpPr>
            <a:spLocks noGrp="1"/>
          </p:cNvSpPr>
          <p:nvPr>
            <p:ph type="body" orient="vert" idx="1"/>
          </p:nvPr>
        </p:nvSpPr>
        <p:spPr>
          <a:xfrm>
            <a:off x="914400" y="1600200"/>
            <a:ext cx="7772400" cy="4525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CEAA4D5-883A-40A6-90D0-C99C8A677EAE}" type="datetimeFigureOut">
              <a:rPr lang="en-US"/>
              <a:pPr>
                <a:defRPr/>
              </a:pPr>
              <a:t>2/5/2024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83543DB2-FD58-4287-9B7A-7128C229120F}" type="slidenum">
              <a:rPr lang="en-US" altLang="en-US"/>
              <a:pPr>
                <a:defRPr/>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D90FBE2-C83C-455D-B4E4-983D8A03CE41}" type="datetimeFigureOut">
              <a:rPr lang="en-US"/>
              <a:pPr>
                <a:defRPr/>
              </a:pPr>
              <a:t>2/5/2024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5531292-28AE-461F-BD08-40FA1FC83E2D}" type="slidenum">
              <a:rPr lang="en-US" altLang="en-US"/>
              <a:pPr>
                <a:defRPr/>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696200" cy="1143000"/>
          </a:xfrm>
        </p:spPr>
        <p:txBody>
          <a:bodyPr/>
          <a:lstStyle/>
          <a:p>
            <a:r>
              <a:rPr lang="en-US"/>
              <a:t>Click to edit Master title style</a:t>
            </a:r>
          </a:p>
        </p:txBody>
      </p:sp>
      <p:sp>
        <p:nvSpPr>
          <p:cNvPr id="3" name="Content Placeholder 2"/>
          <p:cNvSpPr>
            <a:spLocks noGrp="1"/>
          </p:cNvSpPr>
          <p:nvPr>
            <p:ph idx="1"/>
          </p:nvPr>
        </p:nvSpPr>
        <p:spPr>
          <a:xfrm>
            <a:off x="990600" y="1600200"/>
            <a:ext cx="76962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90600" y="6356350"/>
            <a:ext cx="1600200" cy="365125"/>
          </a:xfrm>
        </p:spPr>
        <p:txBody>
          <a:bodyPr/>
          <a:lstStyle>
            <a:lvl1pPr>
              <a:defRPr/>
            </a:lvl1pPr>
          </a:lstStyle>
          <a:p>
            <a:pPr>
              <a:defRPr/>
            </a:pPr>
            <a:fld id="{242734C3-2AF9-43AF-912B-22DE534A6B36}" type="datetimeFigureOut">
              <a:rPr lang="en-US"/>
              <a:pPr>
                <a:defRPr/>
              </a:pPr>
              <a:t>2/5/2024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FB98381-1AA4-463F-B3FF-2607979862FE}" type="slidenum">
              <a:rPr lang="en-US" altLang="en-US"/>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0114FD-3BEA-4BD1-9BF2-22F6A95C6C32}" type="datetimeFigureOut">
              <a:rPr lang="en-US"/>
              <a:pPr>
                <a:defRPr/>
              </a:pPr>
              <a:t>2/5/2024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F639D4AA-0578-4BBE-A0FF-ABEEAFF1DDB1}" type="slidenum">
              <a:rPr lang="en-US" altLang="en-US"/>
              <a:pPr>
                <a:defRPr/>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399" cy="1143000"/>
          </a:xfrm>
        </p:spPr>
        <p:txBody>
          <a:bodyPr/>
          <a:lstStyle/>
          <a:p>
            <a:r>
              <a:rPr lang="en-US"/>
              <a:t>Click to edit Master title style</a:t>
            </a:r>
          </a:p>
        </p:txBody>
      </p:sp>
      <p:sp>
        <p:nvSpPr>
          <p:cNvPr id="3" name="Content Placeholder 2"/>
          <p:cNvSpPr>
            <a:spLocks noGrp="1"/>
          </p:cNvSpPr>
          <p:nvPr>
            <p:ph sz="half" idx="1"/>
          </p:nvPr>
        </p:nvSpPr>
        <p:spPr>
          <a:xfrm>
            <a:off x="914400" y="16002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76800" y="16002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454D5DE-226A-43E3-B912-CBC823E0EA39}" type="datetimeFigureOut">
              <a:rPr lang="en-US"/>
              <a:pPr>
                <a:defRPr/>
              </a:pPr>
              <a:t>2/5/2024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9CF5B9D-CD64-44B7-B628-19DF553D56E0}" type="slidenum">
              <a:rPr lang="en-US" altLang="en-US"/>
              <a:pPr>
                <a:defRPr/>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399"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535113"/>
            <a:ext cx="381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4400" y="2174875"/>
            <a:ext cx="381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6800" y="1535113"/>
            <a:ext cx="3810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6800" y="2174875"/>
            <a:ext cx="3810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005B2AB3-F4A7-45C1-93BC-28B046712173}" type="datetimeFigureOut">
              <a:rPr lang="en-US"/>
              <a:pPr>
                <a:defRPr/>
              </a:pPr>
              <a:t>2/5/2024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805A802F-17E8-477D-9FDC-63EAF596F5E6}" type="slidenum">
              <a:rPr lang="en-US" altLang="en-US"/>
              <a:pPr>
                <a:defRPr/>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F833E58-60E1-4BF8-8AEB-1809FCDFB125}" type="datetimeFigureOut">
              <a:rPr lang="en-US"/>
              <a:pPr>
                <a:defRPr/>
              </a:pPr>
              <a:t>2/5/2024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903B3D10-C4AD-4999-A4F3-2456BA54A9EC}" type="slidenum">
              <a:rPr lang="en-US" altLang="en-US"/>
              <a:pPr>
                <a:defRPr/>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AF2ABA1-4457-487F-B9E1-2413DA452326}" type="datetimeFigureOut">
              <a:rPr lang="en-US"/>
              <a:pPr>
                <a:defRPr/>
              </a:pPr>
              <a:t>2/5/2024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CF593BE-21C1-4AE8-97D3-28A12250F3C8}" type="slidenum">
              <a:rPr lang="en-US" altLang="en-US"/>
              <a:pPr>
                <a:defRPr/>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25511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4400" y="1435100"/>
            <a:ext cx="25511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459EA6-FE88-464D-B4B1-977C9186C7C7}" type="datetimeFigureOut">
              <a:rPr lang="en-US"/>
              <a:pPr>
                <a:defRPr/>
              </a:pPr>
              <a:t>2/5/2024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A0EBE89-AA16-4037-B2EC-89174E4929D3}" type="slidenum">
              <a:rPr lang="en-US" altLang="en-US"/>
              <a:pPr>
                <a:defRPr/>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C047462-200D-419A-8C6A-135535B473F8}" type="datetimeFigureOut">
              <a:rPr lang="en-US"/>
              <a:pPr>
                <a:defRPr/>
              </a:pPr>
              <a:t>2/5/2024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15A9935-F2C5-4A84-908F-BFC538AD4FFC}" type="slidenum">
              <a:rPr lang="en-US" altLang="en-US"/>
              <a:pPr>
                <a:defRPr/>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02" name="Line 6"/>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sz="1800" dirty="0"/>
          </a:p>
        </p:txBody>
      </p:sp>
      <p:pic>
        <p:nvPicPr>
          <p:cNvPr id="1027" name="Picture 10" descr="scale.jpg"/>
          <p:cNvPicPr>
            <a:picLocks noChangeAspect="1"/>
          </p:cNvPicPr>
          <p:nvPr/>
        </p:nvPicPr>
        <p:blipFill>
          <a:blip r:embed="rId13" cstate="print"/>
          <a:srcRect/>
          <a:stretch>
            <a:fillRect/>
          </a:stretch>
        </p:blipFill>
        <p:spPr bwMode="auto">
          <a:xfrm>
            <a:off x="5562600" y="0"/>
            <a:ext cx="3581400" cy="3189288"/>
          </a:xfrm>
          <a:prstGeom prst="rect">
            <a:avLst/>
          </a:prstGeom>
          <a:noFill/>
          <a:ln w="9525">
            <a:noFill/>
            <a:miter lim="800000"/>
            <a:headEnd/>
            <a:tailEnd/>
          </a:ln>
        </p:spPr>
      </p:pic>
      <p:sp>
        <p:nvSpPr>
          <p:cNvPr id="8" name="Rectangle 7"/>
          <p:cNvSpPr/>
          <p:nvPr/>
        </p:nvSpPr>
        <p:spPr>
          <a:xfrm>
            <a:off x="855663" y="1406525"/>
            <a:ext cx="7848600" cy="19050"/>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29"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Text Placeholder 2"/>
          <p:cNvSpPr>
            <a:spLocks noGrp="1"/>
          </p:cNvSpPr>
          <p:nvPr>
            <p:ph type="body" idx="1"/>
          </p:nvPr>
        </p:nvSpPr>
        <p:spPr bwMode="auto">
          <a:xfrm>
            <a:off x="914400" y="1600200"/>
            <a:ext cx="7772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14400" y="6356350"/>
            <a:ext cx="1676400" cy="365125"/>
          </a:xfrm>
          <a:prstGeom prst="rect">
            <a:avLst/>
          </a:prstGeom>
        </p:spPr>
        <p:txBody>
          <a:bodyPr vert="horz" lIns="91440" tIns="45720" rIns="91440" bIns="45720" rtlCol="0" anchor="ctr"/>
          <a:lstStyle>
            <a:lvl1pPr algn="l">
              <a:defRPr sz="1200">
                <a:solidFill>
                  <a:schemeClr val="tx1">
                    <a:tint val="75000"/>
                  </a:schemeClr>
                </a:solidFill>
                <a:cs typeface="+mn-cs"/>
              </a:defRPr>
            </a:lvl1pPr>
          </a:lstStyle>
          <a:p>
            <a:pPr>
              <a:defRPr/>
            </a:pPr>
            <a:fld id="{A7334276-2CEB-4718-B40F-E6CD25C1BF3B}" type="datetimeFigureOut">
              <a:rPr lang="en-US"/>
              <a:pPr>
                <a:defRPr/>
              </a:pPr>
              <a:t>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cs typeface="+mn-cs"/>
              </a:defRPr>
            </a:lvl1pPr>
          </a:lstStyle>
          <a:p>
            <a:pPr>
              <a:defRPr/>
            </a:pPr>
            <a:fld id="{8287F925-5F70-4DA3-9F0D-CCBE1D455F8F}" type="slidenum">
              <a:rPr lang="en-US" altLang="en-US"/>
              <a:pPr>
                <a:defRPr/>
              </a:pPr>
              <a:t>‹#›</a:t>
            </a:fld>
            <a:endParaRPr lang="en-US" altLang="en-US" dirty="0"/>
          </a:p>
        </p:txBody>
      </p:sp>
      <p:pic>
        <p:nvPicPr>
          <p:cNvPr id="1034" name="Picture 11" descr="presentation-sidebar.jpg"/>
          <p:cNvPicPr>
            <a:picLocks noChangeAspect="1"/>
          </p:cNvPicPr>
          <p:nvPr/>
        </p:nvPicPr>
        <p:blipFill>
          <a:blip r:embed="rId14" cstate="print"/>
          <a:srcRect/>
          <a:stretch>
            <a:fillRect/>
          </a:stretch>
        </p:blipFill>
        <p:spPr bwMode="auto">
          <a:xfrm>
            <a:off x="0" y="0"/>
            <a:ext cx="879475" cy="6858000"/>
          </a:xfrm>
          <a:prstGeom prst="rect">
            <a:avLst/>
          </a:prstGeom>
          <a:noFill/>
          <a:ln w="9525">
            <a:noFill/>
            <a:miter lim="800000"/>
            <a:headEnd/>
            <a:tailEnd/>
          </a:ln>
        </p:spPr>
      </p:pic>
      <p:sp>
        <p:nvSpPr>
          <p:cNvPr id="13" name="Rectangle 12"/>
          <p:cNvSpPr/>
          <p:nvPr/>
        </p:nvSpPr>
        <p:spPr>
          <a:xfrm>
            <a:off x="914400" y="228600"/>
            <a:ext cx="7848600" cy="4603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4" name="Rectangle 13"/>
          <p:cNvSpPr/>
          <p:nvPr/>
        </p:nvSpPr>
        <p:spPr>
          <a:xfrm rot="5400000">
            <a:off x="632619" y="521494"/>
            <a:ext cx="609600" cy="46038"/>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5" name="Rectangle 14"/>
          <p:cNvSpPr/>
          <p:nvPr/>
        </p:nvSpPr>
        <p:spPr>
          <a:xfrm rot="5400000">
            <a:off x="8393907" y="1113631"/>
            <a:ext cx="609600" cy="17463"/>
          </a:xfrm>
          <a:prstGeom prst="rect">
            <a:avLst/>
          </a:prstGeom>
          <a:solidFill>
            <a:srgbClr val="002060"/>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Tree>
  </p:cSld>
  <p:clrMap bg1="lt1" tx1="dk1" bg2="lt2" tx2="dk2" accent1="accent1" accent2="accent2" accent3="accent3" accent4="accent4" accent5="accent5" accent6="accent6" hlink="hlink" folHlink="folHlink"/>
  <p:sldLayoutIdLst>
    <p:sldLayoutId id="2147483919" r:id="rId1"/>
    <p:sldLayoutId id="2147483920" r:id="rId2"/>
    <p:sldLayoutId id="2147483910" r:id="rId3"/>
    <p:sldLayoutId id="2147483911" r:id="rId4"/>
    <p:sldLayoutId id="2147483912" r:id="rId5"/>
    <p:sldLayoutId id="2147483913" r:id="rId6"/>
    <p:sldLayoutId id="2147483914" r:id="rId7"/>
    <p:sldLayoutId id="2147483915" r:id="rId8"/>
    <p:sldLayoutId id="2147483916" r:id="rId9"/>
    <p:sldLayoutId id="2147483917" r:id="rId10"/>
    <p:sldLayoutId id="2147483918" r:id="rId11"/>
  </p:sldLayoutIdLst>
  <p:hf hdr="0" dt="0"/>
  <p:txStyles>
    <p:titleStyle>
      <a:lvl1pPr algn="l" rtl="0" eaLnBrk="0" fontAlgn="base" hangingPunct="0">
        <a:spcBef>
          <a:spcPct val="0"/>
        </a:spcBef>
        <a:spcAft>
          <a:spcPct val="0"/>
        </a:spcAft>
        <a:defRPr sz="4400" b="1" kern="1200">
          <a:solidFill>
            <a:schemeClr val="tx1"/>
          </a:solidFill>
          <a:latin typeface="+mj-lt"/>
          <a:ea typeface="+mj-ea"/>
          <a:cs typeface="+mj-cs"/>
        </a:defRPr>
      </a:lvl1pPr>
      <a:lvl2pPr algn="l" rtl="0" eaLnBrk="0" fontAlgn="base" hangingPunct="0">
        <a:spcBef>
          <a:spcPct val="0"/>
        </a:spcBef>
        <a:spcAft>
          <a:spcPct val="0"/>
        </a:spcAft>
        <a:defRPr sz="4400" b="1">
          <a:solidFill>
            <a:schemeClr val="tx1"/>
          </a:solidFill>
          <a:latin typeface="Calibri" pitchFamily="34" charset="0"/>
        </a:defRPr>
      </a:lvl2pPr>
      <a:lvl3pPr algn="l" rtl="0" eaLnBrk="0" fontAlgn="base" hangingPunct="0">
        <a:spcBef>
          <a:spcPct val="0"/>
        </a:spcBef>
        <a:spcAft>
          <a:spcPct val="0"/>
        </a:spcAft>
        <a:defRPr sz="4400" b="1">
          <a:solidFill>
            <a:schemeClr val="tx1"/>
          </a:solidFill>
          <a:latin typeface="Calibri" pitchFamily="34" charset="0"/>
        </a:defRPr>
      </a:lvl3pPr>
      <a:lvl4pPr algn="l" rtl="0" eaLnBrk="0" fontAlgn="base" hangingPunct="0">
        <a:spcBef>
          <a:spcPct val="0"/>
        </a:spcBef>
        <a:spcAft>
          <a:spcPct val="0"/>
        </a:spcAft>
        <a:defRPr sz="4400" b="1">
          <a:solidFill>
            <a:schemeClr val="tx1"/>
          </a:solidFill>
          <a:latin typeface="Calibri" pitchFamily="34" charset="0"/>
        </a:defRPr>
      </a:lvl4pPr>
      <a:lvl5pPr algn="l" rtl="0" eaLnBrk="0" fontAlgn="base" hangingPunct="0">
        <a:spcBef>
          <a:spcPct val="0"/>
        </a:spcBef>
        <a:spcAft>
          <a:spcPct val="0"/>
        </a:spcAft>
        <a:defRPr sz="4400" b="1">
          <a:solidFill>
            <a:schemeClr val="tx1"/>
          </a:solidFill>
          <a:latin typeface="Calibri" pitchFamily="34" charset="0"/>
        </a:defRPr>
      </a:lvl5pPr>
      <a:lvl6pPr marL="457200" algn="l" rtl="0" fontAlgn="base">
        <a:spcBef>
          <a:spcPct val="0"/>
        </a:spcBef>
        <a:spcAft>
          <a:spcPct val="0"/>
        </a:spcAft>
        <a:defRPr sz="4400" b="1">
          <a:solidFill>
            <a:schemeClr val="tx1"/>
          </a:solidFill>
          <a:latin typeface="Calibri" pitchFamily="34" charset="0"/>
        </a:defRPr>
      </a:lvl6pPr>
      <a:lvl7pPr marL="914400" algn="l" rtl="0" fontAlgn="base">
        <a:spcBef>
          <a:spcPct val="0"/>
        </a:spcBef>
        <a:spcAft>
          <a:spcPct val="0"/>
        </a:spcAft>
        <a:defRPr sz="4400" b="1">
          <a:solidFill>
            <a:schemeClr val="tx1"/>
          </a:solidFill>
          <a:latin typeface="Calibri" pitchFamily="34" charset="0"/>
        </a:defRPr>
      </a:lvl7pPr>
      <a:lvl8pPr marL="1371600" algn="l" rtl="0" fontAlgn="base">
        <a:spcBef>
          <a:spcPct val="0"/>
        </a:spcBef>
        <a:spcAft>
          <a:spcPct val="0"/>
        </a:spcAft>
        <a:defRPr sz="4400" b="1">
          <a:solidFill>
            <a:schemeClr val="tx1"/>
          </a:solidFill>
          <a:latin typeface="Calibri" pitchFamily="34" charset="0"/>
        </a:defRPr>
      </a:lvl8pPr>
      <a:lvl9pPr marL="1828800" algn="l" rtl="0" fontAlgn="base">
        <a:spcBef>
          <a:spcPct val="0"/>
        </a:spcBef>
        <a:spcAft>
          <a:spcPct val="0"/>
        </a:spcAft>
        <a:defRPr sz="4400" b="1">
          <a:solidFill>
            <a:schemeClr val="tx1"/>
          </a:solidFill>
          <a:latin typeface="Calibri" pitchFamily="34" charset="0"/>
        </a:defRPr>
      </a:lvl9pPr>
    </p:titleStyle>
    <p:bodyStyle>
      <a:lvl1pPr marL="342900" indent="-342900" algn="l" rtl="0" eaLnBrk="0" fontAlgn="base" hangingPunct="0">
        <a:spcBef>
          <a:spcPct val="20000"/>
        </a:spcBef>
        <a:spcAft>
          <a:spcPct val="0"/>
        </a:spcAft>
        <a:buClr>
          <a:srgbClr val="002060"/>
        </a:buClr>
        <a:buFont typeface="Wingdings" pitchFamily="2"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002060"/>
        </a:buClr>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002060"/>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002060"/>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00206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8.xml.rels><?xml version="1.0" encoding="UTF-8" standalone="yes"?>
<Relationships xmlns="http://schemas.openxmlformats.org/package/2006/relationships"><Relationship Id="rId3" Type="http://schemas.openxmlformats.org/officeDocument/2006/relationships/hyperlink" Target="mailto:rip.colvin@justiceadmin.or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hyperlink" Target="http://www.justiceadmin.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676400"/>
            <a:ext cx="7772400" cy="2286000"/>
          </a:xfrm>
        </p:spPr>
        <p:txBody>
          <a:bodyPr rtlCol="0">
            <a:noAutofit/>
          </a:bodyPr>
          <a:lstStyle/>
          <a:p>
            <a:pPr algn="ctr" eaLnBrk="1" fontAlgn="auto" hangingPunct="1">
              <a:spcAft>
                <a:spcPts val="0"/>
              </a:spcAft>
              <a:defRPr/>
            </a:pPr>
            <a:br>
              <a:rPr lang="en-US" sz="3600" dirty="0"/>
            </a:br>
            <a:r>
              <a:rPr lang="en-US" sz="3600" dirty="0"/>
              <a:t>Overview of the </a:t>
            </a:r>
            <a:br>
              <a:rPr lang="en-US" sz="3600" dirty="0"/>
            </a:br>
            <a:r>
              <a:rPr lang="en-US" sz="3600" dirty="0"/>
              <a:t>Justice Administrative Commission Fiscal Year 2023-24</a:t>
            </a:r>
            <a:br>
              <a:rPr lang="en-US" sz="3900" dirty="0"/>
            </a:br>
            <a:endParaRPr lang="en-US" sz="3900" dirty="0"/>
          </a:p>
        </p:txBody>
      </p:sp>
      <p:sp>
        <p:nvSpPr>
          <p:cNvPr id="3075" name="Rectangle 3"/>
          <p:cNvSpPr>
            <a:spLocks noGrp="1" noChangeArrowheads="1"/>
          </p:cNvSpPr>
          <p:nvPr>
            <p:ph type="subTitle" idx="1"/>
          </p:nvPr>
        </p:nvSpPr>
        <p:spPr>
          <a:xfrm>
            <a:off x="838200" y="4343400"/>
            <a:ext cx="7696200" cy="1676400"/>
          </a:xfrm>
        </p:spPr>
        <p:txBody>
          <a:bodyPr rtlCol="0">
            <a:normAutofit/>
          </a:bodyPr>
          <a:lstStyle/>
          <a:p>
            <a:pPr algn="r" eaLnBrk="1" fontAlgn="auto" hangingPunct="1">
              <a:spcAft>
                <a:spcPts val="0"/>
              </a:spcAft>
              <a:defRPr/>
            </a:pPr>
            <a:r>
              <a:rPr lang="en-US" dirty="0"/>
              <a:t>				</a:t>
            </a:r>
            <a:r>
              <a:rPr lang="en-US" dirty="0">
                <a:solidFill>
                  <a:schemeClr val="tx1"/>
                </a:solidFill>
              </a:rPr>
              <a:t>Alton L. “Rip” Colvin, Jr. </a:t>
            </a:r>
          </a:p>
          <a:p>
            <a:pPr algn="r" eaLnBrk="1" fontAlgn="auto" hangingPunct="1">
              <a:spcAft>
                <a:spcPts val="0"/>
              </a:spcAft>
              <a:defRPr/>
            </a:pPr>
            <a:r>
              <a:rPr lang="en-US" dirty="0">
                <a:solidFill>
                  <a:schemeClr val="tx1"/>
                </a:solidFill>
              </a:rPr>
              <a:t>Executive Director</a:t>
            </a:r>
          </a:p>
          <a:p>
            <a:pPr eaLnBrk="1" fontAlgn="auto" hangingPunct="1">
              <a:spcAft>
                <a:spcPts val="0"/>
              </a:spcAft>
              <a:defRPr/>
            </a:pPr>
            <a:endParaRPr lang="en-US" dirty="0"/>
          </a:p>
          <a:p>
            <a:pPr algn="ctr" eaLnBrk="1" fontAlgn="auto" hangingPunct="1">
              <a:spcAft>
                <a:spcPts val="0"/>
              </a:spcAft>
              <a:defRPr/>
            </a:pPr>
            <a:endParaRPr lang="en-US" dirty="0"/>
          </a:p>
        </p:txBody>
      </p:sp>
    </p:spTree>
  </p:cSld>
  <p:clrMapOvr>
    <a:masterClrMapping/>
  </p:clrMapOvr>
  <p:transition>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Justice Administration </a:t>
            </a:r>
            <a:br>
              <a:rPr lang="en-US" sz="3600" dirty="0"/>
            </a:br>
            <a:r>
              <a:rPr lang="en-US" sz="3600" dirty="0"/>
              <a:t>Base Budget 2022-23 $1.19 Billion</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FB98381-1AA4-463F-B3FF-2607979862FE}" type="slidenum">
              <a:rPr kumimoji="0" lang="en-US" altLang="en-US" sz="1200" b="0" i="0" u="none" strike="noStrike" kern="1200" cap="none" spc="0" normalizeH="0" baseline="0" noProof="0" smtClean="0">
                <a:ln>
                  <a:noFill/>
                </a:ln>
                <a:solidFill>
                  <a:prstClr val="black">
                    <a:tint val="75000"/>
                  </a:prstClr>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dirty="0">
              <a:ln>
                <a:noFill/>
              </a:ln>
              <a:solidFill>
                <a:prstClr val="black">
                  <a:tint val="75000"/>
                </a:prstClr>
              </a:solidFill>
              <a:effectLst/>
              <a:uLnTx/>
              <a:uFillTx/>
              <a:latin typeface="Arial" charset="0"/>
              <a:ea typeface="+mn-ea"/>
              <a:cs typeface="+mn-cs"/>
            </a:endParaRPr>
          </a:p>
        </p:txBody>
      </p:sp>
      <p:sp>
        <p:nvSpPr>
          <p:cNvPr id="7" name="TextBox 7"/>
          <p:cNvSpPr txBox="1">
            <a:spLocks noChangeArrowheads="1"/>
          </p:cNvSpPr>
          <p:nvPr/>
        </p:nvSpPr>
        <p:spPr bwMode="auto">
          <a:xfrm>
            <a:off x="974124" y="5804109"/>
            <a:ext cx="4267235" cy="307766"/>
          </a:xfrm>
          <a:prstGeom prst="rect">
            <a:avLst/>
          </a:prstGeom>
          <a:noFill/>
          <a:ln w="9525">
            <a:noFill/>
            <a:miter lim="800000"/>
            <a:headEnd/>
            <a:tailEnd/>
          </a:ln>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DEDEDE">
                    <a:lumMod val="50000"/>
                  </a:srgbClr>
                </a:solidFill>
                <a:effectLst/>
                <a:uLnTx/>
                <a:uFillTx/>
                <a:latin typeface="Calibri"/>
                <a:ea typeface="+mn-ea"/>
                <a:cs typeface="+mn-cs"/>
              </a:rPr>
              <a:t>Amounts above reflect millions of dollars.</a:t>
            </a:r>
          </a:p>
        </p:txBody>
      </p:sp>
      <p:graphicFrame>
        <p:nvGraphicFramePr>
          <p:cNvPr id="9" name="Content Placeholder 3"/>
          <p:cNvGraphicFramePr>
            <a:graphicFrameLocks noGrp="1"/>
          </p:cNvGraphicFramePr>
          <p:nvPr>
            <p:ph idx="1"/>
            <p:extLst/>
          </p:nvPr>
        </p:nvGraphicFramePr>
        <p:xfrm>
          <a:off x="990600" y="1600200"/>
          <a:ext cx="76962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716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Justice Administration </a:t>
            </a:r>
            <a:br>
              <a:rPr lang="en-US" sz="3600" dirty="0"/>
            </a:br>
            <a:r>
              <a:rPr lang="en-US" sz="3600" dirty="0"/>
              <a:t>Base Budget 2023-24 $1.28 Billion</a:t>
            </a:r>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solidFill>
                  <a:prstClr val="black">
                    <a:tint val="75000"/>
                  </a:prstClr>
                </a:solidFill>
              </a:rPr>
              <a:pPr>
                <a:defRPr/>
              </a:pPr>
              <a:t>11</a:t>
            </a:fld>
            <a:endParaRPr lang="en-US" altLang="en-US" dirty="0">
              <a:solidFill>
                <a:prstClr val="black">
                  <a:tint val="75000"/>
                </a:prstClr>
              </a:solidFill>
            </a:endParaRPr>
          </a:p>
        </p:txBody>
      </p:sp>
      <p:sp>
        <p:nvSpPr>
          <p:cNvPr id="7" name="TextBox 7"/>
          <p:cNvSpPr txBox="1">
            <a:spLocks noChangeArrowheads="1"/>
          </p:cNvSpPr>
          <p:nvPr/>
        </p:nvSpPr>
        <p:spPr bwMode="auto">
          <a:xfrm>
            <a:off x="974124" y="5804109"/>
            <a:ext cx="4267235" cy="307766"/>
          </a:xfrm>
          <a:prstGeom prst="rect">
            <a:avLst/>
          </a:prstGeom>
          <a:noFill/>
          <a:ln w="9525">
            <a:noFill/>
            <a:miter lim="800000"/>
            <a:headEnd/>
            <a:tailEnd/>
          </a:ln>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solidFill>
                  <a:srgbClr val="DEDEDE">
                    <a:lumMod val="50000"/>
                  </a:srgbClr>
                </a:solidFill>
              </a:rPr>
              <a:t>Amounts above reflect millions of dollars.</a:t>
            </a:r>
          </a:p>
        </p:txBody>
      </p:sp>
      <p:graphicFrame>
        <p:nvGraphicFramePr>
          <p:cNvPr id="9" name="Content Placeholder 3"/>
          <p:cNvGraphicFramePr>
            <a:graphicFrameLocks noGrp="1"/>
          </p:cNvGraphicFramePr>
          <p:nvPr>
            <p:ph idx="1"/>
            <p:extLst>
              <p:ext uri="{D42A27DB-BD31-4B8C-83A1-F6EECF244321}">
                <p14:modId xmlns:p14="http://schemas.microsoft.com/office/powerpoint/2010/main" val="1295267243"/>
              </p:ext>
            </p:extLst>
          </p:nvPr>
        </p:nvGraphicFramePr>
        <p:xfrm>
          <a:off x="990600" y="1600200"/>
          <a:ext cx="76962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72269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Sides of the House” at JAC</a:t>
            </a:r>
          </a:p>
        </p:txBody>
      </p:sp>
      <p:sp>
        <p:nvSpPr>
          <p:cNvPr id="3" name="Content Placeholder 2"/>
          <p:cNvSpPr>
            <a:spLocks noGrp="1"/>
          </p:cNvSpPr>
          <p:nvPr>
            <p:ph idx="1"/>
          </p:nvPr>
        </p:nvSpPr>
        <p:spPr/>
        <p:txBody>
          <a:bodyPr/>
          <a:lstStyle/>
          <a:p>
            <a:pPr marL="514350" indent="-514350">
              <a:buAutoNum type="arabicParenR"/>
            </a:pPr>
            <a:r>
              <a:rPr lang="en-US" dirty="0"/>
              <a:t>Administratively serves 49 Judicial-Related Offices (JROs)</a:t>
            </a:r>
          </a:p>
          <a:p>
            <a:pPr marL="514350" indent="-514350">
              <a:buAutoNum type="arabicParenR"/>
            </a:pPr>
            <a:endParaRPr lang="en-US" sz="1600" dirty="0"/>
          </a:p>
          <a:p>
            <a:pPr marL="514350" indent="-514350">
              <a:buAutoNum type="arabicParenR"/>
            </a:pPr>
            <a:r>
              <a:rPr lang="en-US" dirty="0"/>
              <a:t>Provides compliance and financial review of billings for services provided by private court-appointed attorneys representing indigent persons and associated due process vendors</a:t>
            </a:r>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12</a:t>
            </a:fld>
            <a:endParaRPr lang="en-US" altLang="en-US" dirty="0"/>
          </a:p>
        </p:txBody>
      </p:sp>
    </p:spTree>
    <p:extLst>
      <p:ext uri="{BB962C8B-B14F-4D97-AF65-F5344CB8AC3E}">
        <p14:creationId xmlns:p14="http://schemas.microsoft.com/office/powerpoint/2010/main" val="4175007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37C6E5F-07EB-4E2D-B6FD-FBEAC2770B93}" type="slidenum">
              <a:rPr lang="en-US" altLang="en-US" smtClean="0"/>
              <a:pPr>
                <a:defRPr/>
              </a:pPr>
              <a:t>13</a:t>
            </a:fld>
            <a:endParaRPr lang="en-US" altLang="en-US" dirty="0"/>
          </a:p>
        </p:txBody>
      </p:sp>
      <p:sp>
        <p:nvSpPr>
          <p:cNvPr id="5" name="TextBox 4"/>
          <p:cNvSpPr txBox="1"/>
          <p:nvPr/>
        </p:nvSpPr>
        <p:spPr>
          <a:xfrm>
            <a:off x="990600" y="228600"/>
            <a:ext cx="7581900" cy="1200329"/>
          </a:xfrm>
          <a:prstGeom prst="rect">
            <a:avLst/>
          </a:prstGeom>
          <a:noFill/>
        </p:spPr>
        <p:txBody>
          <a:bodyPr wrap="square">
            <a:spAutoFit/>
          </a:bodyPr>
          <a:lstStyle/>
          <a:p>
            <a:pPr>
              <a:defRPr/>
            </a:pPr>
            <a:r>
              <a:rPr lang="en-US" sz="3600" b="1" dirty="0">
                <a:latin typeface="+mj-lt"/>
                <a:cs typeface="+mn-cs"/>
              </a:rPr>
              <a:t>Judicial-Related Offices (JROs) Administratively Served by JAC</a:t>
            </a:r>
          </a:p>
        </p:txBody>
      </p:sp>
      <p:sp>
        <p:nvSpPr>
          <p:cNvPr id="6" name="TextBox 5"/>
          <p:cNvSpPr txBox="1"/>
          <p:nvPr/>
        </p:nvSpPr>
        <p:spPr>
          <a:xfrm>
            <a:off x="914400" y="1676400"/>
            <a:ext cx="8229600" cy="3108543"/>
          </a:xfrm>
          <a:prstGeom prst="rect">
            <a:avLst/>
          </a:prstGeom>
          <a:noFill/>
        </p:spPr>
        <p:txBody>
          <a:bodyPr>
            <a:spAutoFit/>
          </a:bodyPr>
          <a:lstStyle/>
          <a:p>
            <a:pPr>
              <a:buFont typeface="Arial" pitchFamily="34" charset="0"/>
              <a:buChar char="•"/>
              <a:defRPr/>
            </a:pPr>
            <a:r>
              <a:rPr lang="en-US" dirty="0">
                <a:cs typeface="+mn-cs"/>
              </a:rPr>
              <a:t> </a:t>
            </a:r>
            <a:r>
              <a:rPr lang="en-US" dirty="0">
                <a:latin typeface="+mj-lt"/>
                <a:cs typeface="+mn-cs"/>
              </a:rPr>
              <a:t>20 Offices of State Attorney</a:t>
            </a:r>
          </a:p>
          <a:p>
            <a:pPr>
              <a:buFont typeface="Arial" pitchFamily="34" charset="0"/>
              <a:buChar char="•"/>
              <a:defRPr/>
            </a:pPr>
            <a:r>
              <a:rPr lang="en-US" dirty="0">
                <a:latin typeface="+mj-lt"/>
                <a:cs typeface="+mn-cs"/>
              </a:rPr>
              <a:t> 20 Offices of Public Defender</a:t>
            </a:r>
          </a:p>
          <a:p>
            <a:pPr>
              <a:buFont typeface="Arial" pitchFamily="34" charset="0"/>
              <a:buChar char="•"/>
              <a:defRPr/>
            </a:pPr>
            <a:r>
              <a:rPr lang="en-US" dirty="0">
                <a:latin typeface="+mj-lt"/>
                <a:cs typeface="+mn-cs"/>
              </a:rPr>
              <a:t> 5 Offices of Criminal Conflict &amp; Civil Regional Counsel</a:t>
            </a:r>
          </a:p>
          <a:p>
            <a:pPr>
              <a:buFont typeface="Arial" pitchFamily="34" charset="0"/>
              <a:buChar char="•"/>
              <a:defRPr/>
            </a:pPr>
            <a:r>
              <a:rPr lang="en-US" dirty="0">
                <a:latin typeface="+mj-lt"/>
                <a:cs typeface="+mn-cs"/>
              </a:rPr>
              <a:t> 3 Offices of Capital Collateral Regional Counsel</a:t>
            </a:r>
          </a:p>
          <a:p>
            <a:pPr>
              <a:buFont typeface="Arial" pitchFamily="34" charset="0"/>
              <a:buChar char="•"/>
              <a:defRPr/>
            </a:pPr>
            <a:r>
              <a:rPr lang="en-US" dirty="0">
                <a:latin typeface="+mj-lt"/>
                <a:cs typeface="+mn-cs"/>
              </a:rPr>
              <a:t> Statewide Guardian ad Litem Program</a:t>
            </a:r>
          </a:p>
          <a:p>
            <a:pPr>
              <a:defRPr/>
            </a:pPr>
            <a:endParaRPr lang="en-US" dirty="0">
              <a:cs typeface="+mn-cs"/>
            </a:endParaRPr>
          </a:p>
          <a:p>
            <a:pPr>
              <a:defRPr/>
            </a:pPr>
            <a:endParaRPr lang="en-US" dirty="0">
              <a:cs typeface="+mn-cs"/>
            </a:endParaRPr>
          </a:p>
        </p:txBody>
      </p:sp>
      <p:graphicFrame>
        <p:nvGraphicFramePr>
          <p:cNvPr id="7" name="Content Placeholder 5"/>
          <p:cNvGraphicFramePr>
            <a:graphicFrameLocks/>
          </p:cNvGraphicFramePr>
          <p:nvPr/>
        </p:nvGraphicFramePr>
        <p:xfrm>
          <a:off x="1371600" y="4572000"/>
          <a:ext cx="6858000" cy="121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9126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JAC Responsibilities for </a:t>
            </a:r>
            <a:br>
              <a:rPr lang="en-US" sz="4000" dirty="0"/>
            </a:br>
            <a:r>
              <a:rPr lang="en-US" sz="4000" dirty="0"/>
              <a:t>Court-Appointed Counsel</a:t>
            </a:r>
            <a:endParaRPr lang="en-US" sz="1800"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14</a:t>
            </a:fld>
            <a:endParaRPr lang="en-US" altLang="en-US" dirty="0"/>
          </a:p>
        </p:txBody>
      </p:sp>
      <p:graphicFrame>
        <p:nvGraphicFramePr>
          <p:cNvPr id="7" name="Content Placeholder 5">
            <a:extLst>
              <a:ext uri="{FF2B5EF4-FFF2-40B4-BE49-F238E27FC236}">
                <a16:creationId xmlns:a16="http://schemas.microsoft.com/office/drawing/2014/main" id="{2CE5BFC3-003E-4150-86BA-061A303ADB6F}"/>
              </a:ext>
            </a:extLst>
          </p:cNvPr>
          <p:cNvGraphicFramePr>
            <a:graphicFrameLocks noGrp="1"/>
          </p:cNvGraphicFramePr>
          <p:nvPr>
            <p:ph idx="1"/>
            <p:extLst>
              <p:ext uri="{D42A27DB-BD31-4B8C-83A1-F6EECF244321}">
                <p14:modId xmlns:p14="http://schemas.microsoft.com/office/powerpoint/2010/main" val="1773665903"/>
              </p:ext>
            </p:extLst>
          </p:nvPr>
        </p:nvGraphicFramePr>
        <p:xfrm>
          <a:off x="990600" y="1600200"/>
          <a:ext cx="7696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52439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dirty="0"/>
              <a:t>Three-Tiered Indigent Criminal</a:t>
            </a:r>
            <a:br>
              <a:rPr lang="en-US" sz="4000" dirty="0"/>
            </a:br>
            <a:r>
              <a:rPr lang="en-US" sz="4000" dirty="0"/>
              <a:t>Defense Model</a:t>
            </a:r>
          </a:p>
        </p:txBody>
      </p:sp>
      <p:sp>
        <p:nvSpPr>
          <p:cNvPr id="4" name="Slide Number Placeholder 2"/>
          <p:cNvSpPr>
            <a:spLocks noGrp="1"/>
          </p:cNvSpPr>
          <p:nvPr>
            <p:ph type="sldNum" sz="quarter" idx="12"/>
          </p:nvPr>
        </p:nvSpPr>
        <p:spPr/>
        <p:txBody>
          <a:bodyPr/>
          <a:lstStyle/>
          <a:p>
            <a:pPr>
              <a:defRPr/>
            </a:pPr>
            <a:fld id="{D37C6E5F-07EB-4E2D-B6FD-FBEAC2770B93}" type="slidenum">
              <a:rPr lang="en-US" altLang="en-US" smtClean="0"/>
              <a:pPr>
                <a:defRPr/>
              </a:pPr>
              <a:t>15</a:t>
            </a:fld>
            <a:endParaRPr lang="en-US" altLang="en-US" dirty="0"/>
          </a:p>
        </p:txBody>
      </p:sp>
      <p:graphicFrame>
        <p:nvGraphicFramePr>
          <p:cNvPr id="3" name="Diagram 2"/>
          <p:cNvGraphicFramePr/>
          <p:nvPr>
            <p:extLst>
              <p:ext uri="{D42A27DB-BD31-4B8C-83A1-F6EECF244321}">
                <p14:modId xmlns:p14="http://schemas.microsoft.com/office/powerpoint/2010/main" val="1298844054"/>
              </p:ext>
            </p:extLst>
          </p:nvPr>
        </p:nvGraphicFramePr>
        <p:xfrm>
          <a:off x="914400" y="1524000"/>
          <a:ext cx="7696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dirty="0"/>
              <a:t>Two-Tiered Indigent Civil Representation Model</a:t>
            </a:r>
          </a:p>
        </p:txBody>
      </p:sp>
      <p:sp>
        <p:nvSpPr>
          <p:cNvPr id="4" name="Slide Number Placeholder 2"/>
          <p:cNvSpPr>
            <a:spLocks noGrp="1"/>
          </p:cNvSpPr>
          <p:nvPr>
            <p:ph type="sldNum" sz="quarter" idx="12"/>
          </p:nvPr>
        </p:nvSpPr>
        <p:spPr/>
        <p:txBody>
          <a:bodyPr/>
          <a:lstStyle/>
          <a:p>
            <a:pPr>
              <a:defRPr/>
            </a:pPr>
            <a:fld id="{D37C6E5F-07EB-4E2D-B6FD-FBEAC2770B93}" type="slidenum">
              <a:rPr lang="en-US" altLang="en-US" smtClean="0"/>
              <a:pPr>
                <a:defRPr/>
              </a:pPr>
              <a:t>16</a:t>
            </a:fld>
            <a:endParaRPr lang="en-US" altLang="en-US" dirty="0"/>
          </a:p>
        </p:txBody>
      </p:sp>
      <p:graphicFrame>
        <p:nvGraphicFramePr>
          <p:cNvPr id="3" name="Diagram 2"/>
          <p:cNvGraphicFramePr/>
          <p:nvPr>
            <p:extLst>
              <p:ext uri="{D42A27DB-BD31-4B8C-83A1-F6EECF244321}">
                <p14:modId xmlns:p14="http://schemas.microsoft.com/office/powerpoint/2010/main" val="1067963933"/>
              </p:ext>
            </p:extLst>
          </p:nvPr>
        </p:nvGraphicFramePr>
        <p:xfrm>
          <a:off x="914400" y="1524000"/>
          <a:ext cx="7696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14400" y="304800"/>
            <a:ext cx="7772400" cy="1066800"/>
          </a:xfrm>
        </p:spPr>
        <p:txBody>
          <a:bodyPr/>
          <a:lstStyle/>
          <a:p>
            <a:r>
              <a:rPr lang="en-US" sz="4000" dirty="0"/>
              <a:t>Civil Representation Model </a:t>
            </a:r>
            <a:br>
              <a:rPr lang="en-US" sz="4000" dirty="0"/>
            </a:br>
            <a:r>
              <a:rPr lang="en-US" sz="4000" dirty="0"/>
              <a:t>Children with Special Needs</a:t>
            </a:r>
          </a:p>
        </p:txBody>
      </p:sp>
      <p:sp>
        <p:nvSpPr>
          <p:cNvPr id="4" name="Slide Number Placeholder 2"/>
          <p:cNvSpPr>
            <a:spLocks noGrp="1"/>
          </p:cNvSpPr>
          <p:nvPr>
            <p:ph type="sldNum" sz="quarter" idx="12"/>
          </p:nvPr>
        </p:nvSpPr>
        <p:spPr/>
        <p:txBody>
          <a:bodyPr/>
          <a:lstStyle/>
          <a:p>
            <a:pPr>
              <a:defRPr/>
            </a:pPr>
            <a:fld id="{D37C6E5F-07EB-4E2D-B6FD-FBEAC2770B93}" type="slidenum">
              <a:rPr lang="en-US" altLang="en-US" smtClean="0"/>
              <a:pPr>
                <a:defRPr/>
              </a:pPr>
              <a:t>17</a:t>
            </a:fld>
            <a:endParaRPr lang="en-US" altLang="en-US" dirty="0"/>
          </a:p>
        </p:txBody>
      </p:sp>
      <p:graphicFrame>
        <p:nvGraphicFramePr>
          <p:cNvPr id="3" name="Diagram 2"/>
          <p:cNvGraphicFramePr/>
          <p:nvPr>
            <p:extLst>
              <p:ext uri="{D42A27DB-BD31-4B8C-83A1-F6EECF244321}">
                <p14:modId xmlns:p14="http://schemas.microsoft.com/office/powerpoint/2010/main" val="2310831967"/>
              </p:ext>
            </p:extLst>
          </p:nvPr>
        </p:nvGraphicFramePr>
        <p:xfrm>
          <a:off x="914400" y="1524000"/>
          <a:ext cx="76962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JAC Accomplishments – </a:t>
            </a:r>
            <a:br>
              <a:rPr lang="en-US" sz="4000" dirty="0"/>
            </a:br>
            <a:r>
              <a:rPr lang="en-US" sz="4000" dirty="0"/>
              <a:t>Fiscal Year 2022-23</a:t>
            </a:r>
            <a:endParaRPr lang="en-US" sz="4000" dirty="0">
              <a:highlight>
                <a:srgbClr val="FFFF00"/>
              </a:highlight>
            </a:endParaRPr>
          </a:p>
        </p:txBody>
      </p:sp>
      <p:sp>
        <p:nvSpPr>
          <p:cNvPr id="3" name="Content Placeholder 2"/>
          <p:cNvSpPr>
            <a:spLocks noGrp="1"/>
          </p:cNvSpPr>
          <p:nvPr>
            <p:ph idx="1"/>
          </p:nvPr>
        </p:nvSpPr>
        <p:spPr>
          <a:xfrm>
            <a:off x="838200" y="1417638"/>
            <a:ext cx="8229600" cy="4938712"/>
          </a:xfrm>
        </p:spPr>
        <p:txBody>
          <a:bodyPr>
            <a:normAutofit/>
          </a:bodyPr>
          <a:lstStyle/>
          <a:p>
            <a:pPr lvl="0"/>
            <a:endParaRPr lang="en-US" sz="1000" dirty="0"/>
          </a:p>
          <a:p>
            <a:pPr lvl="0"/>
            <a:r>
              <a:rPr lang="en-US" sz="2900" dirty="0"/>
              <a:t>Processed 320,000+ accounting transactions and 59,600+ court-appointed attorney and due process vendor invoices</a:t>
            </a:r>
          </a:p>
          <a:p>
            <a:pPr lvl="0"/>
            <a:r>
              <a:rPr lang="en-US" sz="2900" dirty="0"/>
              <a:t>Percent of invoices processed within prompt payment requirements = 98.16%, our best performance ever (Legislative performance standard is 95%)</a:t>
            </a:r>
          </a:p>
          <a:p>
            <a:pPr lvl="0"/>
            <a:r>
              <a:rPr lang="en-US" sz="2900" dirty="0"/>
              <a:t>Processed more than 73,000+ payroll and human resources transactions</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altLang="en-US" dirty="0"/>
              <a:t>17</a:t>
            </a:r>
          </a:p>
        </p:txBody>
      </p:sp>
    </p:spTree>
    <p:extLst>
      <p:ext uri="{BB962C8B-B14F-4D97-AF65-F5344CB8AC3E}">
        <p14:creationId xmlns:p14="http://schemas.microsoft.com/office/powerpoint/2010/main" val="1695171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JAC Accomplishments – </a:t>
            </a:r>
            <a:br>
              <a:rPr lang="en-US" sz="4000" dirty="0"/>
            </a:br>
            <a:r>
              <a:rPr lang="en-US" sz="4000" dirty="0"/>
              <a:t>Fiscal Year 2022-23 – Continued</a:t>
            </a:r>
          </a:p>
        </p:txBody>
      </p:sp>
      <p:sp>
        <p:nvSpPr>
          <p:cNvPr id="3" name="Content Placeholder 2"/>
          <p:cNvSpPr>
            <a:spLocks noGrp="1"/>
          </p:cNvSpPr>
          <p:nvPr>
            <p:ph idx="1"/>
          </p:nvPr>
        </p:nvSpPr>
        <p:spPr>
          <a:xfrm>
            <a:off x="838200" y="1447800"/>
            <a:ext cx="8001000" cy="4525963"/>
          </a:xfrm>
        </p:spPr>
        <p:txBody>
          <a:bodyPr/>
          <a:lstStyle/>
          <a:p>
            <a:endParaRPr lang="en-US" sz="2800" dirty="0"/>
          </a:p>
          <a:p>
            <a:r>
              <a:rPr lang="en-US" dirty="0"/>
              <a:t>Performed 11,000+ budgetary transactions </a:t>
            </a:r>
          </a:p>
          <a:p>
            <a:pPr lvl="0"/>
            <a:r>
              <a:rPr lang="en-US" dirty="0"/>
              <a:t>Fulfilled more than 520+ public records requests </a:t>
            </a:r>
          </a:p>
          <a:p>
            <a:r>
              <a:rPr lang="en-US" dirty="0"/>
              <a:t>Responded to 15,900+ JAC Online Support inquiries</a:t>
            </a:r>
          </a:p>
          <a:p>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solidFill>
                  <a:prstClr val="black">
                    <a:tint val="75000"/>
                  </a:prstClr>
                </a:solidFill>
              </a:rPr>
              <a:pPr>
                <a:defRPr/>
              </a:pPr>
              <a:t>19</a:t>
            </a:fld>
            <a:endParaRPr lang="en-US" altLang="en-US" dirty="0">
              <a:solidFill>
                <a:prstClr val="black">
                  <a:tint val="75000"/>
                </a:prstClr>
              </a:solidFill>
            </a:endParaRPr>
          </a:p>
        </p:txBody>
      </p:sp>
    </p:spTree>
    <p:extLst>
      <p:ext uri="{BB962C8B-B14F-4D97-AF65-F5344CB8AC3E}">
        <p14:creationId xmlns:p14="http://schemas.microsoft.com/office/powerpoint/2010/main" val="3088390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JAC Overview – Objectives</a:t>
            </a:r>
          </a:p>
        </p:txBody>
      </p:sp>
      <p:sp>
        <p:nvSpPr>
          <p:cNvPr id="3" name="Content Placeholder 2"/>
          <p:cNvSpPr>
            <a:spLocks noGrp="1"/>
          </p:cNvSpPr>
          <p:nvPr>
            <p:ph idx="1"/>
          </p:nvPr>
        </p:nvSpPr>
        <p:spPr/>
        <p:txBody>
          <a:bodyPr/>
          <a:lstStyle/>
          <a:p>
            <a:r>
              <a:rPr lang="en-US" sz="3600" dirty="0"/>
              <a:t>Provide an overview of JAC and its mission</a:t>
            </a:r>
          </a:p>
          <a:p>
            <a:r>
              <a:rPr lang="en-US" sz="3600" dirty="0"/>
              <a:t>Describe the history of JAC</a:t>
            </a:r>
          </a:p>
          <a:p>
            <a:r>
              <a:rPr lang="en-US" sz="3600" dirty="0"/>
              <a:t>Define JAC’s role in Justice Administration</a:t>
            </a:r>
          </a:p>
          <a:p>
            <a:r>
              <a:rPr lang="en-US" sz="3600" dirty="0"/>
              <a:t>Outline JAC sections’ responsibilities</a:t>
            </a:r>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solidFill>
                  <a:prstClr val="black">
                    <a:tint val="75000"/>
                  </a:prstClr>
                </a:solidFill>
              </a:rPr>
              <a:pPr>
                <a:defRPr/>
              </a:pPr>
              <a:t>2</a:t>
            </a:fld>
            <a:endParaRPr lang="en-US" altLang="en-US" dirty="0">
              <a:solidFill>
                <a:prstClr val="black">
                  <a:tint val="75000"/>
                </a:prstClr>
              </a:solidFill>
            </a:endParaRPr>
          </a:p>
        </p:txBody>
      </p:sp>
    </p:spTree>
    <p:extLst>
      <p:ext uri="{BB962C8B-B14F-4D97-AF65-F5344CB8AC3E}">
        <p14:creationId xmlns:p14="http://schemas.microsoft.com/office/powerpoint/2010/main" val="2397337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JAC accomplishes</a:t>
            </a:r>
          </a:p>
        </p:txBody>
      </p:sp>
      <p:sp>
        <p:nvSpPr>
          <p:cNvPr id="3" name="Content Placeholder 2"/>
          <p:cNvSpPr>
            <a:spLocks noGrp="1"/>
          </p:cNvSpPr>
          <p:nvPr>
            <p:ph idx="1"/>
          </p:nvPr>
        </p:nvSpPr>
        <p:spPr/>
        <p:txBody>
          <a:bodyPr/>
          <a:lstStyle/>
          <a:p>
            <a:pPr algn="ctr">
              <a:buNone/>
            </a:pPr>
            <a:endParaRPr lang="en-US" sz="4000" dirty="0"/>
          </a:p>
          <a:p>
            <a:pPr algn="ctr">
              <a:buNone/>
            </a:pPr>
            <a:r>
              <a:rPr lang="en-US" sz="4000" dirty="0"/>
              <a:t>all this and more with</a:t>
            </a:r>
          </a:p>
          <a:p>
            <a:pPr algn="ctr">
              <a:buNone/>
            </a:pPr>
            <a:r>
              <a:rPr lang="en-US" sz="7200" dirty="0"/>
              <a:t>93 staff!</a:t>
            </a:r>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pPr>
                <a:defRPr/>
              </a:pPr>
              <a:t>20</a:t>
            </a:fld>
            <a:endParaRPr lang="en-US" altLang="en-US" dirty="0"/>
          </a:p>
        </p:txBody>
      </p:sp>
    </p:spTree>
    <p:extLst>
      <p:ext uri="{BB962C8B-B14F-4D97-AF65-F5344CB8AC3E}">
        <p14:creationId xmlns:p14="http://schemas.microsoft.com/office/powerpoint/2010/main" val="1964703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98E2-C333-42D2-BE5C-40B7658D42C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AEEEB9-53CF-450D-A145-9A5667B9122B}"/>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07A4F894-CC28-4555-A3F2-B531A5E23E86}"/>
              </a:ext>
            </a:extLst>
          </p:cNvPr>
          <p:cNvSpPr>
            <a:spLocks noGrp="1"/>
          </p:cNvSpPr>
          <p:nvPr>
            <p:ph type="ftr" sz="quarter" idx="11"/>
          </p:nvPr>
        </p:nvSpPr>
        <p:spPr/>
        <p:txBody>
          <a:bodyPr/>
          <a:lstStyle/>
          <a:p>
            <a:pPr>
              <a:defRPr/>
            </a:pPr>
            <a:endParaRPr lang="en-US" dirty="0"/>
          </a:p>
        </p:txBody>
      </p:sp>
      <p:sp>
        <p:nvSpPr>
          <p:cNvPr id="5" name="Slide Number Placeholder 4">
            <a:extLst>
              <a:ext uri="{FF2B5EF4-FFF2-40B4-BE49-F238E27FC236}">
                <a16:creationId xmlns:a16="http://schemas.microsoft.com/office/drawing/2014/main" id="{3EACEBE4-0627-4DDE-B34E-603ED46E6F27}"/>
              </a:ext>
            </a:extLst>
          </p:cNvPr>
          <p:cNvSpPr>
            <a:spLocks noGrp="1"/>
          </p:cNvSpPr>
          <p:nvPr>
            <p:ph type="sldNum" sz="quarter" idx="12"/>
          </p:nvPr>
        </p:nvSpPr>
        <p:spPr/>
        <p:txBody>
          <a:bodyPr/>
          <a:lstStyle/>
          <a:p>
            <a:pPr>
              <a:defRPr/>
            </a:pPr>
            <a:fld id="{4FB98381-1AA4-463F-B3FF-2607979862FE}" type="slidenum">
              <a:rPr lang="en-US" altLang="en-US" smtClean="0"/>
              <a:pPr>
                <a:defRPr/>
              </a:pPr>
              <a:t>21</a:t>
            </a:fld>
            <a:endParaRPr lang="en-US" altLang="en-US" dirty="0"/>
          </a:p>
        </p:txBody>
      </p:sp>
      <p:pic>
        <p:nvPicPr>
          <p:cNvPr id="6" name="Picture 5">
            <a:extLst>
              <a:ext uri="{FF2B5EF4-FFF2-40B4-BE49-F238E27FC236}">
                <a16:creationId xmlns:a16="http://schemas.microsoft.com/office/drawing/2014/main" id="{DE5B2A99-867E-44D9-992F-223E4296A17C}"/>
              </a:ext>
            </a:extLst>
          </p:cNvPr>
          <p:cNvPicPr>
            <a:picLocks noChangeAspect="1"/>
          </p:cNvPicPr>
          <p:nvPr/>
        </p:nvPicPr>
        <p:blipFill rotWithShape="1">
          <a:blip r:embed="rId2"/>
          <a:srcRect l="1667" r="2500"/>
          <a:stretch/>
        </p:blipFill>
        <p:spPr>
          <a:xfrm>
            <a:off x="0" y="15139"/>
            <a:ext cx="9144000" cy="6842861"/>
          </a:xfrm>
          <a:prstGeom prst="rect">
            <a:avLst/>
          </a:prstGeom>
        </p:spPr>
      </p:pic>
    </p:spTree>
    <p:extLst>
      <p:ext uri="{BB962C8B-B14F-4D97-AF65-F5344CB8AC3E}">
        <p14:creationId xmlns:p14="http://schemas.microsoft.com/office/powerpoint/2010/main" val="251404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JAC at a Glance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59809282"/>
              </p:ext>
            </p:extLst>
          </p:nvPr>
        </p:nvGraphicFramePr>
        <p:xfrm>
          <a:off x="990600" y="1524000"/>
          <a:ext cx="7696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pPr>
              <a:defRPr/>
            </a:pPr>
            <a:fld id="{6F65D0E5-14CF-47B7-B935-FB2754647130}" type="slidenum">
              <a:rPr lang="en-US" altLang="en-US" smtClean="0"/>
              <a:pPr>
                <a:defRPr/>
              </a:pPr>
              <a:t>22</a:t>
            </a:fld>
            <a:endParaRPr lang="en-US" altLang="en-US" dirty="0"/>
          </a:p>
        </p:txBody>
      </p:sp>
    </p:spTree>
    <p:extLst>
      <p:ext uri="{BB962C8B-B14F-4D97-AF65-F5344CB8AC3E}">
        <p14:creationId xmlns:p14="http://schemas.microsoft.com/office/powerpoint/2010/main" val="61486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Executive 				</a:t>
            </a:r>
            <a:endParaRPr lang="en-US" sz="2400" dirty="0"/>
          </a:p>
        </p:txBody>
      </p:sp>
      <p:sp>
        <p:nvSpPr>
          <p:cNvPr id="8195" name="Content Placeholder 2"/>
          <p:cNvSpPr>
            <a:spLocks noGrp="1"/>
          </p:cNvSpPr>
          <p:nvPr>
            <p:ph idx="1"/>
          </p:nvPr>
        </p:nvSpPr>
        <p:spPr>
          <a:xfrm>
            <a:off x="838200" y="1471839"/>
            <a:ext cx="8229600" cy="4700361"/>
          </a:xfrm>
        </p:spPr>
        <p:txBody>
          <a:bodyPr/>
          <a:lstStyle/>
          <a:p>
            <a:pPr eaLnBrk="1" hangingPunct="1"/>
            <a:r>
              <a:rPr lang="en-US" sz="2800" dirty="0"/>
              <a:t>Oversees agency Operations, Strategic Planning, and robust Internal Controls</a:t>
            </a:r>
          </a:p>
          <a:p>
            <a:pPr eaLnBrk="1" hangingPunct="1"/>
            <a:r>
              <a:rPr lang="en-US" sz="2800" dirty="0"/>
              <a:t>Serves as Agency Lobbyist before Executive and Legislative branches</a:t>
            </a:r>
          </a:p>
          <a:p>
            <a:pPr eaLnBrk="1" hangingPunct="1"/>
            <a:r>
              <a:rPr lang="en-US" sz="2800" dirty="0"/>
              <a:t>Monitors key legislative developments</a:t>
            </a:r>
          </a:p>
          <a:p>
            <a:pPr eaLnBrk="1" hangingPunct="1"/>
            <a:r>
              <a:rPr lang="en-US" sz="2800" dirty="0"/>
              <a:t>Responds to Legislative Bill Analyses Requests</a:t>
            </a:r>
          </a:p>
          <a:p>
            <a:pPr eaLnBrk="1" hangingPunct="1"/>
            <a:r>
              <a:rPr lang="en-US" sz="2800" dirty="0"/>
              <a:t>Processes Capitol ID Badge Applications for Justice Administration Agencies</a:t>
            </a:r>
          </a:p>
          <a:p>
            <a:pPr eaLnBrk="1" hangingPunct="1"/>
            <a:r>
              <a:rPr lang="en-US" sz="2800" dirty="0"/>
              <a:t>Coordinating JAC’s journey from FLAIR to Florida PALM</a:t>
            </a:r>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6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23</a:t>
            </a:fld>
            <a:endParaRPr lang="en-US" altLang="en-US" dirty="0"/>
          </a:p>
        </p:txBody>
      </p:sp>
    </p:spTree>
    <p:extLst>
      <p:ext uri="{BB962C8B-B14F-4D97-AF65-F5344CB8AC3E}">
        <p14:creationId xmlns:p14="http://schemas.microsoft.com/office/powerpoint/2010/main" val="3024617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Executive 				</a:t>
            </a:r>
          </a:p>
        </p:txBody>
      </p:sp>
      <p:sp>
        <p:nvSpPr>
          <p:cNvPr id="8195" name="Content Placeholder 2"/>
          <p:cNvSpPr>
            <a:spLocks noGrp="1"/>
          </p:cNvSpPr>
          <p:nvPr>
            <p:ph idx="1"/>
          </p:nvPr>
        </p:nvSpPr>
        <p:spPr>
          <a:xfrm>
            <a:off x="838200" y="1471839"/>
            <a:ext cx="8229600" cy="4700361"/>
          </a:xfrm>
        </p:spPr>
        <p:txBody>
          <a:bodyPr/>
          <a:lstStyle/>
          <a:p>
            <a:pPr eaLnBrk="1" hangingPunct="1"/>
            <a:r>
              <a:rPr lang="en-US" sz="2400" dirty="0"/>
              <a:t>Serves as Public Records Custodian and Records Management Coordinator</a:t>
            </a:r>
          </a:p>
          <a:p>
            <a:pPr eaLnBrk="1" hangingPunct="1"/>
            <a:r>
              <a:rPr lang="en-US" sz="2400" dirty="0"/>
              <a:t>Coordinates Year-End Workshop and JAC Conference activities</a:t>
            </a:r>
          </a:p>
          <a:p>
            <a:pPr eaLnBrk="1" hangingPunct="1"/>
            <a:r>
              <a:rPr lang="en-US" sz="2400" dirty="0"/>
              <a:t>Promotes and facilitates emergency management best practices</a:t>
            </a:r>
          </a:p>
          <a:p>
            <a:pPr eaLnBrk="1" hangingPunct="1"/>
            <a:r>
              <a:rPr lang="en-US" sz="2400" dirty="0"/>
              <a:t>Publishes and distributes mission-related newsletters and surveys</a:t>
            </a:r>
          </a:p>
          <a:p>
            <a:pPr eaLnBrk="1" hangingPunct="1"/>
            <a:r>
              <a:rPr lang="en-US" sz="2400" dirty="0"/>
              <a:t>Coordinates juror costs distributions to the Clerks of Court and Comptrollers in Florida’s 67 counties</a:t>
            </a:r>
          </a:p>
          <a:p>
            <a:pPr eaLnBrk="1" hangingPunct="1"/>
            <a:r>
              <a:rPr lang="en-US" sz="2400" dirty="0"/>
              <a:t>Coordinates the Online Legal Research contract with the JROs</a:t>
            </a:r>
          </a:p>
          <a:p>
            <a:pPr eaLnBrk="1" hangingPunct="1"/>
            <a:r>
              <a:rPr lang="en-US" sz="2400" dirty="0"/>
              <a:t>Explores and promotes cost-savings measures</a:t>
            </a:r>
          </a:p>
          <a:p>
            <a:pPr eaLnBrk="1" hangingPunct="1"/>
            <a:endParaRPr lang="en-US" sz="2000" dirty="0"/>
          </a:p>
          <a:p>
            <a:pPr marL="0" indent="0" eaLnBrk="1" hangingPunct="1">
              <a:buNone/>
            </a:pPr>
            <a:endParaRPr lang="en-US" sz="2400" dirty="0"/>
          </a:p>
          <a:p>
            <a:pPr eaLnBrk="1" hangingPunct="1"/>
            <a:endParaRPr lang="en-US" sz="2400" dirty="0"/>
          </a:p>
          <a:p>
            <a:pPr eaLnBrk="1" hangingPunct="1"/>
            <a:endParaRPr lang="en-US" sz="2400" dirty="0"/>
          </a:p>
          <a:p>
            <a:pPr eaLnBrk="1" hangingPunct="1"/>
            <a:endParaRPr lang="en-US" sz="2400" dirty="0"/>
          </a:p>
          <a:p>
            <a:pPr eaLnBrk="1" hangingPunct="1"/>
            <a:endParaRPr lang="en-US" sz="26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24</a:t>
            </a:fld>
            <a:endParaRPr lang="en-US" altLang="en-US" dirty="0"/>
          </a:p>
        </p:txBody>
      </p:sp>
    </p:spTree>
    <p:extLst>
      <p:ext uri="{BB962C8B-B14F-4D97-AF65-F5344CB8AC3E}">
        <p14:creationId xmlns:p14="http://schemas.microsoft.com/office/powerpoint/2010/main" val="1629000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Accounting</a:t>
            </a:r>
          </a:p>
        </p:txBody>
      </p:sp>
      <p:sp>
        <p:nvSpPr>
          <p:cNvPr id="8195" name="Content Placeholder 2"/>
          <p:cNvSpPr>
            <a:spLocks noGrp="1"/>
          </p:cNvSpPr>
          <p:nvPr>
            <p:ph idx="1"/>
          </p:nvPr>
        </p:nvSpPr>
        <p:spPr>
          <a:xfrm>
            <a:off x="838200" y="1417638"/>
            <a:ext cx="8153400" cy="4667250"/>
          </a:xfrm>
        </p:spPr>
        <p:txBody>
          <a:bodyPr/>
          <a:lstStyle/>
          <a:p>
            <a:pPr eaLnBrk="1" hangingPunct="1"/>
            <a:r>
              <a:rPr lang="en-US" sz="2200" dirty="0"/>
              <a:t>JAC is the 3</a:t>
            </a:r>
            <a:r>
              <a:rPr lang="en-US" sz="2200" baseline="30000" dirty="0"/>
              <a:t>rd</a:t>
            </a:r>
            <a:r>
              <a:rPr lang="en-US" sz="2200" dirty="0"/>
              <a:t> largest processor of invoices, in terms of volume, among all state agencies</a:t>
            </a:r>
          </a:p>
          <a:p>
            <a:pPr eaLnBrk="1" hangingPunct="1"/>
            <a:r>
              <a:rPr lang="en-US" sz="2200" dirty="0"/>
              <a:t>Processes operations and due process/case-related vendor invoices</a:t>
            </a:r>
          </a:p>
          <a:p>
            <a:pPr lvl="1" eaLnBrk="1" hangingPunct="1"/>
            <a:r>
              <a:rPr lang="en-US" sz="2000" dirty="0"/>
              <a:t>Review for compliance with the Department of Financial Services standards and Florida Statutes</a:t>
            </a:r>
          </a:p>
          <a:p>
            <a:pPr lvl="1" eaLnBrk="1" hangingPunct="1"/>
            <a:r>
              <a:rPr lang="en-US" sz="2000" dirty="0"/>
              <a:t>Enter transactions into the state’s accounting system for payment</a:t>
            </a:r>
          </a:p>
          <a:p>
            <a:pPr eaLnBrk="1" hangingPunct="1"/>
            <a:r>
              <a:rPr lang="en-US" sz="2200" dirty="0"/>
              <a:t>Reallocates expenditures between funds (journal transfers)</a:t>
            </a:r>
          </a:p>
          <a:p>
            <a:pPr eaLnBrk="1" hangingPunct="1"/>
            <a:r>
              <a:rPr lang="en-US" sz="2200" dirty="0"/>
              <a:t>Provides fund balances</a:t>
            </a:r>
          </a:p>
          <a:p>
            <a:pPr eaLnBrk="1" hangingPunct="1"/>
            <a:r>
              <a:rPr lang="en-US" sz="2200" dirty="0"/>
              <a:t>Provides final review of Purchasing Card charges and process charges for payment</a:t>
            </a:r>
          </a:p>
          <a:p>
            <a:pPr eaLnBrk="1" hangingPunct="1"/>
            <a:r>
              <a:rPr lang="en-US" sz="2200" dirty="0"/>
              <a:t>General accounting services and cancelling and reissuing of warrants (checks) as needed</a:t>
            </a:r>
          </a:p>
          <a:p>
            <a:pPr eaLnBrk="1" hangingPunct="1"/>
            <a:endParaRPr lang="en-US" sz="2400" dirty="0"/>
          </a:p>
          <a:p>
            <a:pPr eaLnBrk="1" hangingPunct="1"/>
            <a:endParaRPr lang="en-US" sz="2400" dirty="0"/>
          </a:p>
          <a:p>
            <a:pPr lvl="1" eaLnBrk="1" hangingPunct="1"/>
            <a:endParaRPr lang="en-US" sz="2000" dirty="0"/>
          </a:p>
          <a:p>
            <a:pPr lvl="1" eaLnBrk="1" hangingPunct="1">
              <a:buFont typeface="Wingdings" pitchFamily="2" charset="2"/>
              <a:buChar char="§"/>
            </a:pPr>
            <a:endParaRPr lang="en-US" sz="2000" dirty="0"/>
          </a:p>
          <a:p>
            <a:pPr eaLnBrk="1" hangingPunct="1"/>
            <a:endParaRPr lang="en-US" sz="2600" dirty="0"/>
          </a:p>
          <a:p>
            <a:pPr algn="r" eaLnBrk="1" hangingPunct="1">
              <a:buFont typeface="Wingdings" pitchFamily="2" charset="2"/>
              <a:buNone/>
            </a:pPr>
            <a:r>
              <a:rPr lang="en-US" sz="2400" dirty="0"/>
              <a:t>		</a:t>
            </a:r>
          </a:p>
          <a:p>
            <a:pPr eaLnBrk="1" hangingPunct="1"/>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25</a:t>
            </a:fld>
            <a:endParaRPr lang="en-US" altLang="en-US" dirty="0"/>
          </a:p>
        </p:txBody>
      </p:sp>
    </p:spTree>
  </p:cSld>
  <p:clrMapOvr>
    <a:masterClrMapping/>
  </p:clrMapOvr>
  <p:transition>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a:t>
            </a:r>
          </a:p>
        </p:txBody>
      </p:sp>
      <p:sp>
        <p:nvSpPr>
          <p:cNvPr id="3" name="Content Placeholder 2"/>
          <p:cNvSpPr>
            <a:spLocks noGrp="1"/>
          </p:cNvSpPr>
          <p:nvPr>
            <p:ph idx="1"/>
          </p:nvPr>
        </p:nvSpPr>
        <p:spPr>
          <a:xfrm>
            <a:off x="990600" y="1417638"/>
            <a:ext cx="8001000" cy="4678362"/>
          </a:xfrm>
        </p:spPr>
        <p:txBody>
          <a:bodyPr/>
          <a:lstStyle/>
          <a:p>
            <a:r>
              <a:rPr lang="en-US" sz="2200" dirty="0"/>
              <a:t>Receives and processes receipts </a:t>
            </a:r>
          </a:p>
          <a:p>
            <a:pPr lvl="1"/>
            <a:r>
              <a:rPr lang="en-US" sz="2000" dirty="0"/>
              <a:t>Verify collections in trust funds submitted through the Department of Revenue </a:t>
            </a:r>
          </a:p>
          <a:p>
            <a:pPr lvl="1"/>
            <a:r>
              <a:rPr lang="en-US" sz="2000" dirty="0"/>
              <a:t>Process refunds</a:t>
            </a:r>
          </a:p>
          <a:p>
            <a:pPr lvl="1"/>
            <a:r>
              <a:rPr lang="en-US" sz="2000" dirty="0"/>
              <a:t>Process revenues received in grants and donations trust funds for particular programs</a:t>
            </a:r>
          </a:p>
          <a:p>
            <a:pPr lvl="1"/>
            <a:r>
              <a:rPr lang="en-US" sz="2000" dirty="0"/>
              <a:t>Work with the Treasury to validate deposits</a:t>
            </a:r>
          </a:p>
          <a:p>
            <a:pPr lvl="1"/>
            <a:r>
              <a:rPr lang="en-US" sz="2000" dirty="0"/>
              <a:t>Record receipts in the state’s accounting system</a:t>
            </a:r>
          </a:p>
          <a:p>
            <a:pPr eaLnBrk="1" hangingPunct="1"/>
            <a:r>
              <a:rPr lang="en-US" sz="2200" dirty="0"/>
              <a:t>Voucher Processing (overseen by Operations)</a:t>
            </a:r>
          </a:p>
          <a:p>
            <a:pPr lvl="1" eaLnBrk="1" hangingPunct="1"/>
            <a:r>
              <a:rPr lang="en-US" sz="2000" dirty="0"/>
              <a:t>Receive and process warrants (checks) and EFT/direct deposit remittance advices</a:t>
            </a:r>
          </a:p>
          <a:p>
            <a:pPr lvl="1" eaLnBrk="1" hangingPunct="1"/>
            <a:r>
              <a:rPr lang="en-US" sz="2000" dirty="0"/>
              <a:t>Match with supporting documentation in the document management system</a:t>
            </a:r>
          </a:p>
          <a:p>
            <a:pPr lvl="1" eaLnBrk="1" hangingPunct="1"/>
            <a:endParaRPr lang="en-US" sz="2400" dirty="0"/>
          </a:p>
          <a:p>
            <a:endParaRPr lang="en-US" dirty="0"/>
          </a:p>
          <a:p>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26</a:t>
            </a:fld>
            <a:endParaRPr lang="en-US" altLang="en-US" dirty="0"/>
          </a:p>
        </p:txBody>
      </p:sp>
    </p:spTree>
    <p:extLst>
      <p:ext uri="{BB962C8B-B14F-4D97-AF65-F5344CB8AC3E}">
        <p14:creationId xmlns:p14="http://schemas.microsoft.com/office/powerpoint/2010/main" val="844447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Budget</a:t>
            </a:r>
          </a:p>
        </p:txBody>
      </p:sp>
      <p:sp>
        <p:nvSpPr>
          <p:cNvPr id="8195" name="Content Placeholder 2"/>
          <p:cNvSpPr>
            <a:spLocks noGrp="1"/>
          </p:cNvSpPr>
          <p:nvPr>
            <p:ph idx="1"/>
          </p:nvPr>
        </p:nvSpPr>
        <p:spPr>
          <a:xfrm>
            <a:off x="838200" y="1406752"/>
            <a:ext cx="8001000" cy="4819650"/>
          </a:xfrm>
        </p:spPr>
        <p:txBody>
          <a:bodyPr/>
          <a:lstStyle/>
          <a:p>
            <a:pPr eaLnBrk="1" hangingPunct="1"/>
            <a:r>
              <a:rPr lang="en-US" sz="2200" dirty="0"/>
              <a:t>Processes budgetary documents on behalf of 55 budget entities within Justice Administration (50 agencies, plus 5 Public Defender Appellate Offices)</a:t>
            </a:r>
          </a:p>
          <a:p>
            <a:pPr eaLnBrk="1" hangingPunct="1"/>
            <a:r>
              <a:rPr lang="en-US" sz="2200" dirty="0"/>
              <a:t>Facilitates and Processes:</a:t>
            </a:r>
          </a:p>
          <a:p>
            <a:pPr lvl="1" eaLnBrk="1" hangingPunct="1"/>
            <a:r>
              <a:rPr lang="en-US" sz="2000" dirty="0"/>
              <a:t>Legislative Budget Requests </a:t>
            </a:r>
          </a:p>
          <a:p>
            <a:pPr lvl="1" eaLnBrk="1" hangingPunct="1"/>
            <a:r>
              <a:rPr lang="en-US" sz="2000" dirty="0"/>
              <a:t>Long Range Program Plans</a:t>
            </a:r>
          </a:p>
          <a:p>
            <a:pPr lvl="1" eaLnBrk="1" hangingPunct="1"/>
            <a:r>
              <a:rPr lang="en-US" sz="2000" dirty="0"/>
              <a:t>Budget Amendments</a:t>
            </a:r>
          </a:p>
          <a:p>
            <a:pPr lvl="0" eaLnBrk="1" hangingPunct="1"/>
            <a:r>
              <a:rPr lang="en-US" sz="2200" dirty="0"/>
              <a:t>Liaison between the Governor’s Office of Policy &amp; Budget (OPB) and the 50 agencies for the distribution of LASPBS reports, OPB Memorandums, Budget Instructions, etc.</a:t>
            </a:r>
          </a:p>
          <a:p>
            <a:pPr eaLnBrk="1" hangingPunct="1"/>
            <a:r>
              <a:rPr lang="en-US" sz="2200" dirty="0"/>
              <a:t>Generates and distributes ad hoc budget analysis and reports</a:t>
            </a:r>
          </a:p>
          <a:p>
            <a:pPr eaLnBrk="1" hangingPunct="1"/>
            <a:endParaRPr lang="en-US" sz="2400" dirty="0"/>
          </a:p>
          <a:p>
            <a:pPr eaLnBrk="1" hangingPunct="1"/>
            <a:endParaRPr lang="en-US" sz="2400" dirty="0"/>
          </a:p>
          <a:p>
            <a:pPr eaLnBrk="1" hangingPunct="1"/>
            <a:endParaRPr lang="en-US" sz="26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27</a:t>
            </a:fld>
            <a:endParaRPr lang="en-US" altLang="en-US" dirty="0"/>
          </a:p>
        </p:txBody>
      </p:sp>
    </p:spTree>
  </p:cSld>
  <p:clrMapOvr>
    <a:masterClrMapping/>
  </p:clrMapOvr>
  <p:transition>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Financial Services</a:t>
            </a:r>
          </a:p>
        </p:txBody>
      </p:sp>
      <p:sp>
        <p:nvSpPr>
          <p:cNvPr id="8195" name="Content Placeholder 2"/>
          <p:cNvSpPr>
            <a:spLocks noGrp="1"/>
          </p:cNvSpPr>
          <p:nvPr>
            <p:ph idx="1"/>
          </p:nvPr>
        </p:nvSpPr>
        <p:spPr>
          <a:xfrm>
            <a:off x="838200" y="1417638"/>
            <a:ext cx="8077200" cy="4972050"/>
          </a:xfrm>
        </p:spPr>
        <p:txBody>
          <a:bodyPr/>
          <a:lstStyle/>
          <a:p>
            <a:pPr eaLnBrk="1" hangingPunct="1"/>
            <a:r>
              <a:rPr lang="en-US" sz="2400" dirty="0"/>
              <a:t>Coordinates and prepares financial reports on a multitude of issues, both those required by law and those requested by the JROs, as well as through public records requests</a:t>
            </a:r>
          </a:p>
          <a:p>
            <a:pPr eaLnBrk="1" hangingPunct="1"/>
            <a:r>
              <a:rPr lang="en-US" sz="2400" dirty="0"/>
              <a:t>Monitors budgetary needs of the JAC, State Attorney and Public Defender Due Process Costs, and Court-Appointed Counsel appropriation categories </a:t>
            </a:r>
          </a:p>
          <a:p>
            <a:pPr eaLnBrk="1" hangingPunct="1"/>
            <a:r>
              <a:rPr lang="en-US" sz="2400" dirty="0"/>
              <a:t>Prepares Financial Statements after receiving information from the JROs</a:t>
            </a:r>
          </a:p>
          <a:p>
            <a:pPr eaLnBrk="1" hangingPunct="1"/>
            <a:r>
              <a:rPr lang="en-US" sz="2400" dirty="0"/>
              <a:t>Administers P-Card Works Program for Justice Administration</a:t>
            </a:r>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28</a:t>
            </a:fld>
            <a:endParaRPr lang="en-US" altLang="en-US" dirty="0"/>
          </a:p>
        </p:txBody>
      </p:sp>
    </p:spTree>
  </p:cSld>
  <p:clrMapOvr>
    <a:masterClrMapping/>
  </p:clrMapOvr>
  <p:transition>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t>Financial Services</a:t>
            </a:r>
          </a:p>
        </p:txBody>
      </p:sp>
      <p:sp>
        <p:nvSpPr>
          <p:cNvPr id="8195" name="Content Placeholder 2"/>
          <p:cNvSpPr>
            <a:spLocks noGrp="1"/>
          </p:cNvSpPr>
          <p:nvPr>
            <p:ph idx="1"/>
          </p:nvPr>
        </p:nvSpPr>
        <p:spPr>
          <a:xfrm>
            <a:off x="838200" y="1417638"/>
            <a:ext cx="7696200" cy="4972050"/>
          </a:xfrm>
        </p:spPr>
        <p:txBody>
          <a:bodyPr/>
          <a:lstStyle/>
          <a:p>
            <a:pPr eaLnBrk="1" hangingPunct="1"/>
            <a:r>
              <a:rPr lang="en-US" sz="2800" dirty="0"/>
              <a:t>Manages JAC’s internal accounting and payment function using BOMS</a:t>
            </a:r>
          </a:p>
          <a:p>
            <a:pPr eaLnBrk="1" hangingPunct="1"/>
            <a:r>
              <a:rPr lang="en-US" sz="2800" dirty="0"/>
              <a:t>Performs monthly and annual reconciliations</a:t>
            </a:r>
          </a:p>
          <a:p>
            <a:pPr eaLnBrk="1" hangingPunct="1"/>
            <a:r>
              <a:rPr lang="en-US" sz="2800" dirty="0"/>
              <a:t>Distributes FLAIR financial and payroll reports</a:t>
            </a:r>
          </a:p>
          <a:p>
            <a:pPr eaLnBrk="1" hangingPunct="1"/>
            <a:r>
              <a:rPr lang="en-US" sz="2800" dirty="0"/>
              <a:t>Coordinates and facilitates FLAIR services with the JROs</a:t>
            </a:r>
          </a:p>
          <a:p>
            <a:pPr eaLnBrk="1" hangingPunct="1"/>
            <a:r>
              <a:rPr lang="en-US" sz="2800" dirty="0"/>
              <a:t>Serves as Department of Financial Services’ Liaison for Justice Administration on FACTS, Substitute W-9, EFT, and other items</a:t>
            </a:r>
            <a:endParaRPr lang="en-US" sz="2400" dirty="0"/>
          </a:p>
          <a:p>
            <a:pPr eaLnBrk="1" hangingPunct="1"/>
            <a:endParaRPr lang="en-US" sz="2000" dirty="0"/>
          </a:p>
          <a:p>
            <a:pPr algn="r" eaLnBrk="1" hangingPunct="1">
              <a:buFont typeface="Wingdings" pitchFamily="2" charset="2"/>
              <a:buNone/>
            </a:pPr>
            <a:r>
              <a:rPr lang="en-US" sz="2000" dirty="0"/>
              <a:t>		</a:t>
            </a:r>
          </a:p>
          <a:p>
            <a:pPr eaLnBrk="1" hangingPunct="1">
              <a:buFont typeface="Wingdings" pitchFamily="2" charset="2"/>
              <a:buNone/>
            </a:pPr>
            <a:endParaRPr lang="en-US" sz="20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29</a:t>
            </a:fld>
            <a:endParaRPr lang="en-US" altLang="en-US" dirty="0"/>
          </a:p>
        </p:txBody>
      </p:sp>
    </p:spTree>
  </p:cSld>
  <p:clrMapOvr>
    <a:masterClrMapping/>
  </p:clrMapOvr>
  <p:transition>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189038"/>
          </a:xfrm>
        </p:spPr>
        <p:txBody>
          <a:bodyPr/>
          <a:lstStyle/>
          <a:p>
            <a:r>
              <a:rPr lang="en-US" dirty="0"/>
              <a:t>JAC is  . . . .</a:t>
            </a:r>
          </a:p>
        </p:txBody>
      </p:sp>
      <p:sp>
        <p:nvSpPr>
          <p:cNvPr id="3" name="Content Placeholder 2"/>
          <p:cNvSpPr>
            <a:spLocks noGrp="1"/>
          </p:cNvSpPr>
          <p:nvPr>
            <p:ph idx="1"/>
          </p:nvPr>
        </p:nvSpPr>
        <p:spPr/>
        <p:txBody>
          <a:bodyPr/>
          <a:lstStyle/>
          <a:p>
            <a:r>
              <a:rPr lang="en-US" sz="2400" dirty="0"/>
              <a:t>authorized by s. 43.16, F.S., to maintain:</a:t>
            </a:r>
          </a:p>
          <a:p>
            <a:pPr>
              <a:buNone/>
            </a:pPr>
            <a:r>
              <a:rPr lang="en-US" sz="2400" dirty="0"/>
              <a:t>     a central state office for administrative services and assistance when possible to and on behalf of the state attorneys and public defenders of Florida, the capital collateral regional counsel of Florida, the criminal conflict and civil regional counsel, and the Guardian Ad Litem Program</a:t>
            </a:r>
          </a:p>
          <a:p>
            <a:r>
              <a:rPr lang="en-US" sz="2400" dirty="0"/>
              <a:t>a liaison between the offices it serves and the Governor’s Office, Legislature, Department of Financial Services, Department of Management Services, and others </a:t>
            </a:r>
          </a:p>
          <a:p>
            <a:pPr>
              <a:buNone/>
            </a:pPr>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3</a:t>
            </a:fld>
            <a:endParaRPr lang="en-US" altLang="en-US" dirty="0"/>
          </a:p>
        </p:txBody>
      </p:sp>
    </p:spTree>
    <p:extLst>
      <p:ext uri="{BB962C8B-B14F-4D97-AF65-F5344CB8AC3E}">
        <p14:creationId xmlns:p14="http://schemas.microsoft.com/office/powerpoint/2010/main" val="1427716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696200" cy="1189038"/>
          </a:xfrm>
        </p:spPr>
        <p:txBody>
          <a:bodyPr/>
          <a:lstStyle/>
          <a:p>
            <a:pPr eaLnBrk="1" hangingPunct="1"/>
            <a:r>
              <a:rPr lang="en-US" dirty="0"/>
              <a:t>Human Resources</a:t>
            </a:r>
          </a:p>
        </p:txBody>
      </p:sp>
      <p:sp>
        <p:nvSpPr>
          <p:cNvPr id="8195" name="Content Placeholder 2"/>
          <p:cNvSpPr>
            <a:spLocks noGrp="1"/>
          </p:cNvSpPr>
          <p:nvPr>
            <p:ph idx="1"/>
          </p:nvPr>
        </p:nvSpPr>
        <p:spPr>
          <a:xfrm>
            <a:off x="914400" y="1489802"/>
            <a:ext cx="8077200" cy="4895850"/>
          </a:xfrm>
        </p:spPr>
        <p:txBody>
          <a:bodyPr/>
          <a:lstStyle/>
          <a:p>
            <a:pPr eaLnBrk="1" hangingPunct="1"/>
            <a:r>
              <a:rPr lang="en-US" sz="2300" dirty="0"/>
              <a:t>Processes monthly payroll for the 50 state entities of Justice Administration, with more than 11,000 employees (Payroll by Exception)</a:t>
            </a:r>
          </a:p>
          <a:p>
            <a:pPr lvl="1" eaLnBrk="1" hangingPunct="1"/>
            <a:r>
              <a:rPr lang="en-US" sz="2300" dirty="0"/>
              <a:t>Monthly payroll</a:t>
            </a:r>
          </a:p>
          <a:p>
            <a:pPr lvl="1" eaLnBrk="1" hangingPunct="1"/>
            <a:r>
              <a:rPr lang="en-US" sz="2300" dirty="0"/>
              <a:t>Supplemental payrolls</a:t>
            </a:r>
          </a:p>
          <a:p>
            <a:pPr lvl="1" eaLnBrk="1" hangingPunct="1"/>
            <a:r>
              <a:rPr lang="en-US" sz="2300" dirty="0"/>
              <a:t>Payroll warrants on-demand</a:t>
            </a:r>
          </a:p>
          <a:p>
            <a:pPr eaLnBrk="1" hangingPunct="1"/>
            <a:r>
              <a:rPr lang="en-US" sz="2300" dirty="0"/>
              <a:t>Processes retirement and benefit transactions on behalf of the entities of Justice Administration </a:t>
            </a:r>
          </a:p>
          <a:p>
            <a:pPr eaLnBrk="1" hangingPunct="1"/>
            <a:r>
              <a:rPr lang="en-US" sz="2300" dirty="0"/>
              <a:t>Serves as the liaison between Justice Administration entities and other state agencies, such as DMS (i.e., Div. of State Group Insurance, People First) and DFS (Bureau of State Payrolls)</a:t>
            </a:r>
          </a:p>
          <a:p>
            <a:pPr eaLnBrk="1" hangingPunct="1"/>
            <a:endParaRPr lang="en-US" sz="2400" dirty="0"/>
          </a:p>
          <a:p>
            <a:pPr eaLnBrk="1" hangingPunct="1"/>
            <a:endParaRPr lang="en-US" sz="26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30</a:t>
            </a:fld>
            <a:endParaRPr lang="en-US" altLang="en-US" dirty="0"/>
          </a:p>
        </p:txBody>
      </p:sp>
    </p:spTree>
  </p:cSld>
  <p:clrMapOvr>
    <a:masterClrMapping/>
  </p:clrMapOvr>
  <p:transition>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696200" cy="1189038"/>
          </a:xfrm>
        </p:spPr>
        <p:txBody>
          <a:bodyPr/>
          <a:lstStyle/>
          <a:p>
            <a:pPr eaLnBrk="1" hangingPunct="1"/>
            <a:r>
              <a:rPr lang="en-US" dirty="0"/>
              <a:t>Human Resources</a:t>
            </a:r>
          </a:p>
        </p:txBody>
      </p:sp>
      <p:sp>
        <p:nvSpPr>
          <p:cNvPr id="8195" name="Content Placeholder 2"/>
          <p:cNvSpPr>
            <a:spLocks noGrp="1"/>
          </p:cNvSpPr>
          <p:nvPr>
            <p:ph idx="1"/>
          </p:nvPr>
        </p:nvSpPr>
        <p:spPr>
          <a:xfrm>
            <a:off x="838200" y="1460500"/>
            <a:ext cx="7772400" cy="4895850"/>
          </a:xfrm>
        </p:spPr>
        <p:txBody>
          <a:bodyPr/>
          <a:lstStyle/>
          <a:p>
            <a:pPr eaLnBrk="1" hangingPunct="1"/>
            <a:r>
              <a:rPr lang="en-US" sz="2800" dirty="0"/>
              <a:t>Monitors salary rate for the entities of Justice Administration</a:t>
            </a:r>
          </a:p>
          <a:p>
            <a:pPr eaLnBrk="1" hangingPunct="1"/>
            <a:r>
              <a:rPr lang="en-US" sz="2800" dirty="0"/>
              <a:t>Processes Personnel Action Requests for new hires, terminations, salary adjustments, position reclassifications, and other transactions</a:t>
            </a:r>
          </a:p>
          <a:p>
            <a:pPr eaLnBrk="1" hangingPunct="1"/>
            <a:r>
              <a:rPr lang="en-US" sz="2800" dirty="0"/>
              <a:t>Provides oversight for reemployment assistance</a:t>
            </a:r>
          </a:p>
          <a:p>
            <a:pPr eaLnBrk="1" hangingPunct="1"/>
            <a:r>
              <a:rPr lang="en-US" sz="2800" dirty="0"/>
              <a:t>Advertises vacancies for positions of the entities of Justice Administration</a:t>
            </a:r>
            <a:endParaRPr lang="en-US" sz="2400" dirty="0"/>
          </a:p>
          <a:p>
            <a:pPr eaLnBrk="1" hangingPunct="1"/>
            <a:endParaRPr lang="en-US" sz="1800" dirty="0"/>
          </a:p>
          <a:p>
            <a:pPr eaLnBrk="1" hangingPunct="1"/>
            <a:endParaRPr lang="en-US" sz="26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31</a:t>
            </a:fld>
            <a:endParaRPr lang="en-US" altLang="en-US" dirty="0"/>
          </a:p>
        </p:txBody>
      </p:sp>
    </p:spTree>
  </p:cSld>
  <p:clrMapOvr>
    <a:masterClrMapping/>
  </p:clrMapOvr>
  <p:transition>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666264" cy="1143000"/>
          </a:xfrm>
        </p:spPr>
        <p:txBody>
          <a:bodyPr/>
          <a:lstStyle/>
          <a:p>
            <a:pPr eaLnBrk="1" hangingPunct="1"/>
            <a:r>
              <a:rPr lang="en-US" dirty="0"/>
              <a:t>Information Technology</a:t>
            </a:r>
          </a:p>
        </p:txBody>
      </p:sp>
      <p:sp>
        <p:nvSpPr>
          <p:cNvPr id="8195" name="Content Placeholder 2"/>
          <p:cNvSpPr>
            <a:spLocks noGrp="1"/>
          </p:cNvSpPr>
          <p:nvPr>
            <p:ph idx="1"/>
          </p:nvPr>
        </p:nvSpPr>
        <p:spPr>
          <a:xfrm>
            <a:off x="838200" y="1407069"/>
            <a:ext cx="8077200" cy="4913811"/>
          </a:xfrm>
        </p:spPr>
        <p:txBody>
          <a:bodyPr/>
          <a:lstStyle/>
          <a:p>
            <a:pPr eaLnBrk="1" hangingPunct="1"/>
            <a:r>
              <a:rPr lang="en-US" sz="2300" dirty="0"/>
              <a:t>Supports and provides email for JAC staff members</a:t>
            </a:r>
          </a:p>
          <a:p>
            <a:pPr eaLnBrk="1" hangingPunct="1"/>
            <a:r>
              <a:rPr lang="en-US" sz="2300" dirty="0"/>
              <a:t>Provides Citrix access to JAC staff members for telework purposes </a:t>
            </a:r>
          </a:p>
          <a:p>
            <a:pPr eaLnBrk="1" hangingPunct="1"/>
            <a:r>
              <a:rPr lang="en-US" sz="2300" dirty="0"/>
              <a:t>Hosts the Business Office Management System (BOMS) infrastructure for three Offices of Criminal Conflict and Civil Regional Counsel through Citrix</a:t>
            </a:r>
          </a:p>
          <a:p>
            <a:pPr eaLnBrk="1" hangingPunct="1"/>
            <a:r>
              <a:rPr lang="en-US" sz="2300" dirty="0"/>
              <a:t>Maintains and supports 40+ servers and the Hybrid Cloud Infrastructure (HCI) and manages environmental and security controls to JAC telecommunications and server equipment</a:t>
            </a:r>
          </a:p>
          <a:p>
            <a:pPr eaLnBrk="1" hangingPunct="1"/>
            <a:r>
              <a:rPr lang="en-US" sz="2300" dirty="0"/>
              <a:t>Supports the Court-Appointed Attorney Tracking System (CAATS), a custom written application used by JAC to process payments to court-appointed counsel and due process vendors</a:t>
            </a:r>
          </a:p>
          <a:p>
            <a:pPr eaLnBrk="1" hangingPunct="1"/>
            <a:endParaRPr lang="en-US" sz="2400" dirty="0"/>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32</a:t>
            </a:fld>
            <a:endParaRPr lang="en-US" altLang="en-US" dirty="0"/>
          </a:p>
        </p:txBody>
      </p:sp>
    </p:spTree>
  </p:cSld>
  <p:clrMapOvr>
    <a:masterClrMapping/>
  </p:clrMapOvr>
  <p:transition>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696200" cy="1143000"/>
          </a:xfrm>
        </p:spPr>
        <p:txBody>
          <a:bodyPr/>
          <a:lstStyle/>
          <a:p>
            <a:pPr eaLnBrk="1" hangingPunct="1"/>
            <a:r>
              <a:rPr lang="en-US" dirty="0"/>
              <a:t>Information Technology</a:t>
            </a:r>
          </a:p>
        </p:txBody>
      </p:sp>
      <p:sp>
        <p:nvSpPr>
          <p:cNvPr id="8195" name="Content Placeholder 2"/>
          <p:cNvSpPr>
            <a:spLocks noGrp="1"/>
          </p:cNvSpPr>
          <p:nvPr>
            <p:ph idx="1"/>
          </p:nvPr>
        </p:nvSpPr>
        <p:spPr>
          <a:xfrm>
            <a:off x="838200" y="1371600"/>
            <a:ext cx="8305800" cy="5029200"/>
          </a:xfrm>
        </p:spPr>
        <p:txBody>
          <a:bodyPr/>
          <a:lstStyle/>
          <a:p>
            <a:pPr eaLnBrk="1" hangingPunct="1"/>
            <a:r>
              <a:rPr lang="en-US" sz="2300" dirty="0"/>
              <a:t>Provides support for all computer equipment and applications including BOMS; CAATS; Laserfiche; Citrix; SQL Support; and JAC’s website, including online court-appointed contracts system, and JACOBS, JAC’s Online Bill Submission system</a:t>
            </a:r>
          </a:p>
          <a:p>
            <a:pPr eaLnBrk="1" hangingPunct="1"/>
            <a:r>
              <a:rPr lang="en-US" sz="2300" dirty="0"/>
              <a:t>Researches software updates and hardware replacement needs, as well as test updates for functionality and applicability for 90+ desktop computers</a:t>
            </a:r>
          </a:p>
          <a:p>
            <a:pPr eaLnBrk="1" hangingPunct="1"/>
            <a:r>
              <a:rPr lang="en-US" sz="2300" dirty="0"/>
              <a:t>Supports, monitors, and manages agency firewall intrusion detection, protected web browsing, and anti-virus software</a:t>
            </a:r>
          </a:p>
          <a:p>
            <a:pPr eaLnBrk="1" hangingPunct="1"/>
            <a:r>
              <a:rPr lang="en-US" sz="2300" dirty="0"/>
              <a:t>Supports network file share and print services</a:t>
            </a:r>
          </a:p>
          <a:p>
            <a:pPr eaLnBrk="1" hangingPunct="1"/>
            <a:r>
              <a:rPr lang="en-US" sz="2300" dirty="0"/>
              <a:t>Backs up all network data on a frequent basis for offsite storage</a:t>
            </a:r>
          </a:p>
          <a:p>
            <a:pPr eaLnBrk="1" hangingPunct="1"/>
            <a:r>
              <a:rPr lang="en-US" sz="2300" dirty="0"/>
              <a:t>Coordinates repairs to JAC equipment</a:t>
            </a:r>
          </a:p>
          <a:p>
            <a:pPr algn="r" eaLnBrk="1" hangingPunct="1">
              <a:buFont typeface="Wingdings" pitchFamily="2" charset="2"/>
              <a:buNone/>
            </a:pPr>
            <a:r>
              <a:rPr lang="en-US" sz="2400" dirty="0"/>
              <a:t>		</a:t>
            </a:r>
          </a:p>
          <a:p>
            <a:pPr eaLnBrk="1" hangingPunct="1">
              <a:buFont typeface="Wingdings" pitchFamily="2" charset="2"/>
              <a:buNone/>
            </a:pPr>
            <a:endParaRPr lang="en-US" sz="2400" dirty="0"/>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33</a:t>
            </a:fld>
            <a:endParaRPr lang="en-US" altLang="en-US" dirty="0"/>
          </a:p>
        </p:txBody>
      </p:sp>
    </p:spTree>
  </p:cSld>
  <p:clrMapOvr>
    <a:masterClrMapping/>
  </p:clrMapOvr>
  <p:transition>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59B37-220C-4C1D-AAC3-AC6D47121BFF}"/>
              </a:ext>
            </a:extLst>
          </p:cNvPr>
          <p:cNvSpPr>
            <a:spLocks noGrp="1"/>
          </p:cNvSpPr>
          <p:nvPr>
            <p:ph type="title"/>
          </p:nvPr>
        </p:nvSpPr>
        <p:spPr/>
        <p:txBody>
          <a:bodyPr/>
          <a:lstStyle/>
          <a:p>
            <a:r>
              <a:rPr lang="en-US" dirty="0"/>
              <a:t>Internal Audit</a:t>
            </a:r>
          </a:p>
        </p:txBody>
      </p:sp>
      <p:sp>
        <p:nvSpPr>
          <p:cNvPr id="3" name="Content Placeholder 2">
            <a:extLst>
              <a:ext uri="{FF2B5EF4-FFF2-40B4-BE49-F238E27FC236}">
                <a16:creationId xmlns:a16="http://schemas.microsoft.com/office/drawing/2014/main" id="{791125C9-EB04-47DD-AD41-39CC2588F1CF}"/>
              </a:ext>
            </a:extLst>
          </p:cNvPr>
          <p:cNvSpPr>
            <a:spLocks noGrp="1"/>
          </p:cNvSpPr>
          <p:nvPr>
            <p:ph idx="1"/>
          </p:nvPr>
        </p:nvSpPr>
        <p:spPr>
          <a:xfrm>
            <a:off x="990600" y="1424169"/>
            <a:ext cx="7696200" cy="4525963"/>
          </a:xfrm>
        </p:spPr>
        <p:txBody>
          <a:bodyPr/>
          <a:lstStyle/>
          <a:p>
            <a:r>
              <a:rPr lang="en-US" sz="2800" dirty="0"/>
              <a:t>Oversees all aspects of the internal audit function.</a:t>
            </a:r>
          </a:p>
          <a:p>
            <a:r>
              <a:rPr lang="en-US" sz="2800" dirty="0"/>
              <a:t>Plans and conducts audits and reviews of programs, systems, controls, records, policies, procedures, performance measures or activities within JAC or related third party vendors.</a:t>
            </a:r>
          </a:p>
          <a:p>
            <a:r>
              <a:rPr lang="en-US" sz="2800" dirty="0"/>
              <a:t>Emphasizes recommendations for improving agency efficiency, effectiveness, internal controls, compliance, and operational policies and procedures.</a:t>
            </a:r>
            <a:endParaRPr lang="en-US" dirty="0"/>
          </a:p>
        </p:txBody>
      </p:sp>
      <p:sp>
        <p:nvSpPr>
          <p:cNvPr id="5" name="Slide Number Placeholder 4">
            <a:extLst>
              <a:ext uri="{FF2B5EF4-FFF2-40B4-BE49-F238E27FC236}">
                <a16:creationId xmlns:a16="http://schemas.microsoft.com/office/drawing/2014/main" id="{3E4AE5B8-BABA-414D-87D9-E4C40F9EC55F}"/>
              </a:ext>
            </a:extLst>
          </p:cNvPr>
          <p:cNvSpPr>
            <a:spLocks noGrp="1"/>
          </p:cNvSpPr>
          <p:nvPr>
            <p:ph type="sldNum" sz="quarter" idx="12"/>
          </p:nvPr>
        </p:nvSpPr>
        <p:spPr/>
        <p:txBody>
          <a:bodyPr/>
          <a:lstStyle/>
          <a:p>
            <a:pPr>
              <a:defRPr/>
            </a:pPr>
            <a:fld id="{4FB98381-1AA4-463F-B3FF-2607979862FE}" type="slidenum">
              <a:rPr lang="en-US" altLang="en-US" smtClean="0"/>
              <a:pPr>
                <a:defRPr/>
              </a:pPr>
              <a:t>34</a:t>
            </a:fld>
            <a:endParaRPr lang="en-US" altLang="en-US" dirty="0"/>
          </a:p>
        </p:txBody>
      </p:sp>
    </p:spTree>
    <p:extLst>
      <p:ext uri="{BB962C8B-B14F-4D97-AF65-F5344CB8AC3E}">
        <p14:creationId xmlns:p14="http://schemas.microsoft.com/office/powerpoint/2010/main" val="19748671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a:t>
            </a:r>
          </a:p>
        </p:txBody>
      </p:sp>
      <p:sp>
        <p:nvSpPr>
          <p:cNvPr id="3" name="Content Placeholder 2"/>
          <p:cNvSpPr>
            <a:spLocks noGrp="1"/>
          </p:cNvSpPr>
          <p:nvPr>
            <p:ph idx="1"/>
          </p:nvPr>
        </p:nvSpPr>
        <p:spPr/>
        <p:txBody>
          <a:bodyPr/>
          <a:lstStyle/>
          <a:p>
            <a:r>
              <a:rPr lang="en-US" dirty="0"/>
              <a:t>Provides legal expertise to the Commission, Executive Director, and the agency</a:t>
            </a:r>
          </a:p>
          <a:p>
            <a:r>
              <a:rPr lang="en-US" dirty="0"/>
              <a:t>Audits complex billings, such as capital death and capital collateral attorney fee billings</a:t>
            </a:r>
          </a:p>
          <a:p>
            <a:r>
              <a:rPr lang="en-US" dirty="0"/>
              <a:t>Represents the Commission in court proceedings</a:t>
            </a:r>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35</a:t>
            </a:fld>
            <a:endParaRPr lang="en-US" altLang="en-US" dirty="0"/>
          </a:p>
        </p:txBody>
      </p:sp>
    </p:spTree>
    <p:extLst>
      <p:ext uri="{BB962C8B-B14F-4D97-AF65-F5344CB8AC3E}">
        <p14:creationId xmlns:p14="http://schemas.microsoft.com/office/powerpoint/2010/main" val="3041148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990600" y="228600"/>
            <a:ext cx="7696200" cy="1189038"/>
          </a:xfrm>
        </p:spPr>
        <p:txBody>
          <a:bodyPr/>
          <a:lstStyle/>
          <a:p>
            <a:pPr eaLnBrk="1" hangingPunct="1"/>
            <a:r>
              <a:rPr lang="en-US" dirty="0"/>
              <a:t>Operations</a:t>
            </a:r>
          </a:p>
        </p:txBody>
      </p:sp>
      <p:sp>
        <p:nvSpPr>
          <p:cNvPr id="8195" name="Content Placeholder 2"/>
          <p:cNvSpPr>
            <a:spLocks noGrp="1"/>
          </p:cNvSpPr>
          <p:nvPr>
            <p:ph idx="1"/>
          </p:nvPr>
        </p:nvSpPr>
        <p:spPr>
          <a:xfrm>
            <a:off x="838200" y="1417638"/>
            <a:ext cx="8077200" cy="4819650"/>
          </a:xfrm>
        </p:spPr>
        <p:txBody>
          <a:bodyPr/>
          <a:lstStyle/>
          <a:p>
            <a:pPr eaLnBrk="1" hangingPunct="1"/>
            <a:r>
              <a:rPr lang="en-US" sz="2300" dirty="0"/>
              <a:t>Provides administrative support to JAC employees related to office equipment (other than computers) and facilities</a:t>
            </a:r>
          </a:p>
          <a:p>
            <a:pPr eaLnBrk="1" hangingPunct="1"/>
            <a:r>
              <a:rPr lang="en-US" sz="2300" dirty="0"/>
              <a:t>Supervises JAC Reception, Voucher Room, and Mail Room</a:t>
            </a:r>
          </a:p>
          <a:p>
            <a:pPr eaLnBrk="1" hangingPunct="1"/>
            <a:r>
              <a:rPr lang="en-US" sz="2300" dirty="0"/>
              <a:t>Oversees risk management, agency insurance, and workers compensation</a:t>
            </a:r>
          </a:p>
          <a:p>
            <a:pPr eaLnBrk="1" hangingPunct="1"/>
            <a:r>
              <a:rPr lang="en-US" sz="2300" dirty="0"/>
              <a:t>Coordinates WEX Fuel Cards and FLEET Management System</a:t>
            </a:r>
          </a:p>
          <a:p>
            <a:pPr eaLnBrk="1" hangingPunct="1"/>
            <a:r>
              <a:rPr lang="en-US" sz="2300" dirty="0"/>
              <a:t>Serves as Department of Management Services’ Liaison for JAC Communications (e.g., GoToMeeting/Training, Audio Conferencing, and Virtual Private Network)</a:t>
            </a:r>
          </a:p>
          <a:p>
            <a:pPr eaLnBrk="1" hangingPunct="1"/>
            <a:r>
              <a:rPr lang="en-US" sz="2300" dirty="0"/>
              <a:t>Serves as JAC Purchasing Agent</a:t>
            </a:r>
          </a:p>
          <a:p>
            <a:pPr eaLnBrk="1" hangingPunct="1"/>
            <a:r>
              <a:rPr lang="en-US" sz="2300" dirty="0"/>
              <a:t>Coordinates JAC inventory</a:t>
            </a:r>
          </a:p>
          <a:p>
            <a:pPr algn="r" eaLnBrk="1" hangingPunct="1">
              <a:buFont typeface="Wingdings" pitchFamily="2" charset="2"/>
              <a:buNone/>
            </a:pPr>
            <a:r>
              <a:rPr lang="en-US" sz="2400" dirty="0"/>
              <a:t>		</a:t>
            </a:r>
          </a:p>
        </p:txBody>
      </p:sp>
      <p:sp>
        <p:nvSpPr>
          <p:cNvPr id="4" name="Slide Number Placeholder 3"/>
          <p:cNvSpPr>
            <a:spLocks noGrp="1"/>
          </p:cNvSpPr>
          <p:nvPr>
            <p:ph type="sldNum" sz="quarter" idx="12"/>
          </p:nvPr>
        </p:nvSpPr>
        <p:spPr/>
        <p:txBody>
          <a:bodyPr/>
          <a:lstStyle/>
          <a:p>
            <a:pPr>
              <a:defRPr/>
            </a:pPr>
            <a:fld id="{56BB8777-50EE-495C-92EA-A93224C0FA11}" type="slidenum">
              <a:rPr lang="en-US" altLang="en-US"/>
              <a:pPr>
                <a:defRPr/>
              </a:pPr>
              <a:t>36</a:t>
            </a:fld>
            <a:endParaRPr lang="en-US" altLang="en-US" dirty="0"/>
          </a:p>
        </p:txBody>
      </p:sp>
    </p:spTree>
  </p:cSld>
  <p:clrMapOvr>
    <a:masterClrMapping/>
  </p:clrMapOvr>
  <p:transition>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JAC Responsibilities for </a:t>
            </a:r>
            <a:br>
              <a:rPr lang="en-US" sz="4000" dirty="0"/>
            </a:br>
            <a:r>
              <a:rPr lang="en-US" sz="4000" dirty="0"/>
              <a:t>Court-Appointed Counsel</a:t>
            </a:r>
            <a:endParaRPr lang="en-US" sz="1800"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37</a:t>
            </a:fld>
            <a:endParaRPr lang="en-US" altLang="en-US" dirty="0"/>
          </a:p>
        </p:txBody>
      </p:sp>
      <p:graphicFrame>
        <p:nvGraphicFramePr>
          <p:cNvPr id="6" name="Content Placeholder 5">
            <a:extLst>
              <a:ext uri="{FF2B5EF4-FFF2-40B4-BE49-F238E27FC236}">
                <a16:creationId xmlns:a16="http://schemas.microsoft.com/office/drawing/2014/main" id="{42102D70-FB3C-4FEE-A9D0-CB5F6E7598B0}"/>
              </a:ext>
            </a:extLst>
          </p:cNvPr>
          <p:cNvGraphicFramePr>
            <a:graphicFrameLocks noGrp="1"/>
          </p:cNvGraphicFramePr>
          <p:nvPr>
            <p:ph idx="1"/>
            <p:extLst>
              <p:ext uri="{D42A27DB-BD31-4B8C-83A1-F6EECF244321}">
                <p14:modId xmlns:p14="http://schemas.microsoft.com/office/powerpoint/2010/main" val="1829414357"/>
              </p:ext>
            </p:extLst>
          </p:nvPr>
        </p:nvGraphicFramePr>
        <p:xfrm>
          <a:off x="990600" y="1600200"/>
          <a:ext cx="76962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21345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189038"/>
          </a:xfrm>
        </p:spPr>
        <p:txBody>
          <a:bodyPr/>
          <a:lstStyle/>
          <a:p>
            <a:r>
              <a:rPr lang="en-US" dirty="0"/>
              <a:t>Questions?</a:t>
            </a:r>
          </a:p>
        </p:txBody>
      </p:sp>
      <p:sp>
        <p:nvSpPr>
          <p:cNvPr id="3" name="Content Placeholder 2"/>
          <p:cNvSpPr>
            <a:spLocks noGrp="1"/>
          </p:cNvSpPr>
          <p:nvPr>
            <p:ph idx="1"/>
          </p:nvPr>
        </p:nvSpPr>
        <p:spPr>
          <a:xfrm>
            <a:off x="990600" y="1524000"/>
            <a:ext cx="7696200" cy="4602163"/>
          </a:xfrm>
        </p:spPr>
        <p:txBody>
          <a:bodyPr/>
          <a:lstStyle/>
          <a:p>
            <a:pPr>
              <a:buNone/>
            </a:pPr>
            <a:r>
              <a:rPr lang="en-US" dirty="0"/>
              <a:t>Contact Info:</a:t>
            </a:r>
          </a:p>
          <a:p>
            <a:pPr>
              <a:buNone/>
            </a:pPr>
            <a:endParaRPr lang="en-US" sz="2000" dirty="0"/>
          </a:p>
          <a:p>
            <a:pPr>
              <a:buNone/>
            </a:pPr>
            <a:r>
              <a:rPr lang="en-US" dirty="0"/>
              <a:t>Alton L. “Rip” Colvin, Jr.</a:t>
            </a:r>
          </a:p>
          <a:p>
            <a:pPr>
              <a:buNone/>
            </a:pPr>
            <a:r>
              <a:rPr lang="en-US" dirty="0"/>
              <a:t>Executive Director</a:t>
            </a:r>
          </a:p>
          <a:p>
            <a:pPr>
              <a:buNone/>
            </a:pPr>
            <a:r>
              <a:rPr lang="en-US" dirty="0">
                <a:hlinkClick r:id="rId3"/>
              </a:rPr>
              <a:t>rip.colvin@justiceadmin.org</a:t>
            </a:r>
            <a:endParaRPr lang="en-US" dirty="0"/>
          </a:p>
          <a:p>
            <a:pPr>
              <a:buNone/>
            </a:pPr>
            <a:r>
              <a:rPr lang="en-US"/>
              <a:t>(850) 488-2415</a:t>
            </a:r>
            <a:endParaRPr lang="en-US" dirty="0"/>
          </a:p>
          <a:p>
            <a:pPr>
              <a:buNone/>
            </a:pPr>
            <a:endParaRPr lang="en-US" sz="1800" dirty="0"/>
          </a:p>
          <a:p>
            <a:pPr>
              <a:buNone/>
            </a:pPr>
            <a:r>
              <a:rPr lang="en-US" dirty="0"/>
              <a:t>JAC Website: </a:t>
            </a:r>
            <a:r>
              <a:rPr lang="en-US" dirty="0">
                <a:hlinkClick r:id="rId4"/>
              </a:rPr>
              <a:t>www.justiceadmin.org</a:t>
            </a:r>
            <a:r>
              <a:rPr lang="en-US" dirty="0"/>
              <a:t> </a:t>
            </a:r>
          </a:p>
          <a:p>
            <a:pPr>
              <a:buNone/>
            </a:pPr>
            <a:endParaRPr lang="en-US" dirty="0"/>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pPr>
                <a:defRPr/>
              </a:pPr>
              <a:t>38</a:t>
            </a:fld>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189038"/>
          </a:xfrm>
        </p:spPr>
        <p:txBody>
          <a:bodyPr/>
          <a:lstStyle/>
          <a:p>
            <a:r>
              <a:rPr lang="en-US" dirty="0"/>
              <a:t>The Commission</a:t>
            </a:r>
          </a:p>
        </p:txBody>
      </p:sp>
      <p:sp>
        <p:nvSpPr>
          <p:cNvPr id="3" name="Content Placeholder 2"/>
          <p:cNvSpPr>
            <a:spLocks noGrp="1"/>
          </p:cNvSpPr>
          <p:nvPr>
            <p:ph idx="1"/>
          </p:nvPr>
        </p:nvSpPr>
        <p:spPr>
          <a:xfrm>
            <a:off x="914400" y="1524000"/>
            <a:ext cx="7924800" cy="4525963"/>
          </a:xfrm>
        </p:spPr>
        <p:txBody>
          <a:bodyPr/>
          <a:lstStyle/>
          <a:p>
            <a:r>
              <a:rPr lang="en-US" sz="1800" dirty="0"/>
              <a:t>The “Justice Administrative Commission” is led by two State Attorneys, appointed by the Florida Prosecuting Attorneys Association, and two Public Defenders, appointed by the Florida Public Defender Association. </a:t>
            </a:r>
          </a:p>
          <a:p>
            <a:pPr>
              <a:buNone/>
            </a:pPr>
            <a:endParaRPr lang="en-US" sz="1800" dirty="0"/>
          </a:p>
          <a:p>
            <a:pPr>
              <a:buNone/>
            </a:pPr>
            <a:r>
              <a:rPr lang="en-US" sz="1800" dirty="0"/>
              <a:t>	</a:t>
            </a:r>
            <a:r>
              <a:rPr lang="en-US" sz="1800" b="1" i="1" dirty="0"/>
              <a:t>Honorable Diamond Litty</a:t>
            </a:r>
            <a:r>
              <a:rPr lang="en-US" sz="1800" b="1" i="1"/>
              <a:t>, Chair		Honorable </a:t>
            </a:r>
            <a:r>
              <a:rPr lang="en-US" sz="1800" b="1" i="1" dirty="0"/>
              <a:t>Kathleen Smith</a:t>
            </a:r>
          </a:p>
          <a:p>
            <a:pPr>
              <a:buNone/>
            </a:pPr>
            <a:r>
              <a:rPr lang="en-US" sz="1800" b="1" i="1" dirty="0"/>
              <a:t>	Public Defender, 19</a:t>
            </a:r>
            <a:r>
              <a:rPr lang="en-US" sz="1800" b="1" i="1" baseline="30000" dirty="0"/>
              <a:t>th</a:t>
            </a:r>
            <a:r>
              <a:rPr lang="en-US" sz="1800" b="1" i="1" dirty="0"/>
              <a:t> Circuit		Public Defender, 20</a:t>
            </a:r>
            <a:r>
              <a:rPr lang="en-US" sz="1800" b="1" i="1" baseline="30000" dirty="0"/>
              <a:t>th</a:t>
            </a:r>
            <a:r>
              <a:rPr lang="en-US" sz="1800" b="1" i="1" dirty="0"/>
              <a:t> Circuit</a:t>
            </a:r>
          </a:p>
          <a:p>
            <a:pPr>
              <a:buNone/>
            </a:pPr>
            <a:endParaRPr lang="en-US" sz="1800" b="1" i="1" dirty="0"/>
          </a:p>
          <a:p>
            <a:pPr>
              <a:buNone/>
            </a:pPr>
            <a:r>
              <a:rPr lang="en-US" sz="1800" b="1" i="1" dirty="0"/>
              <a:t>	Honorable Brian Haas			Honorable Jack Campbell</a:t>
            </a:r>
          </a:p>
          <a:p>
            <a:pPr>
              <a:buNone/>
            </a:pPr>
            <a:r>
              <a:rPr lang="en-US" sz="1800" b="1" i="1" dirty="0"/>
              <a:t>	State Attorney, 10</a:t>
            </a:r>
            <a:r>
              <a:rPr lang="en-US" sz="1800" b="1" i="1" baseline="30000" dirty="0"/>
              <a:t>th</a:t>
            </a:r>
            <a:r>
              <a:rPr lang="en-US" sz="1800" b="1" i="1" dirty="0"/>
              <a:t> Circuit		State Attorney, 2</a:t>
            </a:r>
            <a:r>
              <a:rPr lang="en-US" sz="1800" b="1" i="1" baseline="30000" dirty="0"/>
              <a:t>nd</a:t>
            </a:r>
            <a:r>
              <a:rPr lang="en-US" sz="1800" b="1" i="1" dirty="0"/>
              <a:t> Circuit</a:t>
            </a:r>
          </a:p>
          <a:p>
            <a:pPr>
              <a:buNone/>
            </a:pPr>
            <a:endParaRPr lang="en-US" sz="1800" dirty="0"/>
          </a:p>
          <a:p>
            <a:r>
              <a:rPr lang="en-US" sz="1800" dirty="0"/>
              <a:t>The Commission meets regularly with the Executive Director along with other JAC staff to provide guidance and direction on a myriad of issues.</a:t>
            </a:r>
          </a:p>
          <a:p>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4</a:t>
            </a:fld>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219200"/>
          </a:xfrm>
        </p:spPr>
        <p:txBody>
          <a:bodyPr/>
          <a:lstStyle/>
          <a:p>
            <a:r>
              <a:rPr lang="en-US" sz="3200" dirty="0"/>
              <a:t>Justice Administrative Commission (JAC)</a:t>
            </a:r>
          </a:p>
        </p:txBody>
      </p:sp>
      <p:sp>
        <p:nvSpPr>
          <p:cNvPr id="3" name="Content Placeholder 2"/>
          <p:cNvSpPr>
            <a:spLocks noGrp="1"/>
          </p:cNvSpPr>
          <p:nvPr>
            <p:ph idx="1"/>
          </p:nvPr>
        </p:nvSpPr>
        <p:spPr>
          <a:xfrm>
            <a:off x="838200" y="1447800"/>
            <a:ext cx="8001000" cy="4800600"/>
          </a:xfrm>
        </p:spPr>
        <p:txBody>
          <a:bodyPr/>
          <a:lstStyle/>
          <a:p>
            <a:r>
              <a:rPr lang="en-US" sz="2400" b="1" dirty="0"/>
              <a:t>JAC’s Vision:</a:t>
            </a:r>
            <a:r>
              <a:rPr lang="en-US" sz="2400" dirty="0"/>
              <a:t> To be the model of exemplary state government.</a:t>
            </a:r>
          </a:p>
          <a:p>
            <a:r>
              <a:rPr lang="en-US" sz="2400" b="1" dirty="0"/>
              <a:t>JAC’s Mission:</a:t>
            </a:r>
            <a:r>
              <a:rPr lang="en-US" sz="2400" dirty="0"/>
              <a:t> To support the entities we serve and Florida’s judicial system with fiscal controls, best practices, and exemplary service.</a:t>
            </a:r>
          </a:p>
          <a:p>
            <a:r>
              <a:rPr lang="en-US" sz="2400" b="1" dirty="0"/>
              <a:t>JAC's Core Values:</a:t>
            </a:r>
            <a:r>
              <a:rPr lang="en-US" sz="2400" dirty="0"/>
              <a:t> We take great pride in exemplary service, adaptability, honesty, integrity, and diversity, as well as respectful and ethical conduct.</a:t>
            </a:r>
          </a:p>
          <a:p>
            <a:r>
              <a:rPr lang="en-US" sz="2400" b="1" dirty="0"/>
              <a:t>JAC's Core Competencies: </a:t>
            </a:r>
            <a:r>
              <a:rPr lang="en-US" sz="2400" dirty="0"/>
              <a:t>Administrative Service, Communication and Collaboration, Prompt-Payment, Fiscal Accountability, and Continuous Improvement and Innovation.</a:t>
            </a:r>
          </a:p>
          <a:p>
            <a:endParaRPr lang="en-US" sz="2400" dirty="0"/>
          </a:p>
          <a:p>
            <a:endParaRPr lang="en-US" dirty="0"/>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5</a:t>
            </a:fld>
            <a:endParaRPr lang="en-US" altLang="en-US" dirty="0"/>
          </a:p>
        </p:txBody>
      </p:sp>
    </p:spTree>
    <p:extLst>
      <p:ext uri="{BB962C8B-B14F-4D97-AF65-F5344CB8AC3E}">
        <p14:creationId xmlns:p14="http://schemas.microsoft.com/office/powerpoint/2010/main" val="254406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0"/>
            <a:ext cx="7696200" cy="1189038"/>
          </a:xfrm>
        </p:spPr>
        <p:txBody>
          <a:bodyPr/>
          <a:lstStyle/>
          <a:p>
            <a:r>
              <a:rPr lang="en-US" dirty="0"/>
              <a:t>History</a:t>
            </a:r>
          </a:p>
        </p:txBody>
      </p:sp>
      <p:sp>
        <p:nvSpPr>
          <p:cNvPr id="3" name="Content Placeholder 2"/>
          <p:cNvSpPr>
            <a:spLocks noGrp="1"/>
          </p:cNvSpPr>
          <p:nvPr>
            <p:ph idx="1"/>
          </p:nvPr>
        </p:nvSpPr>
        <p:spPr>
          <a:xfrm>
            <a:off x="838200" y="1371600"/>
            <a:ext cx="7848600" cy="4800600"/>
          </a:xfrm>
        </p:spPr>
        <p:txBody>
          <a:bodyPr/>
          <a:lstStyle/>
          <a:p>
            <a:r>
              <a:rPr lang="en-US" sz="1900" dirty="0"/>
              <a:t>The Justice Administrative Commission (JAC) was created in 1965, shortly after the U.S. Supreme Court’s decision in </a:t>
            </a:r>
            <a:r>
              <a:rPr lang="en-US" sz="1900" i="1" dirty="0"/>
              <a:t>Gideon vs. Wainwright</a:t>
            </a:r>
            <a:r>
              <a:rPr lang="en-US" sz="1900" dirty="0"/>
              <a:t> (1963).</a:t>
            </a:r>
          </a:p>
          <a:p>
            <a:r>
              <a:rPr lang="en-US" sz="1900" dirty="0"/>
              <a:t>Early on, JAC provided administrative services to the state courts, state attorneys, public defenders, and court reporters.</a:t>
            </a:r>
          </a:p>
          <a:p>
            <a:r>
              <a:rPr lang="en-US" sz="1900" dirty="0"/>
              <a:t>In 1984, services provided to the state courts were transferred to the Office of the State Courts Administrator (OSCA).  That same year, JAC began providing services to the Capital Collateral Representative, which later became the Offices of Capital Collateral Regional Counsel.</a:t>
            </a:r>
          </a:p>
          <a:p>
            <a:r>
              <a:rPr lang="en-US" sz="1900" dirty="0"/>
              <a:t>In 2003, services for Statewide Guardian ad Litem Office were transferred from OSCA to JAC.</a:t>
            </a:r>
          </a:p>
          <a:p>
            <a:r>
              <a:rPr lang="en-US" sz="1900" dirty="0"/>
              <a:t>In 2004, JAC began contracting and processing payments for private court-appointed counsel and related vendors, consolidating this function from 67 counties to one state agency.</a:t>
            </a:r>
          </a:p>
          <a:p>
            <a:r>
              <a:rPr lang="en-US" sz="1900" dirty="0"/>
              <a:t>In 2007, JAC began providing administrative services to the newly created Offices of Criminal Conflict and Civil Regional Counsel.</a:t>
            </a:r>
          </a:p>
        </p:txBody>
      </p:sp>
      <p:sp>
        <p:nvSpPr>
          <p:cNvPr id="5" name="Slide Number Placeholder 4"/>
          <p:cNvSpPr>
            <a:spLocks noGrp="1"/>
          </p:cNvSpPr>
          <p:nvPr>
            <p:ph type="sldNum" sz="quarter" idx="12"/>
          </p:nvPr>
        </p:nvSpPr>
        <p:spPr/>
        <p:txBody>
          <a:bodyPr/>
          <a:lstStyle/>
          <a:p>
            <a:pPr>
              <a:defRPr/>
            </a:pPr>
            <a:fld id="{4FB98381-1AA4-463F-B3FF-2607979862FE}" type="slidenum">
              <a:rPr lang="en-US" altLang="en-US" smtClean="0"/>
              <a:pPr>
                <a:defRPr/>
              </a:pPr>
              <a:t>6</a:t>
            </a:fld>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Justice Administration </a:t>
            </a:r>
            <a:br>
              <a:rPr lang="en-US" sz="3600" dirty="0"/>
            </a:br>
            <a:r>
              <a:rPr lang="en-US" sz="3600" dirty="0"/>
              <a:t>Base Budget 2019-20 $955.46 Million</a:t>
            </a:r>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pPr>
                <a:defRPr/>
              </a:pPr>
              <a:t>7</a:t>
            </a:fld>
            <a:endParaRPr lang="en-US" altLang="en-US" dirty="0"/>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3006619649"/>
              </p:ext>
            </p:extLst>
          </p:nvPr>
        </p:nvGraphicFramePr>
        <p:xfrm>
          <a:off x="990600" y="1599298"/>
          <a:ext cx="76962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3325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Justice Administration </a:t>
            </a:r>
            <a:br>
              <a:rPr lang="en-US" sz="3600" dirty="0"/>
            </a:br>
            <a:r>
              <a:rPr lang="en-US" sz="3600" dirty="0"/>
              <a:t>Base Budget 2020-21 $982.65 Million</a:t>
            </a:r>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pPr>
                <a:defRPr/>
              </a:pPr>
              <a:t>8</a:t>
            </a:fld>
            <a:endParaRPr lang="en-US" altLang="en-US" dirty="0"/>
          </a:p>
        </p:txBody>
      </p:sp>
      <p:sp>
        <p:nvSpPr>
          <p:cNvPr id="7" name="TextBox 7"/>
          <p:cNvSpPr txBox="1">
            <a:spLocks noChangeArrowheads="1"/>
          </p:cNvSpPr>
          <p:nvPr/>
        </p:nvSpPr>
        <p:spPr bwMode="auto">
          <a:xfrm>
            <a:off x="974124" y="5804109"/>
            <a:ext cx="4267235" cy="307766"/>
          </a:xfrm>
          <a:prstGeom prst="rect">
            <a:avLst/>
          </a:prstGeom>
          <a:noFill/>
          <a:ln w="9525">
            <a:noFill/>
            <a:miter lim="800000"/>
            <a:headEnd/>
            <a:tailEnd/>
          </a:ln>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solidFill>
                  <a:schemeClr val="bg2">
                    <a:lumMod val="50000"/>
                  </a:schemeClr>
                </a:solidFill>
              </a:rPr>
              <a:t>Amounts above reflect millions of dollars.</a:t>
            </a:r>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2120959376"/>
              </p:ext>
            </p:extLst>
          </p:nvPr>
        </p:nvGraphicFramePr>
        <p:xfrm>
          <a:off x="990600" y="1600200"/>
          <a:ext cx="76962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54522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Justice Administration </a:t>
            </a:r>
            <a:br>
              <a:rPr lang="en-US" sz="3600" dirty="0"/>
            </a:br>
            <a:r>
              <a:rPr lang="en-US" sz="3600" dirty="0"/>
              <a:t>Base Budget 2021-22 $1.07 Billion</a:t>
            </a:r>
          </a:p>
        </p:txBody>
      </p:sp>
      <p:sp>
        <p:nvSpPr>
          <p:cNvPr id="4" name="Slide Number Placeholder 3"/>
          <p:cNvSpPr>
            <a:spLocks noGrp="1"/>
          </p:cNvSpPr>
          <p:nvPr>
            <p:ph type="sldNum" sz="quarter" idx="12"/>
          </p:nvPr>
        </p:nvSpPr>
        <p:spPr/>
        <p:txBody>
          <a:bodyPr/>
          <a:lstStyle/>
          <a:p>
            <a:pPr>
              <a:defRPr/>
            </a:pPr>
            <a:fld id="{4FB98381-1AA4-463F-B3FF-2607979862FE}" type="slidenum">
              <a:rPr lang="en-US" altLang="en-US" smtClean="0">
                <a:solidFill>
                  <a:prstClr val="black">
                    <a:tint val="75000"/>
                  </a:prstClr>
                </a:solidFill>
              </a:rPr>
              <a:pPr>
                <a:defRPr/>
              </a:pPr>
              <a:t>9</a:t>
            </a:fld>
            <a:endParaRPr lang="en-US" altLang="en-US" dirty="0">
              <a:solidFill>
                <a:prstClr val="black">
                  <a:tint val="75000"/>
                </a:prstClr>
              </a:solidFill>
            </a:endParaRPr>
          </a:p>
        </p:txBody>
      </p:sp>
      <p:sp>
        <p:nvSpPr>
          <p:cNvPr id="7" name="TextBox 7"/>
          <p:cNvSpPr txBox="1">
            <a:spLocks noChangeArrowheads="1"/>
          </p:cNvSpPr>
          <p:nvPr/>
        </p:nvSpPr>
        <p:spPr bwMode="auto">
          <a:xfrm>
            <a:off x="974124" y="5804109"/>
            <a:ext cx="4267235" cy="307766"/>
          </a:xfrm>
          <a:prstGeom prst="rect">
            <a:avLst/>
          </a:prstGeom>
          <a:noFill/>
          <a:ln w="9525">
            <a:noFill/>
            <a:miter lim="800000"/>
            <a:headEnd/>
            <a:tailEnd/>
          </a:ln>
        </p:spPr>
        <p:txBody>
          <a:bodyP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solidFill>
                  <a:srgbClr val="DEDEDE">
                    <a:lumMod val="50000"/>
                  </a:srgbClr>
                </a:solidFill>
              </a:rPr>
              <a:t>Amounts above reflect millions of dollars.</a:t>
            </a:r>
          </a:p>
        </p:txBody>
      </p:sp>
      <p:graphicFrame>
        <p:nvGraphicFramePr>
          <p:cNvPr id="9" name="Content Placeholder 3"/>
          <p:cNvGraphicFramePr>
            <a:graphicFrameLocks noGrp="1"/>
          </p:cNvGraphicFramePr>
          <p:nvPr>
            <p:ph idx="1"/>
            <p:extLst/>
          </p:nvPr>
        </p:nvGraphicFramePr>
        <p:xfrm>
          <a:off x="990600" y="1600200"/>
          <a:ext cx="76962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22868043"/>
      </p:ext>
    </p:extLst>
  </p:cSld>
  <p:clrMapOvr>
    <a:masterClrMapping/>
  </p:clrMapOvr>
</p:sld>
</file>

<file path=ppt/theme/theme1.xml><?xml version="1.0" encoding="utf-8"?>
<a:theme xmlns:a="http://schemas.openxmlformats.org/drawingml/2006/main" name="JAC-blu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26008</TotalTime>
  <Words>2521</Words>
  <Application>Microsoft Office PowerPoint</Application>
  <PresentationFormat>On-screen Show (4:3)</PresentationFormat>
  <Paragraphs>401</Paragraphs>
  <Slides>38</Slides>
  <Notes>35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Wingdings</vt:lpstr>
      <vt:lpstr>JAC-blue</vt:lpstr>
      <vt:lpstr> Overview of the  Justice Administrative Commission Fiscal Year 2023-24 </vt:lpstr>
      <vt:lpstr>JAC Overview – Objectives</vt:lpstr>
      <vt:lpstr>JAC is  . . . .</vt:lpstr>
      <vt:lpstr>The Commission</vt:lpstr>
      <vt:lpstr>Justice Administrative Commission (JAC)</vt:lpstr>
      <vt:lpstr>History</vt:lpstr>
      <vt:lpstr>Justice Administration  Base Budget 2019-20 $955.46 Million</vt:lpstr>
      <vt:lpstr>Justice Administration  Base Budget 2020-21 $982.65 Million</vt:lpstr>
      <vt:lpstr>Justice Administration  Base Budget 2021-22 $1.07 Billion</vt:lpstr>
      <vt:lpstr>Justice Administration  Base Budget 2022-23 $1.19 Billion</vt:lpstr>
      <vt:lpstr>Justice Administration  Base Budget 2023-24 $1.28 Billion</vt:lpstr>
      <vt:lpstr>“Two Sides of the House” at JAC</vt:lpstr>
      <vt:lpstr>PowerPoint Presentation</vt:lpstr>
      <vt:lpstr>JAC Responsibilities for  Court-Appointed Counsel</vt:lpstr>
      <vt:lpstr>Three-Tiered Indigent Criminal Defense Model</vt:lpstr>
      <vt:lpstr>Two-Tiered Indigent Civil Representation Model</vt:lpstr>
      <vt:lpstr>Civil Representation Model  Children with Special Needs</vt:lpstr>
      <vt:lpstr>JAC Accomplishments –  Fiscal Year 2022-23</vt:lpstr>
      <vt:lpstr>JAC Accomplishments –  Fiscal Year 2022-23 – Continued</vt:lpstr>
      <vt:lpstr>JAC accomplishes</vt:lpstr>
      <vt:lpstr>PowerPoint Presentation</vt:lpstr>
      <vt:lpstr>JAC at a Glance</vt:lpstr>
      <vt:lpstr>Executive     </vt:lpstr>
      <vt:lpstr>Executive     </vt:lpstr>
      <vt:lpstr>Accounting</vt:lpstr>
      <vt:lpstr>Accounting</vt:lpstr>
      <vt:lpstr>Budget</vt:lpstr>
      <vt:lpstr>Financial Services</vt:lpstr>
      <vt:lpstr>Financial Services</vt:lpstr>
      <vt:lpstr>Human Resources</vt:lpstr>
      <vt:lpstr>Human Resources</vt:lpstr>
      <vt:lpstr>Information Technology</vt:lpstr>
      <vt:lpstr>Information Technology</vt:lpstr>
      <vt:lpstr>Internal Audit</vt:lpstr>
      <vt:lpstr>Legal</vt:lpstr>
      <vt:lpstr>Operations</vt:lpstr>
      <vt:lpstr>JAC Responsibilities for  Court-Appointed Counsel</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Dolce</dc:creator>
  <cp:lastModifiedBy>Colvin, Rip</cp:lastModifiedBy>
  <cp:revision>444</cp:revision>
  <cp:lastPrinted>2021-09-28T13:23:54Z</cp:lastPrinted>
  <dcterms:created xsi:type="dcterms:W3CDTF">2009-01-29T18:41:17Z</dcterms:created>
  <dcterms:modified xsi:type="dcterms:W3CDTF">2024-02-05T14:48:52Z</dcterms:modified>
</cp:coreProperties>
</file>