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404" r:id="rId2"/>
  </p:sldMasterIdLst>
  <p:notesMasterIdLst>
    <p:notesMasterId r:id="rId129"/>
  </p:notesMasterIdLst>
  <p:handoutMasterIdLst>
    <p:handoutMasterId r:id="rId130"/>
  </p:handoutMasterIdLst>
  <p:sldIdLst>
    <p:sldId id="356" r:id="rId3"/>
    <p:sldId id="428" r:id="rId4"/>
    <p:sldId id="676" r:id="rId5"/>
    <p:sldId id="692" r:id="rId6"/>
    <p:sldId id="527" r:id="rId7"/>
    <p:sldId id="720" r:id="rId8"/>
    <p:sldId id="533" r:id="rId9"/>
    <p:sldId id="525" r:id="rId10"/>
    <p:sldId id="534" r:id="rId11"/>
    <p:sldId id="535" r:id="rId12"/>
    <p:sldId id="674" r:id="rId13"/>
    <p:sldId id="385" r:id="rId14"/>
    <p:sldId id="721" r:id="rId15"/>
    <p:sldId id="707" r:id="rId16"/>
    <p:sldId id="683" r:id="rId17"/>
    <p:sldId id="677" r:id="rId18"/>
    <p:sldId id="693" r:id="rId19"/>
    <p:sldId id="682" r:id="rId20"/>
    <p:sldId id="694" r:id="rId21"/>
    <p:sldId id="695" r:id="rId22"/>
    <p:sldId id="390" r:id="rId23"/>
    <p:sldId id="442" r:id="rId24"/>
    <p:sldId id="443" r:id="rId25"/>
    <p:sldId id="685" r:id="rId26"/>
    <p:sldId id="392" r:id="rId27"/>
    <p:sldId id="696" r:id="rId28"/>
    <p:sldId id="446" r:id="rId29"/>
    <p:sldId id="697" r:id="rId30"/>
    <p:sldId id="444" r:id="rId31"/>
    <p:sldId id="396" r:id="rId32"/>
    <p:sldId id="445" r:id="rId33"/>
    <p:sldId id="684" r:id="rId34"/>
    <p:sldId id="722" r:id="rId35"/>
    <p:sldId id="708" r:id="rId36"/>
    <p:sldId id="504" r:id="rId37"/>
    <p:sldId id="505" r:id="rId38"/>
    <p:sldId id="698" r:id="rId39"/>
    <p:sldId id="506" r:id="rId40"/>
    <p:sldId id="507" r:id="rId41"/>
    <p:sldId id="508" r:id="rId42"/>
    <p:sldId id="509" r:id="rId43"/>
    <p:sldId id="510" r:id="rId44"/>
    <p:sldId id="511" r:id="rId45"/>
    <p:sldId id="690" r:id="rId46"/>
    <p:sldId id="512" r:id="rId47"/>
    <p:sldId id="513" r:id="rId48"/>
    <p:sldId id="725" r:id="rId49"/>
    <p:sldId id="514" r:id="rId50"/>
    <p:sldId id="515" r:id="rId51"/>
    <p:sldId id="516" r:id="rId52"/>
    <p:sldId id="517" r:id="rId53"/>
    <p:sldId id="518" r:id="rId54"/>
    <p:sldId id="519" r:id="rId55"/>
    <p:sldId id="691" r:id="rId56"/>
    <p:sldId id="723" r:id="rId57"/>
    <p:sldId id="709" r:id="rId58"/>
    <p:sldId id="675" r:id="rId59"/>
    <p:sldId id="699" r:id="rId60"/>
    <p:sldId id="488" r:id="rId61"/>
    <p:sldId id="710" r:id="rId62"/>
    <p:sldId id="701" r:id="rId63"/>
    <p:sldId id="711" r:id="rId64"/>
    <p:sldId id="700" r:id="rId65"/>
    <p:sldId id="702" r:id="rId66"/>
    <p:sldId id="490" r:id="rId67"/>
    <p:sldId id="489" r:id="rId68"/>
    <p:sldId id="703" r:id="rId69"/>
    <p:sldId id="447" r:id="rId70"/>
    <p:sldId id="704" r:id="rId71"/>
    <p:sldId id="399" r:id="rId72"/>
    <p:sldId id="713" r:id="rId73"/>
    <p:sldId id="724" r:id="rId74"/>
    <p:sldId id="402" r:id="rId75"/>
    <p:sldId id="403" r:id="rId76"/>
    <p:sldId id="630" r:id="rId77"/>
    <p:sldId id="631" r:id="rId78"/>
    <p:sldId id="705" r:id="rId79"/>
    <p:sldId id="687" r:id="rId80"/>
    <p:sldId id="688" r:id="rId81"/>
    <p:sldId id="689" r:id="rId82"/>
    <p:sldId id="648" r:id="rId83"/>
    <p:sldId id="712" r:id="rId84"/>
    <p:sldId id="649" r:id="rId85"/>
    <p:sldId id="633" r:id="rId86"/>
    <p:sldId id="706" r:id="rId87"/>
    <p:sldId id="635" r:id="rId88"/>
    <p:sldId id="636" r:id="rId89"/>
    <p:sldId id="637" r:id="rId90"/>
    <p:sldId id="638" r:id="rId91"/>
    <p:sldId id="639" r:id="rId92"/>
    <p:sldId id="640" r:id="rId93"/>
    <p:sldId id="641" r:id="rId94"/>
    <p:sldId id="622" r:id="rId95"/>
    <p:sldId id="623" r:id="rId96"/>
    <p:sldId id="624" r:id="rId97"/>
    <p:sldId id="625" r:id="rId98"/>
    <p:sldId id="626" r:id="rId99"/>
    <p:sldId id="521" r:id="rId100"/>
    <p:sldId id="715" r:id="rId101"/>
    <p:sldId id="411" r:id="rId102"/>
    <p:sldId id="412" r:id="rId103"/>
    <p:sldId id="413" r:id="rId104"/>
    <p:sldId id="718" r:id="rId105"/>
    <p:sldId id="414" r:id="rId106"/>
    <p:sldId id="457" r:id="rId107"/>
    <p:sldId id="415" r:id="rId108"/>
    <p:sldId id="416" r:id="rId109"/>
    <p:sldId id="418" r:id="rId110"/>
    <p:sldId id="459" r:id="rId111"/>
    <p:sldId id="716" r:id="rId112"/>
    <p:sldId id="454" r:id="rId113"/>
    <p:sldId id="455" r:id="rId114"/>
    <p:sldId id="717" r:id="rId115"/>
    <p:sldId id="458" r:id="rId116"/>
    <p:sldId id="467" r:id="rId117"/>
    <p:sldId id="466" r:id="rId118"/>
    <p:sldId id="463" r:id="rId119"/>
    <p:sldId id="464" r:id="rId120"/>
    <p:sldId id="462" r:id="rId121"/>
    <p:sldId id="426" r:id="rId122"/>
    <p:sldId id="424" r:id="rId123"/>
    <p:sldId id="461" r:id="rId124"/>
    <p:sldId id="465" r:id="rId125"/>
    <p:sldId id="425" r:id="rId126"/>
    <p:sldId id="420" r:id="rId127"/>
    <p:sldId id="427" r:id="rId128"/>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800" kern="1200">
        <a:solidFill>
          <a:schemeClr val="tx1"/>
        </a:solidFill>
        <a:latin typeface="Calibri" pitchFamily="34" charset="0"/>
        <a:ea typeface="+mn-ea"/>
        <a:cs typeface="+mn-cs"/>
      </a:defRPr>
    </a:lvl3pPr>
    <a:lvl4pPr marL="1371600" algn="l" rtl="0" fontAlgn="base">
      <a:spcBef>
        <a:spcPct val="0"/>
      </a:spcBef>
      <a:spcAft>
        <a:spcPct val="0"/>
      </a:spcAft>
      <a:defRPr sz="2800" kern="1200">
        <a:solidFill>
          <a:schemeClr val="tx1"/>
        </a:solidFill>
        <a:latin typeface="Calibri" pitchFamily="34" charset="0"/>
        <a:ea typeface="+mn-ea"/>
        <a:cs typeface="+mn-cs"/>
      </a:defRPr>
    </a:lvl4pPr>
    <a:lvl5pPr marL="1828800" algn="l" rtl="0" fontAlgn="base">
      <a:spcBef>
        <a:spcPct val="0"/>
      </a:spcBef>
      <a:spcAft>
        <a:spcPct val="0"/>
      </a:spcAft>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 Nona" initials="MN" lastIdx="9" clrIdx="0">
    <p:extLst>
      <p:ext uri="{19B8F6BF-5375-455C-9EA6-DF929625EA0E}">
        <p15:presenceInfo xmlns:p15="http://schemas.microsoft.com/office/powerpoint/2012/main" userId="S-1-5-21-3964605488-2921750399-968922279-6989" providerId="AD"/>
      </p:ext>
    </p:extLst>
  </p:cmAuthor>
  <p:cmAuthor id="2" name="Alton Colvin" initials="AC" lastIdx="18" clrIdx="1">
    <p:extLst>
      <p:ext uri="{19B8F6BF-5375-455C-9EA6-DF929625EA0E}">
        <p15:presenceInfo xmlns:p15="http://schemas.microsoft.com/office/powerpoint/2012/main" userId="18b741fd728bb8c4" providerId="Windows Live"/>
      </p:ext>
    </p:extLst>
  </p:cmAuthor>
  <p:cmAuthor id="3" name="Colvin, Rip" initials="CR" lastIdx="1" clrIdx="2">
    <p:extLst>
      <p:ext uri="{19B8F6BF-5375-455C-9EA6-DF929625EA0E}">
        <p15:presenceInfo xmlns:p15="http://schemas.microsoft.com/office/powerpoint/2012/main" userId="S-1-5-21-3964605488-2921750399-968922279-45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FF66"/>
    <a:srgbClr val="FFFFE7"/>
    <a:srgbClr val="0000FF"/>
    <a:srgbClr val="FF0000"/>
    <a:srgbClr val="710000"/>
    <a:srgbClr val="990000"/>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5405" autoAdjust="0"/>
  </p:normalViewPr>
  <p:slideViewPr>
    <p:cSldViewPr>
      <p:cViewPr varScale="1">
        <p:scale>
          <a:sx n="82" d="100"/>
          <a:sy n="82" d="100"/>
        </p:scale>
        <p:origin x="1205" y="58"/>
      </p:cViewPr>
      <p:guideLst>
        <p:guide orient="horz" pos="2160"/>
        <p:guide pos="2880"/>
      </p:guideLst>
    </p:cSldViewPr>
  </p:slideViewPr>
  <p:outlineViewPr>
    <p:cViewPr>
      <p:scale>
        <a:sx n="33" d="100"/>
        <a:sy n="33" d="100"/>
      </p:scale>
      <p:origin x="0" y="-144"/>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4" d="100"/>
          <a:sy n="64" d="100"/>
        </p:scale>
        <p:origin x="3086" y="91"/>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handoutMaster" Target="handoutMasters/handoutMaster1.xml"/><Relationship Id="rId13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6947E-D027-4D25-B9DD-E4E96FBB4648}"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4823FE56-984F-42A6-A80F-2B9C4A9946C4}">
      <dgm:prSet phldrT="[Text]"/>
      <dgm:spPr/>
      <dgm:t>
        <a:bodyPr/>
        <a:lstStyle/>
        <a:p>
          <a:r>
            <a:rPr lang="en-US" b="1" dirty="0">
              <a:latin typeface="Times New Roman" panose="02020603050405020304" pitchFamily="18" charset="0"/>
              <a:cs typeface="Times New Roman" panose="02020603050405020304" pitchFamily="18" charset="0"/>
            </a:rPr>
            <a:t>7/16/18</a:t>
          </a:r>
        </a:p>
      </dgm:t>
    </dgm:pt>
    <dgm:pt modelId="{304C4DA9-4799-4E07-A9F9-5AD45E33C335}" type="parTrans" cxnId="{174C7CD8-B7B6-4586-A729-892C6B49233E}">
      <dgm:prSet/>
      <dgm:spPr/>
      <dgm:t>
        <a:bodyPr/>
        <a:lstStyle/>
        <a:p>
          <a:endParaRPr lang="en-US"/>
        </a:p>
      </dgm:t>
    </dgm:pt>
    <dgm:pt modelId="{2FB5F0A5-2E28-4A48-BD00-8CA836BD5E15}" type="sibTrans" cxnId="{174C7CD8-B7B6-4586-A729-892C6B49233E}">
      <dgm:prSet/>
      <dgm:spPr/>
      <dgm:t>
        <a:bodyPr/>
        <a:lstStyle/>
        <a:p>
          <a:endParaRPr lang="en-US"/>
        </a:p>
      </dgm:t>
    </dgm:pt>
    <dgm:pt modelId="{BE9B4E5A-33BD-4AC8-B61C-5A81685F4D54}">
      <dgm:prSet phldrT="[Text]" custT="1"/>
      <dgm:spPr/>
      <dgm:t>
        <a:bodyPr/>
        <a:lstStyle/>
        <a:p>
          <a:r>
            <a:rPr lang="en-US" sz="3200" dirty="0">
              <a:latin typeface="+mn-lt"/>
              <a:cs typeface="Times New Roman" panose="02020603050405020304" pitchFamily="18" charset="0"/>
            </a:rPr>
            <a:t>Capital Asset Data Due</a:t>
          </a:r>
        </a:p>
      </dgm:t>
    </dgm:pt>
    <dgm:pt modelId="{015C9C57-1BE4-4FD0-9284-6C64A20B11FC}" type="parTrans" cxnId="{CDA1AE4D-1974-4BAA-A9CB-0A853BAD056F}">
      <dgm:prSet/>
      <dgm:spPr/>
      <dgm:t>
        <a:bodyPr/>
        <a:lstStyle/>
        <a:p>
          <a:endParaRPr lang="en-US"/>
        </a:p>
      </dgm:t>
    </dgm:pt>
    <dgm:pt modelId="{128DFDED-DA09-4372-90D6-5464914F9AE9}" type="sibTrans" cxnId="{CDA1AE4D-1974-4BAA-A9CB-0A853BAD056F}">
      <dgm:prSet/>
      <dgm:spPr/>
      <dgm:t>
        <a:bodyPr/>
        <a:lstStyle/>
        <a:p>
          <a:endParaRPr lang="en-US"/>
        </a:p>
      </dgm:t>
    </dgm:pt>
    <dgm:pt modelId="{655BD264-6D9B-4D06-BD62-932E7723995D}">
      <dgm:prSet phldrT="[Text]"/>
      <dgm:spPr/>
      <dgm:t>
        <a:bodyPr/>
        <a:lstStyle/>
        <a:p>
          <a:r>
            <a:rPr lang="en-US" b="1" dirty="0">
              <a:latin typeface="Times New Roman" panose="02020603050405020304" pitchFamily="18" charset="0"/>
              <a:cs typeface="Times New Roman" panose="02020603050405020304" pitchFamily="18" charset="0"/>
            </a:rPr>
            <a:t>7/20/18</a:t>
          </a:r>
          <a:endParaRPr lang="en-US" b="1" dirty="0"/>
        </a:p>
      </dgm:t>
    </dgm:pt>
    <dgm:pt modelId="{FD3C701B-8D6F-4B3B-BB49-A128F3194828}" type="parTrans" cxnId="{C47542E6-FDEE-46FC-B794-EFE90A977C70}">
      <dgm:prSet/>
      <dgm:spPr/>
      <dgm:t>
        <a:bodyPr/>
        <a:lstStyle/>
        <a:p>
          <a:endParaRPr lang="en-US"/>
        </a:p>
      </dgm:t>
    </dgm:pt>
    <dgm:pt modelId="{13704EEE-1F10-4C2F-B100-3CA8121A1100}" type="sibTrans" cxnId="{C47542E6-FDEE-46FC-B794-EFE90A977C70}">
      <dgm:prSet/>
      <dgm:spPr/>
      <dgm:t>
        <a:bodyPr/>
        <a:lstStyle/>
        <a:p>
          <a:endParaRPr lang="en-US"/>
        </a:p>
      </dgm:t>
    </dgm:pt>
    <dgm:pt modelId="{3DC20BC5-A490-46F6-8267-409797652BC8}">
      <dgm:prSet phldrT="[Text]" custT="1"/>
      <dgm:spPr/>
      <dgm:t>
        <a:bodyPr/>
        <a:lstStyle/>
        <a:p>
          <a:r>
            <a:rPr lang="en-US" sz="3200" dirty="0">
              <a:latin typeface="+mn-lt"/>
              <a:cs typeface="Times New Roman" panose="02020603050405020304" pitchFamily="18" charset="0"/>
            </a:rPr>
            <a:t>Receivables Worksheet Due </a:t>
          </a:r>
          <a:r>
            <a:rPr lang="en-US" sz="3200" dirty="0">
              <a:solidFill>
                <a:srgbClr val="FF0000"/>
              </a:solidFill>
              <a:latin typeface="+mn-lt"/>
              <a:cs typeface="Times New Roman" panose="02020603050405020304" pitchFamily="18" charset="0"/>
            </a:rPr>
            <a:t>New </a:t>
          </a:r>
        </a:p>
      </dgm:t>
    </dgm:pt>
    <dgm:pt modelId="{0CEF9493-0947-43D9-8684-757DD5849361}" type="parTrans" cxnId="{046A1243-04C1-4432-8179-19B068A82BD3}">
      <dgm:prSet/>
      <dgm:spPr/>
      <dgm:t>
        <a:bodyPr/>
        <a:lstStyle/>
        <a:p>
          <a:endParaRPr lang="en-US"/>
        </a:p>
      </dgm:t>
    </dgm:pt>
    <dgm:pt modelId="{5C0E763C-5E7C-43DF-85B2-61BA460E36A3}" type="sibTrans" cxnId="{046A1243-04C1-4432-8179-19B068A82BD3}">
      <dgm:prSet/>
      <dgm:spPr/>
      <dgm:t>
        <a:bodyPr/>
        <a:lstStyle/>
        <a:p>
          <a:endParaRPr lang="en-US"/>
        </a:p>
      </dgm:t>
    </dgm:pt>
    <dgm:pt modelId="{A74E1D02-3840-4DBC-9505-3FB6B608EB4B}">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rPr>
            <a:t>7/23/18</a:t>
          </a:r>
        </a:p>
      </dgm:t>
    </dgm:pt>
    <dgm:pt modelId="{324A8E84-9AF4-4239-9CAE-A5440C186F18}" type="parTrans" cxnId="{04A4AB35-1492-470D-881F-ECE926578FFD}">
      <dgm:prSet/>
      <dgm:spPr/>
      <dgm:t>
        <a:bodyPr/>
        <a:lstStyle/>
        <a:p>
          <a:endParaRPr lang="en-US"/>
        </a:p>
      </dgm:t>
    </dgm:pt>
    <dgm:pt modelId="{28A032EB-ED45-4A44-8C28-B702499A5C2E}" type="sibTrans" cxnId="{04A4AB35-1492-470D-881F-ECE926578FFD}">
      <dgm:prSet/>
      <dgm:spPr/>
      <dgm:t>
        <a:bodyPr/>
        <a:lstStyle/>
        <a:p>
          <a:endParaRPr lang="en-US"/>
        </a:p>
      </dgm:t>
    </dgm:pt>
    <dgm:pt modelId="{94454631-1DAC-4B50-B3B9-B274E30836EE}">
      <dgm:prSet phldrT="[Text]" custT="1"/>
      <dgm:spPr/>
      <dgm:t>
        <a:bodyPr/>
        <a:lstStyle/>
        <a:p>
          <a:r>
            <a:rPr lang="en-US" sz="3200" dirty="0">
              <a:latin typeface="+mn-lt"/>
              <a:cs typeface="Times New Roman" panose="02020603050405020304" pitchFamily="18" charset="0"/>
            </a:rPr>
            <a:t>Compensated Absences Data Due</a:t>
          </a:r>
          <a:endParaRPr lang="en-US" sz="3200" dirty="0">
            <a:solidFill>
              <a:schemeClr val="tx1"/>
            </a:solidFill>
            <a:latin typeface="+mn-lt"/>
            <a:cs typeface="Times New Roman" panose="02020603050405020304" pitchFamily="18" charset="0"/>
          </a:endParaRPr>
        </a:p>
      </dgm:t>
    </dgm:pt>
    <dgm:pt modelId="{2B438FE1-3592-49A9-AEE0-612A01137860}" type="parTrans" cxnId="{C9E6F504-26B2-48EA-AC4D-CFD3E568D98B}">
      <dgm:prSet/>
      <dgm:spPr/>
      <dgm:t>
        <a:bodyPr/>
        <a:lstStyle/>
        <a:p>
          <a:endParaRPr lang="en-US"/>
        </a:p>
      </dgm:t>
    </dgm:pt>
    <dgm:pt modelId="{310EAFEB-1641-45B0-9BF7-E43893B125E8}" type="sibTrans" cxnId="{C9E6F504-26B2-48EA-AC4D-CFD3E568D98B}">
      <dgm:prSet/>
      <dgm:spPr/>
      <dgm:t>
        <a:bodyPr/>
        <a:lstStyle/>
        <a:p>
          <a:endParaRPr lang="en-US"/>
        </a:p>
      </dgm:t>
    </dgm:pt>
    <dgm:pt modelId="{02B5F2DE-4835-4391-B438-041F9D0B5D80}">
      <dgm:prSet/>
      <dgm:spPr/>
      <dgm:t>
        <a:bodyPr/>
        <a:lstStyle/>
        <a:p>
          <a:r>
            <a:rPr lang="en-US" b="1" dirty="0">
              <a:latin typeface="Times New Roman" panose="02020603050405020304" pitchFamily="18" charset="0"/>
              <a:cs typeface="Times New Roman" panose="02020603050405020304" pitchFamily="18" charset="0"/>
            </a:rPr>
            <a:t>7/11/18</a:t>
          </a:r>
        </a:p>
      </dgm:t>
    </dgm:pt>
    <dgm:pt modelId="{0C737E48-0546-411F-A6C0-AC32B5FF6BDA}" type="parTrans" cxnId="{31DFFEF6-2B8B-4E19-982D-9B098ECE1AA8}">
      <dgm:prSet/>
      <dgm:spPr/>
      <dgm:t>
        <a:bodyPr/>
        <a:lstStyle/>
        <a:p>
          <a:endParaRPr lang="en-US"/>
        </a:p>
      </dgm:t>
    </dgm:pt>
    <dgm:pt modelId="{DDE34C4B-29F5-41F9-98C3-15F02E9EB80D}" type="sibTrans" cxnId="{31DFFEF6-2B8B-4E19-982D-9B098ECE1AA8}">
      <dgm:prSet/>
      <dgm:spPr/>
      <dgm:t>
        <a:bodyPr/>
        <a:lstStyle/>
        <a:p>
          <a:endParaRPr lang="en-US"/>
        </a:p>
      </dgm:t>
    </dgm:pt>
    <dgm:pt modelId="{A37C8F4F-86E2-4A48-AA38-8128E146030C}">
      <dgm:prSet/>
      <dgm:spPr/>
      <dgm:t>
        <a:bodyPr/>
        <a:lstStyle/>
        <a:p>
          <a:r>
            <a:rPr lang="en-US" b="1" dirty="0">
              <a:latin typeface="Times New Roman" panose="02020603050405020304" pitchFamily="18" charset="0"/>
              <a:cs typeface="Times New Roman" panose="02020603050405020304" pitchFamily="18" charset="0"/>
            </a:rPr>
            <a:t>7/2/18</a:t>
          </a:r>
        </a:p>
      </dgm:t>
    </dgm:pt>
    <dgm:pt modelId="{C8A2B5C2-452E-4D12-9013-1EE67070B0ED}" type="parTrans" cxnId="{F240638C-8644-4B8A-85E5-E0502BBAA784}">
      <dgm:prSet/>
      <dgm:spPr/>
      <dgm:t>
        <a:bodyPr/>
        <a:lstStyle/>
        <a:p>
          <a:endParaRPr lang="en-US"/>
        </a:p>
      </dgm:t>
    </dgm:pt>
    <dgm:pt modelId="{76418F93-6B5A-44A3-B80B-65A5630D2867}" type="sibTrans" cxnId="{F240638C-8644-4B8A-85E5-E0502BBAA784}">
      <dgm:prSet/>
      <dgm:spPr/>
      <dgm:t>
        <a:bodyPr/>
        <a:lstStyle/>
        <a:p>
          <a:endParaRPr lang="en-US"/>
        </a:p>
      </dgm:t>
    </dgm:pt>
    <dgm:pt modelId="{35CBB9D9-B4E6-485C-9BAC-A46B40242276}">
      <dgm:prSet custT="1"/>
      <dgm:spPr/>
      <dgm:t>
        <a:bodyPr/>
        <a:lstStyle/>
        <a:p>
          <a:pPr algn="l"/>
          <a:r>
            <a:rPr lang="en-US" sz="3200" dirty="0">
              <a:latin typeface="+mn-lt"/>
              <a:cs typeface="Times New Roman" panose="02020603050405020304" pitchFamily="18" charset="0"/>
            </a:rPr>
            <a:t>Consideration of Fraud Form Due</a:t>
          </a:r>
        </a:p>
      </dgm:t>
    </dgm:pt>
    <dgm:pt modelId="{8B4A7147-6B81-41E8-83BD-0D730E833AE2}" type="parTrans" cxnId="{AC0CD334-1D0A-4739-A13C-9A742C7B2854}">
      <dgm:prSet/>
      <dgm:spPr/>
      <dgm:t>
        <a:bodyPr/>
        <a:lstStyle/>
        <a:p>
          <a:endParaRPr lang="en-US"/>
        </a:p>
      </dgm:t>
    </dgm:pt>
    <dgm:pt modelId="{B6F9374F-0B76-46B4-AE59-A7730E3AAF9B}" type="sibTrans" cxnId="{AC0CD334-1D0A-4739-A13C-9A742C7B2854}">
      <dgm:prSet/>
      <dgm:spPr/>
      <dgm:t>
        <a:bodyPr/>
        <a:lstStyle/>
        <a:p>
          <a:endParaRPr lang="en-US"/>
        </a:p>
      </dgm:t>
    </dgm:pt>
    <dgm:pt modelId="{2817D0DE-3EDD-423E-90EC-00A4BF8990F4}">
      <dgm:prSet/>
      <dgm:spPr/>
      <dgm:t>
        <a:bodyPr/>
        <a:lstStyle/>
        <a:p>
          <a:endParaRPr lang="en-US" sz="1200" dirty="0"/>
        </a:p>
      </dgm:t>
    </dgm:pt>
    <dgm:pt modelId="{F5258562-9F05-4AD1-AC61-95928CC94678}" type="parTrans" cxnId="{3097149A-1B34-4529-B14F-D086EF7C4CA6}">
      <dgm:prSet/>
      <dgm:spPr/>
      <dgm:t>
        <a:bodyPr/>
        <a:lstStyle/>
        <a:p>
          <a:endParaRPr lang="en-US"/>
        </a:p>
      </dgm:t>
    </dgm:pt>
    <dgm:pt modelId="{6E771659-7C9E-469B-9ADF-38FDB3720900}" type="sibTrans" cxnId="{3097149A-1B34-4529-B14F-D086EF7C4CA6}">
      <dgm:prSet/>
      <dgm:spPr/>
      <dgm:t>
        <a:bodyPr/>
        <a:lstStyle/>
        <a:p>
          <a:endParaRPr lang="en-US"/>
        </a:p>
      </dgm:t>
    </dgm:pt>
    <dgm:pt modelId="{2EEC132E-CDC0-40A7-A068-75CB2786ED5F}">
      <dgm:prSet custT="1"/>
      <dgm:spPr/>
      <dgm:t>
        <a:bodyPr/>
        <a:lstStyle/>
        <a:p>
          <a:r>
            <a:rPr lang="en-US" sz="3200" dirty="0">
              <a:latin typeface="+mn-lt"/>
              <a:cs typeface="Times New Roman" panose="02020603050405020304" pitchFamily="18" charset="0"/>
            </a:rPr>
            <a:t>JRO Information Request Forms Due</a:t>
          </a:r>
        </a:p>
      </dgm:t>
    </dgm:pt>
    <dgm:pt modelId="{82F8D86B-2797-4533-9DA6-8238F274C187}" type="parTrans" cxnId="{10E5B163-3E79-40C3-BA8B-F6E5EDB5D6EE}">
      <dgm:prSet/>
      <dgm:spPr/>
      <dgm:t>
        <a:bodyPr/>
        <a:lstStyle/>
        <a:p>
          <a:endParaRPr lang="en-US"/>
        </a:p>
      </dgm:t>
    </dgm:pt>
    <dgm:pt modelId="{2D70984B-1518-4622-9DE1-97F01927EEF5}" type="sibTrans" cxnId="{10E5B163-3E79-40C3-BA8B-F6E5EDB5D6EE}">
      <dgm:prSet/>
      <dgm:spPr/>
      <dgm:t>
        <a:bodyPr/>
        <a:lstStyle/>
        <a:p>
          <a:endParaRPr lang="en-US"/>
        </a:p>
      </dgm:t>
    </dgm:pt>
    <dgm:pt modelId="{E1D2AF6E-698D-45FF-A9D7-372A16E6C8C1}" type="pres">
      <dgm:prSet presAssocID="{D816947E-D027-4D25-B9DD-E4E96FBB4648}" presName="linearFlow" presStyleCnt="0">
        <dgm:presLayoutVars>
          <dgm:dir/>
          <dgm:animLvl val="lvl"/>
          <dgm:resizeHandles val="exact"/>
        </dgm:presLayoutVars>
      </dgm:prSet>
      <dgm:spPr/>
      <dgm:t>
        <a:bodyPr/>
        <a:lstStyle/>
        <a:p>
          <a:endParaRPr lang="en-US"/>
        </a:p>
      </dgm:t>
    </dgm:pt>
    <dgm:pt modelId="{3918DDC6-B118-4F02-B742-A61762CC7807}" type="pres">
      <dgm:prSet presAssocID="{A37C8F4F-86E2-4A48-AA38-8128E146030C}" presName="composite" presStyleCnt="0"/>
      <dgm:spPr/>
    </dgm:pt>
    <dgm:pt modelId="{81BD15EF-B56C-4D72-BF90-6762D380894B}" type="pres">
      <dgm:prSet presAssocID="{A37C8F4F-86E2-4A48-AA38-8128E146030C}" presName="parentText" presStyleLbl="alignNode1" presStyleIdx="0" presStyleCnt="5">
        <dgm:presLayoutVars>
          <dgm:chMax val="1"/>
          <dgm:bulletEnabled val="1"/>
        </dgm:presLayoutVars>
      </dgm:prSet>
      <dgm:spPr/>
      <dgm:t>
        <a:bodyPr/>
        <a:lstStyle/>
        <a:p>
          <a:endParaRPr lang="en-US"/>
        </a:p>
      </dgm:t>
    </dgm:pt>
    <dgm:pt modelId="{1163DA99-4D3C-4157-B005-328071EFDC87}" type="pres">
      <dgm:prSet presAssocID="{A37C8F4F-86E2-4A48-AA38-8128E146030C}" presName="descendantText" presStyleLbl="alignAcc1" presStyleIdx="0" presStyleCnt="5">
        <dgm:presLayoutVars>
          <dgm:bulletEnabled val="1"/>
        </dgm:presLayoutVars>
      </dgm:prSet>
      <dgm:spPr/>
      <dgm:t>
        <a:bodyPr/>
        <a:lstStyle/>
        <a:p>
          <a:endParaRPr lang="en-US"/>
        </a:p>
      </dgm:t>
    </dgm:pt>
    <dgm:pt modelId="{AA6E07BD-8DB9-4D01-A29E-A74629834A04}" type="pres">
      <dgm:prSet presAssocID="{76418F93-6B5A-44A3-B80B-65A5630D2867}" presName="sp" presStyleCnt="0"/>
      <dgm:spPr/>
    </dgm:pt>
    <dgm:pt modelId="{B8101769-681E-4EB6-9CC8-8D3774EBA5EE}" type="pres">
      <dgm:prSet presAssocID="{02B5F2DE-4835-4391-B438-041F9D0B5D80}" presName="composite" presStyleCnt="0"/>
      <dgm:spPr/>
    </dgm:pt>
    <dgm:pt modelId="{E37B82AC-AEC4-4B23-AE15-69C3A8D47429}" type="pres">
      <dgm:prSet presAssocID="{02B5F2DE-4835-4391-B438-041F9D0B5D80}" presName="parentText" presStyleLbl="alignNode1" presStyleIdx="1" presStyleCnt="5">
        <dgm:presLayoutVars>
          <dgm:chMax val="1"/>
          <dgm:bulletEnabled val="1"/>
        </dgm:presLayoutVars>
      </dgm:prSet>
      <dgm:spPr/>
      <dgm:t>
        <a:bodyPr/>
        <a:lstStyle/>
        <a:p>
          <a:endParaRPr lang="en-US"/>
        </a:p>
      </dgm:t>
    </dgm:pt>
    <dgm:pt modelId="{3E70C746-FF31-41F8-8B5D-DA27917C2E02}" type="pres">
      <dgm:prSet presAssocID="{02B5F2DE-4835-4391-B438-041F9D0B5D80}" presName="descendantText" presStyleLbl="alignAcc1" presStyleIdx="1" presStyleCnt="5">
        <dgm:presLayoutVars>
          <dgm:bulletEnabled val="1"/>
        </dgm:presLayoutVars>
      </dgm:prSet>
      <dgm:spPr/>
      <dgm:t>
        <a:bodyPr/>
        <a:lstStyle/>
        <a:p>
          <a:endParaRPr lang="en-US"/>
        </a:p>
      </dgm:t>
    </dgm:pt>
    <dgm:pt modelId="{5F41F74E-C14A-4EB9-B9EE-E37E872F5565}" type="pres">
      <dgm:prSet presAssocID="{DDE34C4B-29F5-41F9-98C3-15F02E9EB80D}" presName="sp" presStyleCnt="0"/>
      <dgm:spPr/>
    </dgm:pt>
    <dgm:pt modelId="{53D0CA31-48C4-4861-9360-AC00DD01179D}" type="pres">
      <dgm:prSet presAssocID="{4823FE56-984F-42A6-A80F-2B9C4A9946C4}" presName="composite" presStyleCnt="0"/>
      <dgm:spPr/>
    </dgm:pt>
    <dgm:pt modelId="{AEB77B2F-4083-49D8-84C2-0E9441B17D94}" type="pres">
      <dgm:prSet presAssocID="{4823FE56-984F-42A6-A80F-2B9C4A9946C4}" presName="parentText" presStyleLbl="alignNode1" presStyleIdx="2" presStyleCnt="5" custLinFactNeighborX="-1029" custLinFactNeighborY="1248">
        <dgm:presLayoutVars>
          <dgm:chMax val="1"/>
          <dgm:bulletEnabled val="1"/>
        </dgm:presLayoutVars>
      </dgm:prSet>
      <dgm:spPr/>
      <dgm:t>
        <a:bodyPr/>
        <a:lstStyle/>
        <a:p>
          <a:endParaRPr lang="en-US"/>
        </a:p>
      </dgm:t>
    </dgm:pt>
    <dgm:pt modelId="{5067CBED-D42C-4C7F-AA40-ECCBC5D714CA}" type="pres">
      <dgm:prSet presAssocID="{4823FE56-984F-42A6-A80F-2B9C4A9946C4}" presName="descendantText" presStyleLbl="alignAcc1" presStyleIdx="2" presStyleCnt="5">
        <dgm:presLayoutVars>
          <dgm:bulletEnabled val="1"/>
        </dgm:presLayoutVars>
      </dgm:prSet>
      <dgm:spPr/>
      <dgm:t>
        <a:bodyPr/>
        <a:lstStyle/>
        <a:p>
          <a:endParaRPr lang="en-US"/>
        </a:p>
      </dgm:t>
    </dgm:pt>
    <dgm:pt modelId="{E4BD3A18-639A-45E5-BA07-250B3F031973}" type="pres">
      <dgm:prSet presAssocID="{2FB5F0A5-2E28-4A48-BD00-8CA836BD5E15}" presName="sp" presStyleCnt="0"/>
      <dgm:spPr/>
    </dgm:pt>
    <dgm:pt modelId="{7B5C69BD-A4FB-4D9E-8D62-F1BD7ED4DAFC}" type="pres">
      <dgm:prSet presAssocID="{655BD264-6D9B-4D06-BD62-932E7723995D}" presName="composite" presStyleCnt="0"/>
      <dgm:spPr/>
    </dgm:pt>
    <dgm:pt modelId="{DFB8AF60-BA27-48AE-ABB0-D1348D38CFB6}" type="pres">
      <dgm:prSet presAssocID="{655BD264-6D9B-4D06-BD62-932E7723995D}" presName="parentText" presStyleLbl="alignNode1" presStyleIdx="3" presStyleCnt="5">
        <dgm:presLayoutVars>
          <dgm:chMax val="1"/>
          <dgm:bulletEnabled val="1"/>
        </dgm:presLayoutVars>
      </dgm:prSet>
      <dgm:spPr/>
      <dgm:t>
        <a:bodyPr/>
        <a:lstStyle/>
        <a:p>
          <a:endParaRPr lang="en-US"/>
        </a:p>
      </dgm:t>
    </dgm:pt>
    <dgm:pt modelId="{1EBA8C74-E000-474C-B9DE-2D1414C266D1}" type="pres">
      <dgm:prSet presAssocID="{655BD264-6D9B-4D06-BD62-932E7723995D}" presName="descendantText" presStyleLbl="alignAcc1" presStyleIdx="3" presStyleCnt="5">
        <dgm:presLayoutVars>
          <dgm:bulletEnabled val="1"/>
        </dgm:presLayoutVars>
      </dgm:prSet>
      <dgm:spPr/>
      <dgm:t>
        <a:bodyPr/>
        <a:lstStyle/>
        <a:p>
          <a:endParaRPr lang="en-US"/>
        </a:p>
      </dgm:t>
    </dgm:pt>
    <dgm:pt modelId="{E8D926F8-F7D6-40DA-A677-B8B4DA2D6830}" type="pres">
      <dgm:prSet presAssocID="{13704EEE-1F10-4C2F-B100-3CA8121A1100}" presName="sp" presStyleCnt="0"/>
      <dgm:spPr/>
    </dgm:pt>
    <dgm:pt modelId="{485853DA-7A16-451B-8151-8BF238D934D3}" type="pres">
      <dgm:prSet presAssocID="{A74E1D02-3840-4DBC-9505-3FB6B608EB4B}" presName="composite" presStyleCnt="0"/>
      <dgm:spPr/>
    </dgm:pt>
    <dgm:pt modelId="{F0CB303E-411F-43FF-8FE7-B02E659444B3}" type="pres">
      <dgm:prSet presAssocID="{A74E1D02-3840-4DBC-9505-3FB6B608EB4B}" presName="parentText" presStyleLbl="alignNode1" presStyleIdx="4" presStyleCnt="5">
        <dgm:presLayoutVars>
          <dgm:chMax val="1"/>
          <dgm:bulletEnabled val="1"/>
        </dgm:presLayoutVars>
      </dgm:prSet>
      <dgm:spPr/>
      <dgm:t>
        <a:bodyPr/>
        <a:lstStyle/>
        <a:p>
          <a:endParaRPr lang="en-US"/>
        </a:p>
      </dgm:t>
    </dgm:pt>
    <dgm:pt modelId="{268CF6AE-DAE0-408A-B8B6-16798D8970CD}" type="pres">
      <dgm:prSet presAssocID="{A74E1D02-3840-4DBC-9505-3FB6B608EB4B}" presName="descendantText" presStyleLbl="alignAcc1" presStyleIdx="4" presStyleCnt="5" custLinFactNeighborY="0">
        <dgm:presLayoutVars>
          <dgm:bulletEnabled val="1"/>
        </dgm:presLayoutVars>
      </dgm:prSet>
      <dgm:spPr/>
      <dgm:t>
        <a:bodyPr/>
        <a:lstStyle/>
        <a:p>
          <a:endParaRPr lang="en-US"/>
        </a:p>
      </dgm:t>
    </dgm:pt>
  </dgm:ptLst>
  <dgm:cxnLst>
    <dgm:cxn modelId="{F240638C-8644-4B8A-85E5-E0502BBAA784}" srcId="{D816947E-D027-4D25-B9DD-E4E96FBB4648}" destId="{A37C8F4F-86E2-4A48-AA38-8128E146030C}" srcOrd="0" destOrd="0" parTransId="{C8A2B5C2-452E-4D12-9013-1EE67070B0ED}" sibTransId="{76418F93-6B5A-44A3-B80B-65A5630D2867}"/>
    <dgm:cxn modelId="{C47542E6-FDEE-46FC-B794-EFE90A977C70}" srcId="{D816947E-D027-4D25-B9DD-E4E96FBB4648}" destId="{655BD264-6D9B-4D06-BD62-932E7723995D}" srcOrd="3" destOrd="0" parTransId="{FD3C701B-8D6F-4B3B-BB49-A128F3194828}" sibTransId="{13704EEE-1F10-4C2F-B100-3CA8121A1100}"/>
    <dgm:cxn modelId="{3097149A-1B34-4529-B14F-D086EF7C4CA6}" srcId="{02B5F2DE-4835-4391-B438-041F9D0B5D80}" destId="{2817D0DE-3EDD-423E-90EC-00A4BF8990F4}" srcOrd="0" destOrd="0" parTransId="{F5258562-9F05-4AD1-AC61-95928CC94678}" sibTransId="{6E771659-7C9E-469B-9ADF-38FDB3720900}"/>
    <dgm:cxn modelId="{22974873-694A-4DAC-9227-8956BE00BB07}" type="presOf" srcId="{2EEC132E-CDC0-40A7-A068-75CB2786ED5F}" destId="{3E70C746-FF31-41F8-8B5D-DA27917C2E02}" srcOrd="0" destOrd="1" presId="urn:microsoft.com/office/officeart/2005/8/layout/chevron2"/>
    <dgm:cxn modelId="{CCE57354-7DA8-40ED-A9C7-141BC765BC80}" type="presOf" srcId="{3DC20BC5-A490-46F6-8267-409797652BC8}" destId="{1EBA8C74-E000-474C-B9DE-2D1414C266D1}" srcOrd="0" destOrd="0" presId="urn:microsoft.com/office/officeart/2005/8/layout/chevron2"/>
    <dgm:cxn modelId="{046A1243-04C1-4432-8179-19B068A82BD3}" srcId="{655BD264-6D9B-4D06-BD62-932E7723995D}" destId="{3DC20BC5-A490-46F6-8267-409797652BC8}" srcOrd="0" destOrd="0" parTransId="{0CEF9493-0947-43D9-8684-757DD5849361}" sibTransId="{5C0E763C-5E7C-43DF-85B2-61BA460E36A3}"/>
    <dgm:cxn modelId="{CDA1AE4D-1974-4BAA-A9CB-0A853BAD056F}" srcId="{4823FE56-984F-42A6-A80F-2B9C4A9946C4}" destId="{BE9B4E5A-33BD-4AC8-B61C-5A81685F4D54}" srcOrd="0" destOrd="0" parTransId="{015C9C57-1BE4-4FD0-9284-6C64A20B11FC}" sibTransId="{128DFDED-DA09-4372-90D6-5464914F9AE9}"/>
    <dgm:cxn modelId="{C9E6F504-26B2-48EA-AC4D-CFD3E568D98B}" srcId="{A74E1D02-3840-4DBC-9505-3FB6B608EB4B}" destId="{94454631-1DAC-4B50-B3B9-B274E30836EE}" srcOrd="0" destOrd="0" parTransId="{2B438FE1-3592-49A9-AEE0-612A01137860}" sibTransId="{310EAFEB-1641-45B0-9BF7-E43893B125E8}"/>
    <dgm:cxn modelId="{31DFFEF6-2B8B-4E19-982D-9B098ECE1AA8}" srcId="{D816947E-D027-4D25-B9DD-E4E96FBB4648}" destId="{02B5F2DE-4835-4391-B438-041F9D0B5D80}" srcOrd="1" destOrd="0" parTransId="{0C737E48-0546-411F-A6C0-AC32B5FF6BDA}" sibTransId="{DDE34C4B-29F5-41F9-98C3-15F02E9EB80D}"/>
    <dgm:cxn modelId="{C0C53E91-94B2-47C2-993E-5DCBD8F63380}" type="presOf" srcId="{A37C8F4F-86E2-4A48-AA38-8128E146030C}" destId="{81BD15EF-B56C-4D72-BF90-6762D380894B}" srcOrd="0" destOrd="0" presId="urn:microsoft.com/office/officeart/2005/8/layout/chevron2"/>
    <dgm:cxn modelId="{BEAD6AEE-D70F-4874-A6B5-9D9231EB6660}" type="presOf" srcId="{94454631-1DAC-4B50-B3B9-B274E30836EE}" destId="{268CF6AE-DAE0-408A-B8B6-16798D8970CD}" srcOrd="0" destOrd="0" presId="urn:microsoft.com/office/officeart/2005/8/layout/chevron2"/>
    <dgm:cxn modelId="{5D365C2C-D8DF-4A99-9702-DEED6A390054}" type="presOf" srcId="{35CBB9D9-B4E6-485C-9BAC-A46B40242276}" destId="{1163DA99-4D3C-4157-B005-328071EFDC87}" srcOrd="0" destOrd="0" presId="urn:microsoft.com/office/officeart/2005/8/layout/chevron2"/>
    <dgm:cxn modelId="{04A4AB35-1492-470D-881F-ECE926578FFD}" srcId="{D816947E-D027-4D25-B9DD-E4E96FBB4648}" destId="{A74E1D02-3840-4DBC-9505-3FB6B608EB4B}" srcOrd="4" destOrd="0" parTransId="{324A8E84-9AF4-4239-9CAE-A5440C186F18}" sibTransId="{28A032EB-ED45-4A44-8C28-B702499A5C2E}"/>
    <dgm:cxn modelId="{AC0CD334-1D0A-4739-A13C-9A742C7B2854}" srcId="{A37C8F4F-86E2-4A48-AA38-8128E146030C}" destId="{35CBB9D9-B4E6-485C-9BAC-A46B40242276}" srcOrd="0" destOrd="0" parTransId="{8B4A7147-6B81-41E8-83BD-0D730E833AE2}" sibTransId="{B6F9374F-0B76-46B4-AE59-A7730E3AAF9B}"/>
    <dgm:cxn modelId="{2BF840D3-FC17-42B3-8095-DE66CECA4F3F}" type="presOf" srcId="{2817D0DE-3EDD-423E-90EC-00A4BF8990F4}" destId="{3E70C746-FF31-41F8-8B5D-DA27917C2E02}" srcOrd="0" destOrd="0" presId="urn:microsoft.com/office/officeart/2005/8/layout/chevron2"/>
    <dgm:cxn modelId="{54499AC4-BD9B-4BC5-8862-B976E47B052F}" type="presOf" srcId="{4823FE56-984F-42A6-A80F-2B9C4A9946C4}" destId="{AEB77B2F-4083-49D8-84C2-0E9441B17D94}" srcOrd="0" destOrd="0" presId="urn:microsoft.com/office/officeart/2005/8/layout/chevron2"/>
    <dgm:cxn modelId="{10E5B163-3E79-40C3-BA8B-F6E5EDB5D6EE}" srcId="{02B5F2DE-4835-4391-B438-041F9D0B5D80}" destId="{2EEC132E-CDC0-40A7-A068-75CB2786ED5F}" srcOrd="1" destOrd="0" parTransId="{82F8D86B-2797-4533-9DA6-8238F274C187}" sibTransId="{2D70984B-1518-4622-9DE1-97F01927EEF5}"/>
    <dgm:cxn modelId="{E1AC380A-D0F5-42B9-AF5B-3D01560B4DF4}" type="presOf" srcId="{A74E1D02-3840-4DBC-9505-3FB6B608EB4B}" destId="{F0CB303E-411F-43FF-8FE7-B02E659444B3}" srcOrd="0" destOrd="0" presId="urn:microsoft.com/office/officeart/2005/8/layout/chevron2"/>
    <dgm:cxn modelId="{174C7CD8-B7B6-4586-A729-892C6B49233E}" srcId="{D816947E-D027-4D25-B9DD-E4E96FBB4648}" destId="{4823FE56-984F-42A6-A80F-2B9C4A9946C4}" srcOrd="2" destOrd="0" parTransId="{304C4DA9-4799-4E07-A9F9-5AD45E33C335}" sibTransId="{2FB5F0A5-2E28-4A48-BD00-8CA836BD5E15}"/>
    <dgm:cxn modelId="{7C0E6E25-69BE-48B7-9E48-5E6DC69E1139}" type="presOf" srcId="{BE9B4E5A-33BD-4AC8-B61C-5A81685F4D54}" destId="{5067CBED-D42C-4C7F-AA40-ECCBC5D714CA}" srcOrd="0" destOrd="0" presId="urn:microsoft.com/office/officeart/2005/8/layout/chevron2"/>
    <dgm:cxn modelId="{709BF6B0-E7A6-4A48-BD3A-F111BB3DB181}" type="presOf" srcId="{02B5F2DE-4835-4391-B438-041F9D0B5D80}" destId="{E37B82AC-AEC4-4B23-AE15-69C3A8D47429}" srcOrd="0" destOrd="0" presId="urn:microsoft.com/office/officeart/2005/8/layout/chevron2"/>
    <dgm:cxn modelId="{189F6EFC-7908-4D64-99FD-F05F15571CDD}" type="presOf" srcId="{D816947E-D027-4D25-B9DD-E4E96FBB4648}" destId="{E1D2AF6E-698D-45FF-A9D7-372A16E6C8C1}" srcOrd="0" destOrd="0" presId="urn:microsoft.com/office/officeart/2005/8/layout/chevron2"/>
    <dgm:cxn modelId="{4B4E0FD0-E1FF-4EAC-838D-1C5CDE4F852E}" type="presOf" srcId="{655BD264-6D9B-4D06-BD62-932E7723995D}" destId="{DFB8AF60-BA27-48AE-ABB0-D1348D38CFB6}" srcOrd="0" destOrd="0" presId="urn:microsoft.com/office/officeart/2005/8/layout/chevron2"/>
    <dgm:cxn modelId="{D541EE45-E471-4A37-B2C7-931A1DFB92E7}" type="presParOf" srcId="{E1D2AF6E-698D-45FF-A9D7-372A16E6C8C1}" destId="{3918DDC6-B118-4F02-B742-A61762CC7807}" srcOrd="0" destOrd="0" presId="urn:microsoft.com/office/officeart/2005/8/layout/chevron2"/>
    <dgm:cxn modelId="{75AD69D7-9392-4B0C-BEB0-CFF943C7BE3E}" type="presParOf" srcId="{3918DDC6-B118-4F02-B742-A61762CC7807}" destId="{81BD15EF-B56C-4D72-BF90-6762D380894B}" srcOrd="0" destOrd="0" presId="urn:microsoft.com/office/officeart/2005/8/layout/chevron2"/>
    <dgm:cxn modelId="{A49AFCA2-5515-464A-AD5B-AF96AFC017D7}" type="presParOf" srcId="{3918DDC6-B118-4F02-B742-A61762CC7807}" destId="{1163DA99-4D3C-4157-B005-328071EFDC87}" srcOrd="1" destOrd="0" presId="urn:microsoft.com/office/officeart/2005/8/layout/chevron2"/>
    <dgm:cxn modelId="{DAE3C8A6-F550-4CAA-A1BD-F528AFE7EB37}" type="presParOf" srcId="{E1D2AF6E-698D-45FF-A9D7-372A16E6C8C1}" destId="{AA6E07BD-8DB9-4D01-A29E-A74629834A04}" srcOrd="1" destOrd="0" presId="urn:microsoft.com/office/officeart/2005/8/layout/chevron2"/>
    <dgm:cxn modelId="{7C6433FB-FB07-4284-89E9-1496FB998867}" type="presParOf" srcId="{E1D2AF6E-698D-45FF-A9D7-372A16E6C8C1}" destId="{B8101769-681E-4EB6-9CC8-8D3774EBA5EE}" srcOrd="2" destOrd="0" presId="urn:microsoft.com/office/officeart/2005/8/layout/chevron2"/>
    <dgm:cxn modelId="{1A58512B-5DF0-4300-A114-611B5941CEE8}" type="presParOf" srcId="{B8101769-681E-4EB6-9CC8-8D3774EBA5EE}" destId="{E37B82AC-AEC4-4B23-AE15-69C3A8D47429}" srcOrd="0" destOrd="0" presId="urn:microsoft.com/office/officeart/2005/8/layout/chevron2"/>
    <dgm:cxn modelId="{2614B6D5-277A-44DC-9921-F907AF51CA10}" type="presParOf" srcId="{B8101769-681E-4EB6-9CC8-8D3774EBA5EE}" destId="{3E70C746-FF31-41F8-8B5D-DA27917C2E02}" srcOrd="1" destOrd="0" presId="urn:microsoft.com/office/officeart/2005/8/layout/chevron2"/>
    <dgm:cxn modelId="{9446E09B-AB08-458C-A716-D934F297471B}" type="presParOf" srcId="{E1D2AF6E-698D-45FF-A9D7-372A16E6C8C1}" destId="{5F41F74E-C14A-4EB9-B9EE-E37E872F5565}" srcOrd="3" destOrd="0" presId="urn:microsoft.com/office/officeart/2005/8/layout/chevron2"/>
    <dgm:cxn modelId="{AA15A263-2D98-4753-B41B-87CCFC1F84A7}" type="presParOf" srcId="{E1D2AF6E-698D-45FF-A9D7-372A16E6C8C1}" destId="{53D0CA31-48C4-4861-9360-AC00DD01179D}" srcOrd="4" destOrd="0" presId="urn:microsoft.com/office/officeart/2005/8/layout/chevron2"/>
    <dgm:cxn modelId="{C39DC911-5E9C-4CCA-8F8F-ED9A0898B57F}" type="presParOf" srcId="{53D0CA31-48C4-4861-9360-AC00DD01179D}" destId="{AEB77B2F-4083-49D8-84C2-0E9441B17D94}" srcOrd="0" destOrd="0" presId="urn:microsoft.com/office/officeart/2005/8/layout/chevron2"/>
    <dgm:cxn modelId="{C6FD6B48-C50B-4FC7-8EF7-97AAA37AA215}" type="presParOf" srcId="{53D0CA31-48C4-4861-9360-AC00DD01179D}" destId="{5067CBED-D42C-4C7F-AA40-ECCBC5D714CA}" srcOrd="1" destOrd="0" presId="urn:microsoft.com/office/officeart/2005/8/layout/chevron2"/>
    <dgm:cxn modelId="{C4A19BFB-F462-4940-827C-881E07BF3D7E}" type="presParOf" srcId="{E1D2AF6E-698D-45FF-A9D7-372A16E6C8C1}" destId="{E4BD3A18-639A-45E5-BA07-250B3F031973}" srcOrd="5" destOrd="0" presId="urn:microsoft.com/office/officeart/2005/8/layout/chevron2"/>
    <dgm:cxn modelId="{053E2A5D-9BC2-4B4F-82D5-AA3B8B003595}" type="presParOf" srcId="{E1D2AF6E-698D-45FF-A9D7-372A16E6C8C1}" destId="{7B5C69BD-A4FB-4D9E-8D62-F1BD7ED4DAFC}" srcOrd="6" destOrd="0" presId="urn:microsoft.com/office/officeart/2005/8/layout/chevron2"/>
    <dgm:cxn modelId="{2F3733C2-B0EC-4C1D-9ADB-FF4D8749B42A}" type="presParOf" srcId="{7B5C69BD-A4FB-4D9E-8D62-F1BD7ED4DAFC}" destId="{DFB8AF60-BA27-48AE-ABB0-D1348D38CFB6}" srcOrd="0" destOrd="0" presId="urn:microsoft.com/office/officeart/2005/8/layout/chevron2"/>
    <dgm:cxn modelId="{7A0BF21A-71DB-4616-9199-E3FE388FA1C8}" type="presParOf" srcId="{7B5C69BD-A4FB-4D9E-8D62-F1BD7ED4DAFC}" destId="{1EBA8C74-E000-474C-B9DE-2D1414C266D1}" srcOrd="1" destOrd="0" presId="urn:microsoft.com/office/officeart/2005/8/layout/chevron2"/>
    <dgm:cxn modelId="{208404B8-808F-485F-A7F5-7AE79B28D3BE}" type="presParOf" srcId="{E1D2AF6E-698D-45FF-A9D7-372A16E6C8C1}" destId="{E8D926F8-F7D6-40DA-A677-B8B4DA2D6830}" srcOrd="7" destOrd="0" presId="urn:microsoft.com/office/officeart/2005/8/layout/chevron2"/>
    <dgm:cxn modelId="{1EED06CB-67C7-433F-91A8-D1C391F47E15}" type="presParOf" srcId="{E1D2AF6E-698D-45FF-A9D7-372A16E6C8C1}" destId="{485853DA-7A16-451B-8151-8BF238D934D3}" srcOrd="8" destOrd="0" presId="urn:microsoft.com/office/officeart/2005/8/layout/chevron2"/>
    <dgm:cxn modelId="{C553F9EF-E05D-45E1-AC91-B2FA8499D39A}" type="presParOf" srcId="{485853DA-7A16-451B-8151-8BF238D934D3}" destId="{F0CB303E-411F-43FF-8FE7-B02E659444B3}" srcOrd="0" destOrd="0" presId="urn:microsoft.com/office/officeart/2005/8/layout/chevron2"/>
    <dgm:cxn modelId="{16585B42-C542-4DFD-BCA3-0F8B5D1523E2}" type="presParOf" srcId="{485853DA-7A16-451B-8151-8BF238D934D3}" destId="{268CF6AE-DAE0-408A-B8B6-16798D8970C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hdr" sz="quarter"/>
          </p:nvPr>
        </p:nvSpPr>
        <p:spPr bwMode="auto">
          <a:xfrm>
            <a:off x="0" y="1"/>
            <a:ext cx="3037122" cy="466973"/>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defTabSz="912721">
              <a:defRPr sz="1100">
                <a:latin typeface="Arial" charset="0"/>
              </a:defRPr>
            </a:lvl1pPr>
          </a:lstStyle>
          <a:p>
            <a:pPr>
              <a:defRPr/>
            </a:pPr>
            <a:r>
              <a:rPr lang="en-US" dirty="0"/>
              <a:t>Justice Administrative Commission, Year-End Meeting Fiscal Year 2017-2018</a:t>
            </a:r>
          </a:p>
        </p:txBody>
      </p:sp>
      <p:sp>
        <p:nvSpPr>
          <p:cNvPr id="351235" name="Rectangle 3"/>
          <p:cNvSpPr>
            <a:spLocks noGrp="1" noChangeArrowheads="1"/>
          </p:cNvSpPr>
          <p:nvPr>
            <p:ph type="dt" sz="quarter" idx="1"/>
          </p:nvPr>
        </p:nvSpPr>
        <p:spPr bwMode="auto">
          <a:xfrm>
            <a:off x="3972081" y="1"/>
            <a:ext cx="3037122" cy="466973"/>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defTabSz="912721">
              <a:defRPr sz="1100">
                <a:latin typeface="Arial" charset="0"/>
              </a:defRPr>
            </a:lvl1pPr>
          </a:lstStyle>
          <a:p>
            <a:pPr>
              <a:defRPr/>
            </a:pPr>
            <a:r>
              <a:rPr lang="en-US" dirty="0"/>
              <a:t>June 2018</a:t>
            </a:r>
          </a:p>
        </p:txBody>
      </p:sp>
      <p:sp>
        <p:nvSpPr>
          <p:cNvPr id="351236" name="Rectangle 4"/>
          <p:cNvSpPr>
            <a:spLocks noGrp="1" noChangeArrowheads="1"/>
          </p:cNvSpPr>
          <p:nvPr>
            <p:ph type="ftr" sz="quarter" idx="2"/>
          </p:nvPr>
        </p:nvSpPr>
        <p:spPr bwMode="auto">
          <a:xfrm>
            <a:off x="0" y="8829429"/>
            <a:ext cx="3037122" cy="464820"/>
          </a:xfrm>
          <a:prstGeom prst="rect">
            <a:avLst/>
          </a:prstGeom>
          <a:noFill/>
          <a:ln w="9525">
            <a:noFill/>
            <a:miter lim="800000"/>
            <a:headEnd/>
            <a:tailEnd/>
          </a:ln>
          <a:effectLst/>
        </p:spPr>
        <p:txBody>
          <a:bodyPr vert="horz" wrap="square" lIns="91397" tIns="45698" rIns="91397" bIns="45698" numCol="1" anchor="b" anchorCtr="0" compatLnSpc="1">
            <a:prstTxWarp prst="textNoShape">
              <a:avLst/>
            </a:prstTxWarp>
          </a:bodyPr>
          <a:lstStyle>
            <a:lvl1pPr defTabSz="912721">
              <a:defRPr sz="1100">
                <a:latin typeface="Arial" charset="0"/>
              </a:defRPr>
            </a:lvl1pPr>
          </a:lstStyle>
          <a:p>
            <a:pPr>
              <a:defRPr/>
            </a:pPr>
            <a:endParaRPr lang="en-US" dirty="0"/>
          </a:p>
        </p:txBody>
      </p:sp>
      <p:sp>
        <p:nvSpPr>
          <p:cNvPr id="351237" name="Rectangle 5"/>
          <p:cNvSpPr>
            <a:spLocks noGrp="1" noChangeArrowheads="1"/>
          </p:cNvSpPr>
          <p:nvPr>
            <p:ph type="sldNum" sz="quarter" idx="3"/>
          </p:nvPr>
        </p:nvSpPr>
        <p:spPr bwMode="auto">
          <a:xfrm>
            <a:off x="3972081" y="8829429"/>
            <a:ext cx="3037122" cy="464820"/>
          </a:xfrm>
          <a:prstGeom prst="rect">
            <a:avLst/>
          </a:prstGeom>
          <a:noFill/>
          <a:ln w="9525">
            <a:noFill/>
            <a:miter lim="800000"/>
            <a:headEnd/>
            <a:tailEnd/>
          </a:ln>
          <a:effectLst/>
        </p:spPr>
        <p:txBody>
          <a:bodyPr vert="horz" wrap="square" lIns="91397" tIns="45698" rIns="91397" bIns="45698" numCol="1" anchor="b" anchorCtr="0" compatLnSpc="1">
            <a:prstTxWarp prst="textNoShape">
              <a:avLst/>
            </a:prstTxWarp>
          </a:bodyPr>
          <a:lstStyle>
            <a:lvl1pPr algn="r" defTabSz="913257">
              <a:defRPr sz="1100">
                <a:latin typeface="Arial" charset="0"/>
              </a:defRPr>
            </a:lvl1pPr>
          </a:lstStyle>
          <a:p>
            <a:pPr>
              <a:defRPr/>
            </a:pPr>
            <a:fld id="{8AE09236-C1D3-43FD-8751-90672F894F05}" type="slidenum">
              <a:rPr lang="en-US"/>
              <a:pPr>
                <a:defRPr/>
              </a:pPr>
              <a:t>‹#›</a:t>
            </a:fld>
            <a:endParaRPr lang="en-US" dirty="0"/>
          </a:p>
        </p:txBody>
      </p:sp>
    </p:spTree>
    <p:extLst>
      <p:ext uri="{BB962C8B-B14F-4D97-AF65-F5344CB8AC3E}">
        <p14:creationId xmlns:p14="http://schemas.microsoft.com/office/powerpoint/2010/main" val="2820442801"/>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06T09:10:02.410"/>
    </inkml:context>
    <inkml:brush xml:id="br0">
      <inkml:brushProperty name="width" value="0.09071" units="cm"/>
      <inkml:brushProperty name="height" value="0.09071" units="cm"/>
    </inkml:brush>
  </inkml:definitions>
  <inkml:trace contextRef="#ctx0" brushRef="#br0">52 1 8355,'-7'8'-89,"-1"-4"1,-6-7 1,-1-2 1,9 2-1,4 8 1,7 3-1,3 2 1,3-1-1,2 1 1,2 0-352,-1-1 0,-6 7 0,-1 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3037122" cy="466973"/>
          </a:xfrm>
          <a:prstGeom prst="rect">
            <a:avLst/>
          </a:prstGeom>
          <a:noFill/>
          <a:ln w="9525">
            <a:noFill/>
            <a:miter lim="800000"/>
            <a:headEnd/>
            <a:tailEnd/>
          </a:ln>
          <a:effectLst/>
        </p:spPr>
        <p:txBody>
          <a:bodyPr vert="horz" wrap="square" lIns="92503" tIns="46252" rIns="92503" bIns="46252" numCol="1" anchor="t" anchorCtr="0" compatLnSpc="1">
            <a:prstTxWarp prst="textNoShape">
              <a:avLst/>
            </a:prstTxWarp>
          </a:bodyPr>
          <a:lstStyle>
            <a:lvl1pPr defTabSz="923833">
              <a:defRPr sz="1100">
                <a:latin typeface="Arial" charset="0"/>
              </a:defRPr>
            </a:lvl1pPr>
          </a:lstStyle>
          <a:p>
            <a:pPr>
              <a:defRPr/>
            </a:pPr>
            <a:r>
              <a:rPr lang="en-US" dirty="0"/>
              <a:t>Justice Administrative Commission, Year-End Meeting Fiscal Year 2015-16</a:t>
            </a:r>
          </a:p>
        </p:txBody>
      </p:sp>
      <p:sp>
        <p:nvSpPr>
          <p:cNvPr id="10243" name="Rectangle 3"/>
          <p:cNvSpPr>
            <a:spLocks noGrp="1" noChangeArrowheads="1"/>
          </p:cNvSpPr>
          <p:nvPr>
            <p:ph type="dt" idx="1"/>
          </p:nvPr>
        </p:nvSpPr>
        <p:spPr bwMode="auto">
          <a:xfrm>
            <a:off x="3972081" y="1"/>
            <a:ext cx="3037122" cy="466973"/>
          </a:xfrm>
          <a:prstGeom prst="rect">
            <a:avLst/>
          </a:prstGeom>
          <a:noFill/>
          <a:ln w="9525">
            <a:noFill/>
            <a:miter lim="800000"/>
            <a:headEnd/>
            <a:tailEnd/>
          </a:ln>
          <a:effectLst/>
        </p:spPr>
        <p:txBody>
          <a:bodyPr vert="horz" wrap="square" lIns="92503" tIns="46252" rIns="92503" bIns="46252" numCol="1" anchor="t" anchorCtr="0" compatLnSpc="1">
            <a:prstTxWarp prst="textNoShape">
              <a:avLst/>
            </a:prstTxWarp>
          </a:bodyPr>
          <a:lstStyle>
            <a:lvl1pPr algn="r" defTabSz="923833">
              <a:defRPr sz="1100">
                <a:latin typeface="Arial" charset="0"/>
              </a:defRPr>
            </a:lvl1pPr>
          </a:lstStyle>
          <a:p>
            <a:pPr>
              <a:defRPr/>
            </a:pPr>
            <a:r>
              <a:rPr lang="en-US" dirty="0"/>
              <a:t>June 2016</a:t>
            </a:r>
          </a:p>
        </p:txBody>
      </p:sp>
      <p:sp>
        <p:nvSpPr>
          <p:cNvPr id="686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0323" y="4415790"/>
            <a:ext cx="5609756" cy="4183380"/>
          </a:xfrm>
          <a:prstGeom prst="rect">
            <a:avLst/>
          </a:prstGeom>
          <a:noFill/>
          <a:ln w="9525">
            <a:noFill/>
            <a:miter lim="800000"/>
            <a:headEnd/>
            <a:tailEnd/>
          </a:ln>
          <a:effectLst/>
        </p:spPr>
        <p:txBody>
          <a:bodyPr vert="horz" wrap="square" lIns="92503" tIns="46252" rIns="92503" bIns="462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829429"/>
            <a:ext cx="3037122" cy="464820"/>
          </a:xfrm>
          <a:prstGeom prst="rect">
            <a:avLst/>
          </a:prstGeom>
          <a:noFill/>
          <a:ln w="9525">
            <a:noFill/>
            <a:miter lim="800000"/>
            <a:headEnd/>
            <a:tailEnd/>
          </a:ln>
          <a:effectLst/>
        </p:spPr>
        <p:txBody>
          <a:bodyPr vert="horz" wrap="square" lIns="92503" tIns="46252" rIns="92503" bIns="46252" numCol="1" anchor="b" anchorCtr="0" compatLnSpc="1">
            <a:prstTxWarp prst="textNoShape">
              <a:avLst/>
            </a:prstTxWarp>
          </a:bodyPr>
          <a:lstStyle>
            <a:lvl1pPr defTabSz="923833">
              <a:defRPr sz="1100">
                <a:latin typeface="Arial" charset="0"/>
              </a:defRPr>
            </a:lvl1pPr>
          </a:lstStyle>
          <a:p>
            <a:pPr>
              <a:defRPr/>
            </a:pPr>
            <a:endParaRPr lang="en-US" dirty="0"/>
          </a:p>
        </p:txBody>
      </p:sp>
      <p:sp>
        <p:nvSpPr>
          <p:cNvPr id="10247" name="Rectangle 7"/>
          <p:cNvSpPr>
            <a:spLocks noGrp="1" noChangeArrowheads="1"/>
          </p:cNvSpPr>
          <p:nvPr>
            <p:ph type="sldNum" sz="quarter" idx="5"/>
          </p:nvPr>
        </p:nvSpPr>
        <p:spPr bwMode="auto">
          <a:xfrm>
            <a:off x="3972081" y="8829429"/>
            <a:ext cx="3037122" cy="464820"/>
          </a:xfrm>
          <a:prstGeom prst="rect">
            <a:avLst/>
          </a:prstGeom>
          <a:noFill/>
          <a:ln w="9525">
            <a:noFill/>
            <a:miter lim="800000"/>
            <a:headEnd/>
            <a:tailEnd/>
          </a:ln>
          <a:effectLst/>
        </p:spPr>
        <p:txBody>
          <a:bodyPr vert="horz" wrap="square" lIns="92503" tIns="46252" rIns="92503" bIns="46252" numCol="1" anchor="b" anchorCtr="0" compatLnSpc="1">
            <a:prstTxWarp prst="textNoShape">
              <a:avLst/>
            </a:prstTxWarp>
          </a:bodyPr>
          <a:lstStyle>
            <a:lvl1pPr algn="r" defTabSz="923893">
              <a:defRPr sz="1100">
                <a:latin typeface="Arial" charset="0"/>
              </a:defRPr>
            </a:lvl1pPr>
          </a:lstStyle>
          <a:p>
            <a:pPr>
              <a:defRPr/>
            </a:pPr>
            <a:fld id="{B6C48795-AC60-431B-8F42-1C618373750D}" type="slidenum">
              <a:rPr lang="en-US"/>
              <a:pPr>
                <a:defRPr/>
              </a:pPr>
              <a:t>‹#›</a:t>
            </a:fld>
            <a:endParaRPr lang="en-US" dirty="0"/>
          </a:p>
        </p:txBody>
      </p:sp>
    </p:spTree>
    <p:extLst>
      <p:ext uri="{BB962C8B-B14F-4D97-AF65-F5344CB8AC3E}">
        <p14:creationId xmlns:p14="http://schemas.microsoft.com/office/powerpoint/2010/main" val="351806408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a:t>
            </a:fld>
            <a:endParaRPr lang="en-US" dirty="0"/>
          </a:p>
        </p:txBody>
      </p:sp>
    </p:spTree>
    <p:extLst>
      <p:ext uri="{BB962C8B-B14F-4D97-AF65-F5344CB8AC3E}">
        <p14:creationId xmlns:p14="http://schemas.microsoft.com/office/powerpoint/2010/main" val="2178698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a:t>
            </a:fld>
            <a:endParaRPr lang="en-US" dirty="0"/>
          </a:p>
        </p:txBody>
      </p:sp>
    </p:spTree>
    <p:extLst>
      <p:ext uri="{BB962C8B-B14F-4D97-AF65-F5344CB8AC3E}">
        <p14:creationId xmlns:p14="http://schemas.microsoft.com/office/powerpoint/2010/main" val="30269645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100</a:t>
            </a:fld>
            <a:endParaRPr lang="en-US" dirty="0"/>
          </a:p>
        </p:txBody>
      </p:sp>
    </p:spTree>
    <p:extLst>
      <p:ext uri="{BB962C8B-B14F-4D97-AF65-F5344CB8AC3E}">
        <p14:creationId xmlns:p14="http://schemas.microsoft.com/office/powerpoint/2010/main" val="9205840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101</a:t>
            </a:fld>
            <a:endParaRPr lang="en-US" dirty="0"/>
          </a:p>
        </p:txBody>
      </p:sp>
    </p:spTree>
    <p:extLst>
      <p:ext uri="{BB962C8B-B14F-4D97-AF65-F5344CB8AC3E}">
        <p14:creationId xmlns:p14="http://schemas.microsoft.com/office/powerpoint/2010/main" val="15091332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102</a:t>
            </a:fld>
            <a:endParaRPr lang="en-US" dirty="0"/>
          </a:p>
        </p:txBody>
      </p:sp>
    </p:spTree>
    <p:extLst>
      <p:ext uri="{BB962C8B-B14F-4D97-AF65-F5344CB8AC3E}">
        <p14:creationId xmlns:p14="http://schemas.microsoft.com/office/powerpoint/2010/main" val="29800957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103</a:t>
            </a:fld>
            <a:endParaRPr lang="en-US" dirty="0"/>
          </a:p>
        </p:txBody>
      </p:sp>
    </p:spTree>
    <p:extLst>
      <p:ext uri="{BB962C8B-B14F-4D97-AF65-F5344CB8AC3E}">
        <p14:creationId xmlns:p14="http://schemas.microsoft.com/office/powerpoint/2010/main" val="29800957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104</a:t>
            </a:fld>
            <a:endParaRPr lang="en-US" dirty="0"/>
          </a:p>
        </p:txBody>
      </p:sp>
    </p:spTree>
    <p:extLst>
      <p:ext uri="{BB962C8B-B14F-4D97-AF65-F5344CB8AC3E}">
        <p14:creationId xmlns:p14="http://schemas.microsoft.com/office/powerpoint/2010/main" val="10242153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105</a:t>
            </a:fld>
            <a:endParaRPr lang="en-US" dirty="0"/>
          </a:p>
        </p:txBody>
      </p:sp>
    </p:spTree>
    <p:extLst>
      <p:ext uri="{BB962C8B-B14F-4D97-AF65-F5344CB8AC3E}">
        <p14:creationId xmlns:p14="http://schemas.microsoft.com/office/powerpoint/2010/main" val="7416250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106</a:t>
            </a:fld>
            <a:endParaRPr lang="en-US" dirty="0"/>
          </a:p>
        </p:txBody>
      </p:sp>
    </p:spTree>
    <p:extLst>
      <p:ext uri="{BB962C8B-B14F-4D97-AF65-F5344CB8AC3E}">
        <p14:creationId xmlns:p14="http://schemas.microsoft.com/office/powerpoint/2010/main" val="10073737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107</a:t>
            </a:fld>
            <a:endParaRPr lang="en-US" dirty="0"/>
          </a:p>
        </p:txBody>
      </p:sp>
    </p:spTree>
    <p:extLst>
      <p:ext uri="{BB962C8B-B14F-4D97-AF65-F5344CB8AC3E}">
        <p14:creationId xmlns:p14="http://schemas.microsoft.com/office/powerpoint/2010/main" val="22628503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108</a:t>
            </a:fld>
            <a:endParaRPr lang="en-US" dirty="0"/>
          </a:p>
        </p:txBody>
      </p:sp>
    </p:spTree>
    <p:extLst>
      <p:ext uri="{BB962C8B-B14F-4D97-AF65-F5344CB8AC3E}">
        <p14:creationId xmlns:p14="http://schemas.microsoft.com/office/powerpoint/2010/main" val="38169671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109</a:t>
            </a:fld>
            <a:endParaRPr lang="en-US" dirty="0"/>
          </a:p>
        </p:txBody>
      </p:sp>
    </p:spTree>
    <p:extLst>
      <p:ext uri="{BB962C8B-B14F-4D97-AF65-F5344CB8AC3E}">
        <p14:creationId xmlns:p14="http://schemas.microsoft.com/office/powerpoint/2010/main" val="120619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Applies to </a:t>
            </a:r>
            <a:r>
              <a:rPr lang="en-US" u="sng" dirty="0"/>
              <a:t>each</a:t>
            </a:r>
            <a:r>
              <a:rPr lang="en-US" dirty="0"/>
              <a:t> revolving fund bank account</a:t>
            </a:r>
          </a:p>
          <a:p>
            <a:pPr>
              <a:buFont typeface="Arial" panose="020B0604020202020204" pitchFamily="34" charset="0"/>
              <a:buNone/>
            </a:pPr>
            <a:endParaRPr lang="en-US" sz="3000" dirty="0"/>
          </a:p>
          <a:p>
            <a:pPr>
              <a:buFont typeface="Arial" panose="020B0604020202020204" pitchFamily="34" charset="0"/>
              <a:buNone/>
            </a:pPr>
            <a:r>
              <a:rPr lang="en-US" sz="3200" dirty="0"/>
              <a:t>Authorized Amount</a:t>
            </a:r>
          </a:p>
          <a:p>
            <a:pPr>
              <a:buFont typeface="Arial" panose="020B0604020202020204" pitchFamily="34" charset="0"/>
              <a:buNone/>
            </a:pPr>
            <a:r>
              <a:rPr lang="en-US" sz="3200" dirty="0"/>
              <a:t>Bank Statement Balance</a:t>
            </a:r>
          </a:p>
          <a:p>
            <a:pPr>
              <a:buFont typeface="Arial" panose="020B0604020202020204" pitchFamily="34" charset="0"/>
              <a:buNone/>
            </a:pPr>
            <a:r>
              <a:rPr lang="en-US" sz="3200" dirty="0"/>
              <a:t>Reconciled Bank Balance</a:t>
            </a:r>
          </a:p>
          <a:p>
            <a:pPr lvl="1">
              <a:buFont typeface="Calibri" panose="020F0502020204030204" pitchFamily="34" charset="0"/>
              <a:buChar char="—"/>
            </a:pPr>
            <a:endParaRPr lang="en-US" sz="1200" dirty="0"/>
          </a:p>
          <a:p>
            <a:pPr>
              <a:buFont typeface="Arial" panose="020B0604020202020204" pitchFamily="34" charset="0"/>
              <a:buNone/>
            </a:pPr>
            <a:r>
              <a:rPr lang="en-US" dirty="0"/>
              <a:t>Please provide copy of June 30</a:t>
            </a:r>
            <a:r>
              <a:rPr lang="en-US" baseline="30000" dirty="0"/>
              <a:t>th</a:t>
            </a:r>
            <a:r>
              <a:rPr lang="en-US" dirty="0"/>
              <a:t> statement</a:t>
            </a:r>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a:t>
            </a:fld>
            <a:endParaRPr lang="en-US" dirty="0"/>
          </a:p>
        </p:txBody>
      </p:sp>
    </p:spTree>
    <p:extLst>
      <p:ext uri="{BB962C8B-B14F-4D97-AF65-F5344CB8AC3E}">
        <p14:creationId xmlns:p14="http://schemas.microsoft.com/office/powerpoint/2010/main" val="33221077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110</a:t>
            </a:fld>
            <a:endParaRPr lang="en-US" dirty="0"/>
          </a:p>
        </p:txBody>
      </p:sp>
    </p:spTree>
    <p:extLst>
      <p:ext uri="{BB962C8B-B14F-4D97-AF65-F5344CB8AC3E}">
        <p14:creationId xmlns:p14="http://schemas.microsoft.com/office/powerpoint/2010/main" val="9205840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111</a:t>
            </a:fld>
            <a:endParaRPr lang="en-US" dirty="0"/>
          </a:p>
        </p:txBody>
      </p:sp>
    </p:spTree>
    <p:extLst>
      <p:ext uri="{BB962C8B-B14F-4D97-AF65-F5344CB8AC3E}">
        <p14:creationId xmlns:p14="http://schemas.microsoft.com/office/powerpoint/2010/main" val="35435925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112</a:t>
            </a:fld>
            <a:endParaRPr lang="en-US" dirty="0"/>
          </a:p>
        </p:txBody>
      </p:sp>
    </p:spTree>
    <p:extLst>
      <p:ext uri="{BB962C8B-B14F-4D97-AF65-F5344CB8AC3E}">
        <p14:creationId xmlns:p14="http://schemas.microsoft.com/office/powerpoint/2010/main" val="409628963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113</a:t>
            </a:fld>
            <a:endParaRPr lang="en-US" dirty="0"/>
          </a:p>
        </p:txBody>
      </p:sp>
    </p:spTree>
    <p:extLst>
      <p:ext uri="{BB962C8B-B14F-4D97-AF65-F5344CB8AC3E}">
        <p14:creationId xmlns:p14="http://schemas.microsoft.com/office/powerpoint/2010/main" val="9205840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114</a:t>
            </a:fld>
            <a:endParaRPr lang="en-US" dirty="0"/>
          </a:p>
        </p:txBody>
      </p:sp>
    </p:spTree>
    <p:extLst>
      <p:ext uri="{BB962C8B-B14F-4D97-AF65-F5344CB8AC3E}">
        <p14:creationId xmlns:p14="http://schemas.microsoft.com/office/powerpoint/2010/main" val="10938861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115</a:t>
            </a:fld>
            <a:endParaRPr lang="en-US" dirty="0"/>
          </a:p>
        </p:txBody>
      </p:sp>
    </p:spTree>
    <p:extLst>
      <p:ext uri="{BB962C8B-B14F-4D97-AF65-F5344CB8AC3E}">
        <p14:creationId xmlns:p14="http://schemas.microsoft.com/office/powerpoint/2010/main" val="12806234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116</a:t>
            </a:fld>
            <a:endParaRPr lang="en-US" dirty="0"/>
          </a:p>
        </p:txBody>
      </p:sp>
    </p:spTree>
    <p:extLst>
      <p:ext uri="{BB962C8B-B14F-4D97-AF65-F5344CB8AC3E}">
        <p14:creationId xmlns:p14="http://schemas.microsoft.com/office/powerpoint/2010/main" val="14136093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117</a:t>
            </a:fld>
            <a:endParaRPr lang="en-US" dirty="0"/>
          </a:p>
        </p:txBody>
      </p:sp>
    </p:spTree>
    <p:extLst>
      <p:ext uri="{BB962C8B-B14F-4D97-AF65-F5344CB8AC3E}">
        <p14:creationId xmlns:p14="http://schemas.microsoft.com/office/powerpoint/2010/main" val="18735538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118</a:t>
            </a:fld>
            <a:endParaRPr lang="en-US" dirty="0"/>
          </a:p>
        </p:txBody>
      </p:sp>
    </p:spTree>
    <p:extLst>
      <p:ext uri="{BB962C8B-B14F-4D97-AF65-F5344CB8AC3E}">
        <p14:creationId xmlns:p14="http://schemas.microsoft.com/office/powerpoint/2010/main" val="3769885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119</a:t>
            </a:fld>
            <a:endParaRPr lang="en-US" dirty="0"/>
          </a:p>
        </p:txBody>
      </p:sp>
    </p:spTree>
    <p:extLst>
      <p:ext uri="{BB962C8B-B14F-4D97-AF65-F5344CB8AC3E}">
        <p14:creationId xmlns:p14="http://schemas.microsoft.com/office/powerpoint/2010/main" val="105619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12</a:t>
            </a:fld>
            <a:endParaRPr lang="en-US" dirty="0"/>
          </a:p>
        </p:txBody>
      </p:sp>
    </p:spTree>
    <p:extLst>
      <p:ext uri="{BB962C8B-B14F-4D97-AF65-F5344CB8AC3E}">
        <p14:creationId xmlns:p14="http://schemas.microsoft.com/office/powerpoint/2010/main" val="35480202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120</a:t>
            </a:fld>
            <a:endParaRPr lang="en-US" dirty="0"/>
          </a:p>
        </p:txBody>
      </p:sp>
    </p:spTree>
    <p:extLst>
      <p:ext uri="{BB962C8B-B14F-4D97-AF65-F5344CB8AC3E}">
        <p14:creationId xmlns:p14="http://schemas.microsoft.com/office/powerpoint/2010/main" val="352695631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121</a:t>
            </a:fld>
            <a:endParaRPr lang="en-US" dirty="0"/>
          </a:p>
        </p:txBody>
      </p:sp>
    </p:spTree>
    <p:extLst>
      <p:ext uri="{BB962C8B-B14F-4D97-AF65-F5344CB8AC3E}">
        <p14:creationId xmlns:p14="http://schemas.microsoft.com/office/powerpoint/2010/main" val="23708048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122</a:t>
            </a:fld>
            <a:endParaRPr lang="en-US" dirty="0"/>
          </a:p>
        </p:txBody>
      </p:sp>
    </p:spTree>
    <p:extLst>
      <p:ext uri="{BB962C8B-B14F-4D97-AF65-F5344CB8AC3E}">
        <p14:creationId xmlns:p14="http://schemas.microsoft.com/office/powerpoint/2010/main" val="18130096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123</a:t>
            </a:fld>
            <a:endParaRPr lang="en-US" dirty="0"/>
          </a:p>
        </p:txBody>
      </p:sp>
    </p:spTree>
    <p:extLst>
      <p:ext uri="{BB962C8B-B14F-4D97-AF65-F5344CB8AC3E}">
        <p14:creationId xmlns:p14="http://schemas.microsoft.com/office/powerpoint/2010/main" val="26722318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124</a:t>
            </a:fld>
            <a:endParaRPr lang="en-US" dirty="0"/>
          </a:p>
        </p:txBody>
      </p:sp>
    </p:spTree>
    <p:extLst>
      <p:ext uri="{BB962C8B-B14F-4D97-AF65-F5344CB8AC3E}">
        <p14:creationId xmlns:p14="http://schemas.microsoft.com/office/powerpoint/2010/main" val="320371863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125</a:t>
            </a:fld>
            <a:endParaRPr lang="en-US" dirty="0"/>
          </a:p>
        </p:txBody>
      </p:sp>
    </p:spTree>
    <p:extLst>
      <p:ext uri="{BB962C8B-B14F-4D97-AF65-F5344CB8AC3E}">
        <p14:creationId xmlns:p14="http://schemas.microsoft.com/office/powerpoint/2010/main" val="3013207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126</a:t>
            </a:fld>
            <a:endParaRPr lang="en-US" dirty="0"/>
          </a:p>
        </p:txBody>
      </p:sp>
    </p:spTree>
    <p:extLst>
      <p:ext uri="{BB962C8B-B14F-4D97-AF65-F5344CB8AC3E}">
        <p14:creationId xmlns:p14="http://schemas.microsoft.com/office/powerpoint/2010/main" val="4117895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13</a:t>
            </a:fld>
            <a:endParaRPr lang="en-US" dirty="0"/>
          </a:p>
        </p:txBody>
      </p:sp>
    </p:spTree>
    <p:extLst>
      <p:ext uri="{BB962C8B-B14F-4D97-AF65-F5344CB8AC3E}">
        <p14:creationId xmlns:p14="http://schemas.microsoft.com/office/powerpoint/2010/main" val="3548020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14</a:t>
            </a:fld>
            <a:endParaRPr lang="en-US" dirty="0"/>
          </a:p>
        </p:txBody>
      </p:sp>
    </p:spTree>
    <p:extLst>
      <p:ext uri="{BB962C8B-B14F-4D97-AF65-F5344CB8AC3E}">
        <p14:creationId xmlns:p14="http://schemas.microsoft.com/office/powerpoint/2010/main" val="217869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15</a:t>
            </a:fld>
            <a:endParaRPr lang="en-US" dirty="0"/>
          </a:p>
        </p:txBody>
      </p:sp>
    </p:spTree>
    <p:extLst>
      <p:ext uri="{BB962C8B-B14F-4D97-AF65-F5344CB8AC3E}">
        <p14:creationId xmlns:p14="http://schemas.microsoft.com/office/powerpoint/2010/main" val="357930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16</a:t>
            </a:fld>
            <a:endParaRPr lang="en-US" dirty="0"/>
          </a:p>
        </p:txBody>
      </p:sp>
    </p:spTree>
    <p:extLst>
      <p:ext uri="{BB962C8B-B14F-4D97-AF65-F5344CB8AC3E}">
        <p14:creationId xmlns:p14="http://schemas.microsoft.com/office/powerpoint/2010/main" val="281383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17</a:t>
            </a:fld>
            <a:endParaRPr lang="en-US" dirty="0"/>
          </a:p>
        </p:txBody>
      </p:sp>
    </p:spTree>
    <p:extLst>
      <p:ext uri="{BB962C8B-B14F-4D97-AF65-F5344CB8AC3E}">
        <p14:creationId xmlns:p14="http://schemas.microsoft.com/office/powerpoint/2010/main" val="2684487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18</a:t>
            </a:fld>
            <a:endParaRPr lang="en-US" dirty="0"/>
          </a:p>
        </p:txBody>
      </p:sp>
    </p:spTree>
    <p:extLst>
      <p:ext uri="{BB962C8B-B14F-4D97-AF65-F5344CB8AC3E}">
        <p14:creationId xmlns:p14="http://schemas.microsoft.com/office/powerpoint/2010/main" val="546146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19</a:t>
            </a:fld>
            <a:endParaRPr lang="en-US" dirty="0"/>
          </a:p>
        </p:txBody>
      </p:sp>
    </p:spTree>
    <p:extLst>
      <p:ext uri="{BB962C8B-B14F-4D97-AF65-F5344CB8AC3E}">
        <p14:creationId xmlns:p14="http://schemas.microsoft.com/office/powerpoint/2010/main" val="387096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2338"/>
            <a:fld id="{DABA71E3-5F4D-4502-8732-23D16FAC74A3}" type="slidenum">
              <a:rPr lang="en-US" smtClean="0"/>
              <a:pPr defTabSz="922338"/>
              <a:t>2</a:t>
            </a:fld>
            <a:endParaRPr lang="en-US" dirty="0"/>
          </a:p>
        </p:txBody>
      </p:sp>
      <p:sp>
        <p:nvSpPr>
          <p:cNvPr id="71683"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846127BD-577B-42C1-BB7D-BDBA675C9CBC}" type="slidenum">
              <a:rPr lang="en-US" sz="1100">
                <a:latin typeface="Arial" charset="0"/>
              </a:rPr>
              <a:pPr algn="r" defTabSz="922338"/>
              <a:t>2</a:t>
            </a:fld>
            <a:endParaRPr lang="en-US" sz="1100" dirty="0">
              <a:latin typeface="Arial" charset="0"/>
            </a:endParaRPr>
          </a:p>
        </p:txBody>
      </p:sp>
      <p:sp>
        <p:nvSpPr>
          <p:cNvPr id="71684"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C23ADF69-9477-4E2D-AA6F-E23088B8FA4E}" type="slidenum">
              <a:rPr lang="en-US" sz="1100">
                <a:latin typeface="Arial" charset="0"/>
              </a:rPr>
              <a:pPr algn="r" defTabSz="922338"/>
              <a:t>2</a:t>
            </a:fld>
            <a:endParaRPr lang="en-US" sz="1100" dirty="0">
              <a:latin typeface="Arial" charset="0"/>
            </a:endParaRPr>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endParaRPr lang="en-US" dirty="0"/>
          </a:p>
        </p:txBody>
      </p:sp>
      <p:sp>
        <p:nvSpPr>
          <p:cNvPr id="71687" name="Header Placeholder 4"/>
          <p:cNvSpPr>
            <a:spLocks noGrp="1"/>
          </p:cNvSpPr>
          <p:nvPr>
            <p:ph type="hdr" sz="quarter"/>
          </p:nvPr>
        </p:nvSpPr>
        <p:spPr>
          <a:noFill/>
        </p:spPr>
        <p:txBody>
          <a:bodyPr/>
          <a:lstStyle/>
          <a:p>
            <a:pPr defTabSz="922338"/>
            <a:r>
              <a:rPr lang="en-US" dirty="0"/>
              <a:t>Justice Administrative Commission, Year-End Meeting Fiscal Year 2015-16</a:t>
            </a:r>
          </a:p>
        </p:txBody>
      </p:sp>
      <p:sp>
        <p:nvSpPr>
          <p:cNvPr id="71688" name="Date Placeholder 7"/>
          <p:cNvSpPr>
            <a:spLocks noGrp="1"/>
          </p:cNvSpPr>
          <p:nvPr>
            <p:ph type="dt" sz="quarter" idx="1"/>
          </p:nvPr>
        </p:nvSpPr>
        <p:spPr>
          <a:noFill/>
        </p:spPr>
        <p:txBody>
          <a:bodyPr/>
          <a:lstStyle/>
          <a:p>
            <a:pPr defTabSz="922338"/>
            <a:r>
              <a:rPr lang="en-US" dirty="0"/>
              <a:t>June 2016</a:t>
            </a:r>
          </a:p>
        </p:txBody>
      </p:sp>
    </p:spTree>
    <p:extLst>
      <p:ext uri="{BB962C8B-B14F-4D97-AF65-F5344CB8AC3E}">
        <p14:creationId xmlns:p14="http://schemas.microsoft.com/office/powerpoint/2010/main" val="2789505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20</a:t>
            </a:fld>
            <a:endParaRPr lang="en-US" dirty="0"/>
          </a:p>
        </p:txBody>
      </p:sp>
    </p:spTree>
    <p:extLst>
      <p:ext uri="{BB962C8B-B14F-4D97-AF65-F5344CB8AC3E}">
        <p14:creationId xmlns:p14="http://schemas.microsoft.com/office/powerpoint/2010/main" val="1094765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21</a:t>
            </a:fld>
            <a:endParaRPr lang="en-US" dirty="0"/>
          </a:p>
        </p:txBody>
      </p:sp>
    </p:spTree>
    <p:extLst>
      <p:ext uri="{BB962C8B-B14F-4D97-AF65-F5344CB8AC3E}">
        <p14:creationId xmlns:p14="http://schemas.microsoft.com/office/powerpoint/2010/main" val="144083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22</a:t>
            </a:fld>
            <a:endParaRPr lang="en-US" dirty="0"/>
          </a:p>
        </p:txBody>
      </p:sp>
    </p:spTree>
    <p:extLst>
      <p:ext uri="{BB962C8B-B14F-4D97-AF65-F5344CB8AC3E}">
        <p14:creationId xmlns:p14="http://schemas.microsoft.com/office/powerpoint/2010/main" val="3360450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23</a:t>
            </a:fld>
            <a:endParaRPr lang="en-US" dirty="0"/>
          </a:p>
        </p:txBody>
      </p:sp>
    </p:spTree>
    <p:extLst>
      <p:ext uri="{BB962C8B-B14F-4D97-AF65-F5344CB8AC3E}">
        <p14:creationId xmlns:p14="http://schemas.microsoft.com/office/powerpoint/2010/main" val="812301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That is not certified forward or from other agencies.</a:t>
            </a:r>
            <a:endParaRPr lang="en-US" sz="1200" b="1" dirty="0"/>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24</a:t>
            </a:fld>
            <a:endParaRPr lang="en-US" dirty="0"/>
          </a:p>
        </p:txBody>
      </p:sp>
    </p:spTree>
    <p:extLst>
      <p:ext uri="{BB962C8B-B14F-4D97-AF65-F5344CB8AC3E}">
        <p14:creationId xmlns:p14="http://schemas.microsoft.com/office/powerpoint/2010/main" val="3230988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Accounts payable due to other Departments / Agencies are recorded in GL 35300.</a:t>
            </a:r>
          </a:p>
          <a:p>
            <a:pPr marL="0" indent="0">
              <a:buNone/>
            </a:pPr>
            <a:r>
              <a:rPr lang="en-US" sz="1200" dirty="0"/>
              <a:t>Amounts owed are included whether they are certified or non-certified payables.  </a:t>
            </a:r>
          </a:p>
          <a:p>
            <a:pPr marL="0" indent="0">
              <a:buNone/>
            </a:pPr>
            <a:r>
              <a:rPr lang="en-US" sz="800" kern="1200" dirty="0">
                <a:solidFill>
                  <a:schemeClr val="tx1"/>
                </a:solidFill>
                <a:latin typeface="Arial" charset="0"/>
                <a:ea typeface="+mn-ea"/>
                <a:cs typeface="+mn-cs"/>
              </a:rPr>
              <a:t>These payable examples may be non-certified when funds are unavailable or received too late to certify</a:t>
            </a:r>
          </a:p>
          <a:p>
            <a:pPr marL="0" indent="0">
              <a:buNone/>
            </a:pPr>
            <a:endParaRPr lang="en-US" sz="1200" dirty="0"/>
          </a:p>
          <a:p>
            <a:pPr marL="0" indent="0">
              <a:buNone/>
            </a:pPr>
            <a:endParaRPr lang="en-US" sz="300" dirty="0"/>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25</a:t>
            </a:fld>
            <a:endParaRPr lang="en-US" dirty="0"/>
          </a:p>
        </p:txBody>
      </p:sp>
    </p:spTree>
    <p:extLst>
      <p:ext uri="{BB962C8B-B14F-4D97-AF65-F5344CB8AC3E}">
        <p14:creationId xmlns:p14="http://schemas.microsoft.com/office/powerpoint/2010/main" val="1194919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Accounts payable due to other Departments / Agencies are recorded in GL 35300.</a:t>
            </a:r>
          </a:p>
          <a:p>
            <a:pPr marL="0" indent="0">
              <a:buNone/>
            </a:pPr>
            <a:r>
              <a:rPr lang="en-US" sz="1200" dirty="0"/>
              <a:t>Amounts owed are included whether they are certified or non-certified payables.  </a:t>
            </a:r>
          </a:p>
          <a:p>
            <a:pPr marL="0" indent="0">
              <a:buNone/>
            </a:pPr>
            <a:r>
              <a:rPr lang="en-US" sz="800" kern="1200" dirty="0">
                <a:solidFill>
                  <a:schemeClr val="tx1"/>
                </a:solidFill>
                <a:latin typeface="Arial" charset="0"/>
                <a:ea typeface="+mn-ea"/>
                <a:cs typeface="+mn-cs"/>
              </a:rPr>
              <a:t>These payable examples may be non-certified when funds are unavailable or received too late to certify</a:t>
            </a:r>
          </a:p>
          <a:p>
            <a:pPr marL="0" indent="0">
              <a:buNone/>
            </a:pPr>
            <a:endParaRPr lang="en-US" sz="1200" dirty="0"/>
          </a:p>
          <a:p>
            <a:pPr marL="0" indent="0">
              <a:buNone/>
            </a:pPr>
            <a:endParaRPr lang="en-US" sz="300" dirty="0"/>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26</a:t>
            </a:fld>
            <a:endParaRPr lang="en-US" dirty="0"/>
          </a:p>
        </p:txBody>
      </p:sp>
    </p:spTree>
    <p:extLst>
      <p:ext uri="{BB962C8B-B14F-4D97-AF65-F5344CB8AC3E}">
        <p14:creationId xmlns:p14="http://schemas.microsoft.com/office/powerpoint/2010/main" val="1440435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27</a:t>
            </a:fld>
            <a:endParaRPr lang="en-US" dirty="0"/>
          </a:p>
        </p:txBody>
      </p:sp>
    </p:spTree>
    <p:extLst>
      <p:ext uri="{BB962C8B-B14F-4D97-AF65-F5344CB8AC3E}">
        <p14:creationId xmlns:p14="http://schemas.microsoft.com/office/powerpoint/2010/main" val="2145162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Accounts payable within your office are recorded in GL 35100. </a:t>
            </a:r>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28</a:t>
            </a:fld>
            <a:endParaRPr lang="en-US" dirty="0"/>
          </a:p>
        </p:txBody>
      </p:sp>
    </p:spTree>
    <p:extLst>
      <p:ext uri="{BB962C8B-B14F-4D97-AF65-F5344CB8AC3E}">
        <p14:creationId xmlns:p14="http://schemas.microsoft.com/office/powerpoint/2010/main" val="2576965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29</a:t>
            </a:fld>
            <a:endParaRPr lang="en-US" dirty="0"/>
          </a:p>
        </p:txBody>
      </p:sp>
    </p:spTree>
    <p:extLst>
      <p:ext uri="{BB962C8B-B14F-4D97-AF65-F5344CB8AC3E}">
        <p14:creationId xmlns:p14="http://schemas.microsoft.com/office/powerpoint/2010/main" val="106576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a:t>
            </a:fld>
            <a:endParaRPr lang="en-US" dirty="0"/>
          </a:p>
        </p:txBody>
      </p:sp>
    </p:spTree>
    <p:extLst>
      <p:ext uri="{BB962C8B-B14F-4D97-AF65-F5344CB8AC3E}">
        <p14:creationId xmlns:p14="http://schemas.microsoft.com/office/powerpoint/2010/main" val="3118123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Accounts payable due to other JRO’s or JAC</a:t>
            </a:r>
            <a:r>
              <a:rPr lang="en-US" baseline="0" dirty="0"/>
              <a:t> are</a:t>
            </a:r>
            <a:r>
              <a:rPr lang="en-US" dirty="0"/>
              <a:t> recorded in GL 35200.  </a:t>
            </a:r>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30</a:t>
            </a:fld>
            <a:endParaRPr lang="en-US" dirty="0"/>
          </a:p>
        </p:txBody>
      </p:sp>
    </p:spTree>
    <p:extLst>
      <p:ext uri="{BB962C8B-B14F-4D97-AF65-F5344CB8AC3E}">
        <p14:creationId xmlns:p14="http://schemas.microsoft.com/office/powerpoint/2010/main" val="633126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31</a:t>
            </a:fld>
            <a:endParaRPr lang="en-US" dirty="0"/>
          </a:p>
        </p:txBody>
      </p:sp>
    </p:spTree>
    <p:extLst>
      <p:ext uri="{BB962C8B-B14F-4D97-AF65-F5344CB8AC3E}">
        <p14:creationId xmlns:p14="http://schemas.microsoft.com/office/powerpoint/2010/main" val="3867836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Upon review</a:t>
            </a:r>
            <a:r>
              <a:rPr lang="en-US" baseline="0" dirty="0"/>
              <a:t> </a:t>
            </a:r>
            <a:r>
              <a:rPr lang="en-US" dirty="0"/>
              <a:t>JAC</a:t>
            </a:r>
            <a:r>
              <a:rPr lang="en-US" baseline="0" dirty="0"/>
              <a:t> will add the 4</a:t>
            </a:r>
            <a:r>
              <a:rPr lang="en-US" baseline="30000" dirty="0"/>
              <a:t>th</a:t>
            </a:r>
            <a:r>
              <a:rPr lang="en-US" baseline="0" dirty="0"/>
              <a:t> quarter services to the receivables worksheet prior to submitting all of the Financial Statements materials to the JRO for final review.</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32</a:t>
            </a:fld>
            <a:endParaRPr lang="en-US" dirty="0"/>
          </a:p>
        </p:txBody>
      </p:sp>
    </p:spTree>
    <p:extLst>
      <p:ext uri="{BB962C8B-B14F-4D97-AF65-F5344CB8AC3E}">
        <p14:creationId xmlns:p14="http://schemas.microsoft.com/office/powerpoint/2010/main" val="2267696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33</a:t>
            </a:fld>
            <a:endParaRPr lang="en-US" dirty="0"/>
          </a:p>
        </p:txBody>
      </p:sp>
    </p:spTree>
    <p:extLst>
      <p:ext uri="{BB962C8B-B14F-4D97-AF65-F5344CB8AC3E}">
        <p14:creationId xmlns:p14="http://schemas.microsoft.com/office/powerpoint/2010/main" val="3548020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34</a:t>
            </a:fld>
            <a:endParaRPr lang="en-US" dirty="0"/>
          </a:p>
        </p:txBody>
      </p:sp>
    </p:spTree>
    <p:extLst>
      <p:ext uri="{BB962C8B-B14F-4D97-AF65-F5344CB8AC3E}">
        <p14:creationId xmlns:p14="http://schemas.microsoft.com/office/powerpoint/2010/main" val="2178698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is driven by statutory requirements under Ch. 273</a:t>
            </a:r>
          </a:p>
          <a:p>
            <a:endParaRPr lang="en-US" dirty="0"/>
          </a:p>
          <a:p>
            <a:pPr lvl="0"/>
            <a:r>
              <a:rPr lang="en-US" dirty="0"/>
              <a:t>Requires the property custodian to take physical inventory at least once each fiscal year</a:t>
            </a:r>
          </a:p>
          <a:p>
            <a:pPr lvl="0"/>
            <a:endParaRPr lang="en-US" dirty="0"/>
          </a:p>
          <a:p>
            <a:pPr lvl="0"/>
            <a:r>
              <a:rPr lang="en-US" dirty="0"/>
              <a:t>Details what should be tracked on inventory forms</a:t>
            </a:r>
          </a:p>
          <a:p>
            <a:pPr lvl="0"/>
            <a:endParaRPr lang="en-US" dirty="0"/>
          </a:p>
          <a:p>
            <a:pPr lvl="0"/>
            <a:r>
              <a:rPr lang="en-US" dirty="0"/>
              <a:t>Capital asset tracking reports should include…</a:t>
            </a:r>
          </a:p>
          <a:p>
            <a:endParaRPr lang="en-US" dirty="0"/>
          </a:p>
        </p:txBody>
      </p:sp>
    </p:spTree>
    <p:extLst>
      <p:ext uri="{BB962C8B-B14F-4D97-AF65-F5344CB8AC3E}">
        <p14:creationId xmlns:p14="http://schemas.microsoft.com/office/powerpoint/2010/main" val="695812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Inventory detail does not have to be</a:t>
            </a:r>
            <a:r>
              <a:rPr lang="en-US" sz="1200" baseline="0" dirty="0"/>
              <a:t> </a:t>
            </a:r>
            <a:r>
              <a:rPr lang="en-US" sz="1200" dirty="0"/>
              <a:t>submitted</a:t>
            </a:r>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36</a:t>
            </a:fld>
            <a:endParaRPr lang="en-US" dirty="0"/>
          </a:p>
        </p:txBody>
      </p:sp>
    </p:spTree>
    <p:extLst>
      <p:ext uri="{BB962C8B-B14F-4D97-AF65-F5344CB8AC3E}">
        <p14:creationId xmlns:p14="http://schemas.microsoft.com/office/powerpoint/2010/main" val="1632457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37</a:t>
            </a:fld>
            <a:endParaRPr lang="en-US" dirty="0"/>
          </a:p>
        </p:txBody>
      </p:sp>
    </p:spTree>
    <p:extLst>
      <p:ext uri="{BB962C8B-B14F-4D97-AF65-F5344CB8AC3E}">
        <p14:creationId xmlns:p14="http://schemas.microsoft.com/office/powerpoint/2010/main" val="3178298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38</a:t>
            </a:fld>
            <a:endParaRPr lang="en-US" dirty="0"/>
          </a:p>
        </p:txBody>
      </p:sp>
    </p:spTree>
    <p:extLst>
      <p:ext uri="{BB962C8B-B14F-4D97-AF65-F5344CB8AC3E}">
        <p14:creationId xmlns:p14="http://schemas.microsoft.com/office/powerpoint/2010/main" val="3809013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FLAIR beaning inventory and accumulated depreciation balances may need to be brought in line</a:t>
            </a:r>
          </a:p>
          <a:p>
            <a:endParaRPr lang="en-US" dirty="0"/>
          </a:p>
        </p:txBody>
      </p:sp>
    </p:spTree>
    <p:extLst>
      <p:ext uri="{BB962C8B-B14F-4D97-AF65-F5344CB8AC3E}">
        <p14:creationId xmlns:p14="http://schemas.microsoft.com/office/powerpoint/2010/main" val="329277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4</a:t>
            </a:fld>
            <a:endParaRPr lang="en-US" dirty="0"/>
          </a:p>
        </p:txBody>
      </p:sp>
    </p:spTree>
    <p:extLst>
      <p:ext uri="{BB962C8B-B14F-4D97-AF65-F5344CB8AC3E}">
        <p14:creationId xmlns:p14="http://schemas.microsoft.com/office/powerpoint/2010/main" val="1757023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772" y="4561442"/>
            <a:ext cx="5853659" cy="1419634"/>
          </a:xfrm>
        </p:spPr>
        <p:txBody>
          <a:bodyPr/>
          <a:lstStyle/>
          <a:p>
            <a:r>
              <a:rPr lang="en-US" dirty="0"/>
              <a:t>Depreciation is defined as  </a:t>
            </a:r>
          </a:p>
        </p:txBody>
      </p:sp>
    </p:spTree>
    <p:extLst>
      <p:ext uri="{BB962C8B-B14F-4D97-AF65-F5344CB8AC3E}">
        <p14:creationId xmlns:p14="http://schemas.microsoft.com/office/powerpoint/2010/main" val="1506837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Additions = Total of all OCO items acquired during the fiscal year </a:t>
            </a:r>
          </a:p>
          <a:p>
            <a:endParaRPr lang="en-US" dirty="0"/>
          </a:p>
          <a:p>
            <a:r>
              <a:rPr lang="en-US" dirty="0"/>
              <a:t>Deletions = Total of all items disposed of during the fiscal year </a:t>
            </a:r>
          </a:p>
          <a:p>
            <a:endParaRPr lang="en-US" dirty="0"/>
          </a:p>
          <a:p>
            <a:pPr eaLnBrk="0" fontAlgn="base" hangingPunct="0"/>
            <a:r>
              <a:rPr lang="en-US" dirty="0"/>
              <a:t>Gains &amp; Losses = Total of any gains or losses resulting from the disposition of assets</a:t>
            </a:r>
          </a:p>
          <a:p>
            <a:pPr eaLnBrk="0" fontAlgn="base" hangingPunct="0"/>
            <a:r>
              <a:rPr lang="en-US" dirty="0"/>
              <a:t> </a:t>
            </a:r>
          </a:p>
          <a:p>
            <a:endParaRPr lang="en-US" dirty="0"/>
          </a:p>
        </p:txBody>
      </p:sp>
    </p:spTree>
    <p:extLst>
      <p:ext uri="{BB962C8B-B14F-4D97-AF65-F5344CB8AC3E}">
        <p14:creationId xmlns:p14="http://schemas.microsoft.com/office/powerpoint/2010/main" val="2269051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6898" y="4561442"/>
            <a:ext cx="5853659" cy="4320106"/>
          </a:xfrm>
        </p:spPr>
        <p:txBody>
          <a:bodyPr/>
          <a:lstStyle/>
          <a:p>
            <a:r>
              <a:rPr lang="en-US" dirty="0"/>
              <a:t>Explanation</a:t>
            </a:r>
            <a:r>
              <a:rPr lang="en-US" baseline="0" dirty="0"/>
              <a:t> of inventory reporting, see  Example #4 </a:t>
            </a:r>
            <a:endParaRPr lang="en-US" dirty="0"/>
          </a:p>
        </p:txBody>
      </p:sp>
    </p:spTree>
    <p:extLst>
      <p:ext uri="{BB962C8B-B14F-4D97-AF65-F5344CB8AC3E}">
        <p14:creationId xmlns:p14="http://schemas.microsoft.com/office/powerpoint/2010/main" val="2577103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772" y="4561442"/>
            <a:ext cx="5853659" cy="1970522"/>
          </a:xfrm>
        </p:spPr>
        <p:txBody>
          <a:bodyPr/>
          <a:lstStyle/>
          <a:p>
            <a:pPr defTabSz="948507">
              <a:defRPr/>
            </a:pPr>
            <a:r>
              <a:rPr lang="en-US" dirty="0"/>
              <a:t>Review slide and than add…</a:t>
            </a:r>
          </a:p>
          <a:p>
            <a:pPr defTabSz="948507">
              <a:defRPr/>
            </a:pPr>
            <a:endParaRPr lang="en-US" dirty="0"/>
          </a:p>
          <a:p>
            <a:pPr defTabSz="948507">
              <a:defRPr/>
            </a:pPr>
            <a:r>
              <a:rPr lang="en-US" dirty="0"/>
              <a:t>Although CIP is the main point of contact due to their direct knowledge of BOMS software JAC’s property custodian Wayne Meyer will review how to closeout BOMS and provide some examples of things to be keep in mind in order to prevent reporting errors based on his experience with the software during the yearend meeting.</a:t>
            </a:r>
          </a:p>
          <a:p>
            <a:endParaRPr lang="en-US" dirty="0"/>
          </a:p>
        </p:txBody>
      </p:sp>
    </p:spTree>
    <p:extLst>
      <p:ext uri="{BB962C8B-B14F-4D97-AF65-F5344CB8AC3E}">
        <p14:creationId xmlns:p14="http://schemas.microsoft.com/office/powerpoint/2010/main" val="3331988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44</a:t>
            </a:fld>
            <a:endParaRPr lang="en-US" dirty="0"/>
          </a:p>
        </p:txBody>
      </p:sp>
    </p:spTree>
    <p:extLst>
      <p:ext uri="{BB962C8B-B14F-4D97-AF65-F5344CB8AC3E}">
        <p14:creationId xmlns:p14="http://schemas.microsoft.com/office/powerpoint/2010/main" val="13756537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557837"/>
            <a:ext cx="5853659" cy="1580635"/>
          </a:xfrm>
        </p:spPr>
        <p:txBody>
          <a:bodyPr/>
          <a:lstStyle/>
          <a:p>
            <a:r>
              <a:rPr lang="en-US" baseline="0" dirty="0"/>
              <a:t>Discuss reporting criteria slide is for both BOMS and Non-BOMS users</a:t>
            </a:r>
          </a:p>
          <a:p>
            <a:endParaRPr lang="en-US" baseline="0" dirty="0"/>
          </a:p>
          <a:p>
            <a:r>
              <a:rPr lang="en-US" baseline="0" dirty="0"/>
              <a:t>Explain GAFA 10 &amp; GAFA 90</a:t>
            </a:r>
            <a:endParaRPr lang="en-US" dirty="0"/>
          </a:p>
        </p:txBody>
      </p:sp>
    </p:spTree>
    <p:extLst>
      <p:ext uri="{BB962C8B-B14F-4D97-AF65-F5344CB8AC3E}">
        <p14:creationId xmlns:p14="http://schemas.microsoft.com/office/powerpoint/2010/main" val="231963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a:t>Discuss, slide is for both BOMS and Non-BOMS users </a:t>
            </a:r>
            <a:endParaRPr lang="en-US" dirty="0"/>
          </a:p>
          <a:p>
            <a:endParaRPr lang="en-US" dirty="0"/>
          </a:p>
        </p:txBody>
      </p:sp>
    </p:spTree>
    <p:extLst>
      <p:ext uri="{BB962C8B-B14F-4D97-AF65-F5344CB8AC3E}">
        <p14:creationId xmlns:p14="http://schemas.microsoft.com/office/powerpoint/2010/main" val="2487095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a:t>Discuss, slide is for both BOMS and Non-BOMS users </a:t>
            </a:r>
            <a:endParaRPr lang="en-US" dirty="0"/>
          </a:p>
          <a:p>
            <a:endParaRPr lang="en-US" dirty="0"/>
          </a:p>
        </p:txBody>
      </p:sp>
    </p:spTree>
    <p:extLst>
      <p:ext uri="{BB962C8B-B14F-4D97-AF65-F5344CB8AC3E}">
        <p14:creationId xmlns:p14="http://schemas.microsoft.com/office/powerpoint/2010/main" val="2794368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772" y="4561442"/>
            <a:ext cx="5853659" cy="1104840"/>
          </a:xfrm>
        </p:spPr>
        <p:txBody>
          <a:bodyPr/>
          <a:lstStyle/>
          <a:p>
            <a:pPr defTabSz="948507">
              <a:defRPr/>
            </a:pPr>
            <a:r>
              <a:rPr lang="en-US" dirty="0"/>
              <a:t>Switch</a:t>
            </a:r>
            <a:r>
              <a:rPr lang="en-US" baseline="0" dirty="0"/>
              <a:t> to BOMS Users, Handout # 5 and 6.</a:t>
            </a:r>
            <a:endParaRPr lang="en-US" dirty="0"/>
          </a:p>
          <a:p>
            <a:endParaRPr lang="en-US" dirty="0"/>
          </a:p>
        </p:txBody>
      </p:sp>
    </p:spTree>
    <p:extLst>
      <p:ext uri="{BB962C8B-B14F-4D97-AF65-F5344CB8AC3E}">
        <p14:creationId xmlns:p14="http://schemas.microsoft.com/office/powerpoint/2010/main" val="3657581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BOMS Users </a:t>
            </a:r>
            <a:endParaRPr lang="en-US" dirty="0"/>
          </a:p>
        </p:txBody>
      </p:sp>
    </p:spTree>
    <p:extLst>
      <p:ext uri="{BB962C8B-B14F-4D97-AF65-F5344CB8AC3E}">
        <p14:creationId xmlns:p14="http://schemas.microsoft.com/office/powerpoint/2010/main" val="258066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2338"/>
            <a:fld id="{DABA71E3-5F4D-4502-8732-23D16FAC74A3}" type="slidenum">
              <a:rPr lang="en-US" smtClean="0"/>
              <a:pPr defTabSz="922338"/>
              <a:t>5</a:t>
            </a:fld>
            <a:endParaRPr lang="en-US" dirty="0"/>
          </a:p>
        </p:txBody>
      </p:sp>
      <p:sp>
        <p:nvSpPr>
          <p:cNvPr id="71683"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846127BD-577B-42C1-BB7D-BDBA675C9CBC}" type="slidenum">
              <a:rPr lang="en-US" sz="1100">
                <a:latin typeface="Arial" charset="0"/>
              </a:rPr>
              <a:pPr algn="r" defTabSz="922338"/>
              <a:t>5</a:t>
            </a:fld>
            <a:endParaRPr lang="en-US" sz="1100" dirty="0">
              <a:latin typeface="Arial" charset="0"/>
            </a:endParaRPr>
          </a:p>
        </p:txBody>
      </p:sp>
      <p:sp>
        <p:nvSpPr>
          <p:cNvPr id="71684"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C23ADF69-9477-4E2D-AA6F-E23088B8FA4E}" type="slidenum">
              <a:rPr lang="en-US" sz="1100">
                <a:latin typeface="Arial" charset="0"/>
              </a:rPr>
              <a:pPr algn="r" defTabSz="922338"/>
              <a:t>5</a:t>
            </a:fld>
            <a:endParaRPr lang="en-US" sz="1100" dirty="0">
              <a:latin typeface="Arial" charset="0"/>
            </a:endParaRPr>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The Information is also reviewed by the Auditor General’s Office</a:t>
            </a:r>
          </a:p>
          <a:p>
            <a:pPr eaLnBrk="1" hangingPunct="1"/>
            <a:endParaRPr lang="en-US" dirty="0"/>
          </a:p>
        </p:txBody>
      </p:sp>
      <p:sp>
        <p:nvSpPr>
          <p:cNvPr id="71687" name="Header Placeholder 4"/>
          <p:cNvSpPr>
            <a:spLocks noGrp="1"/>
          </p:cNvSpPr>
          <p:nvPr>
            <p:ph type="hdr" sz="quarter"/>
          </p:nvPr>
        </p:nvSpPr>
        <p:spPr>
          <a:noFill/>
        </p:spPr>
        <p:txBody>
          <a:bodyPr/>
          <a:lstStyle/>
          <a:p>
            <a:pPr defTabSz="922338"/>
            <a:r>
              <a:rPr lang="en-US" dirty="0"/>
              <a:t>Justice Administrative Commission, Year-End Meeting Fiscal Year 2015-16</a:t>
            </a:r>
          </a:p>
        </p:txBody>
      </p:sp>
      <p:sp>
        <p:nvSpPr>
          <p:cNvPr id="71688" name="Date Placeholder 7"/>
          <p:cNvSpPr>
            <a:spLocks noGrp="1"/>
          </p:cNvSpPr>
          <p:nvPr>
            <p:ph type="dt" sz="quarter" idx="1"/>
          </p:nvPr>
        </p:nvSpPr>
        <p:spPr>
          <a:noFill/>
        </p:spPr>
        <p:txBody>
          <a:bodyPr/>
          <a:lstStyle/>
          <a:p>
            <a:pPr defTabSz="922338"/>
            <a:r>
              <a:rPr lang="en-US" dirty="0"/>
              <a:t>June 2016</a:t>
            </a:r>
          </a:p>
        </p:txBody>
      </p:sp>
    </p:spTree>
    <p:extLst>
      <p:ext uri="{BB962C8B-B14F-4D97-AF65-F5344CB8AC3E}">
        <p14:creationId xmlns:p14="http://schemas.microsoft.com/office/powerpoint/2010/main" val="4141741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Non-BOMS</a:t>
            </a:r>
          </a:p>
          <a:p>
            <a:endParaRPr lang="en-US" dirty="0"/>
          </a:p>
          <a:p>
            <a:pPr lvl="0"/>
            <a:r>
              <a:rPr lang="en-US" dirty="0"/>
              <a:t>The Leave Lability Workbook is?  (Bring up point any way you like and then go back to the slide) </a:t>
            </a:r>
          </a:p>
          <a:p>
            <a:r>
              <a:rPr lang="en-US" dirty="0"/>
              <a:t>							</a:t>
            </a:r>
          </a:p>
          <a:p>
            <a:pPr lvl="0"/>
            <a:r>
              <a:rPr lang="en-US" dirty="0"/>
              <a:t>Intimidating  		</a:t>
            </a:r>
          </a:p>
          <a:p>
            <a:pPr lvl="0"/>
            <a:r>
              <a:rPr lang="en-US" dirty="0"/>
              <a:t>Complex			</a:t>
            </a:r>
          </a:p>
          <a:p>
            <a:r>
              <a:rPr lang="en-US" dirty="0"/>
              <a:t>Contains Discrepancies 	</a:t>
            </a:r>
          </a:p>
        </p:txBody>
      </p:sp>
    </p:spTree>
    <p:extLst>
      <p:ext uri="{BB962C8B-B14F-4D97-AF65-F5344CB8AC3E}">
        <p14:creationId xmlns:p14="http://schemas.microsoft.com/office/powerpoint/2010/main" val="184895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51</a:t>
            </a:fld>
            <a:endParaRPr lang="en-US" dirty="0"/>
          </a:p>
        </p:txBody>
      </p:sp>
    </p:spTree>
    <p:extLst>
      <p:ext uri="{BB962C8B-B14F-4D97-AF65-F5344CB8AC3E}">
        <p14:creationId xmlns:p14="http://schemas.microsoft.com/office/powerpoint/2010/main" val="3275812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52</a:t>
            </a:fld>
            <a:endParaRPr lang="en-US" dirty="0"/>
          </a:p>
        </p:txBody>
      </p:sp>
    </p:spTree>
    <p:extLst>
      <p:ext uri="{BB962C8B-B14F-4D97-AF65-F5344CB8AC3E}">
        <p14:creationId xmlns:p14="http://schemas.microsoft.com/office/powerpoint/2010/main" val="27370298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772" y="4561442"/>
            <a:ext cx="5853659" cy="1026142"/>
          </a:xfrm>
        </p:spPr>
        <p:txBody>
          <a:bodyPr/>
          <a:lstStyle/>
          <a:p>
            <a:r>
              <a:rPr lang="en-US" dirty="0"/>
              <a:t>Transition to live Workbook demo, see Handout #7.</a:t>
            </a:r>
          </a:p>
        </p:txBody>
      </p:sp>
    </p:spTree>
    <p:extLst>
      <p:ext uri="{BB962C8B-B14F-4D97-AF65-F5344CB8AC3E}">
        <p14:creationId xmlns:p14="http://schemas.microsoft.com/office/powerpoint/2010/main" val="196308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54</a:t>
            </a:fld>
            <a:endParaRPr lang="en-US" dirty="0"/>
          </a:p>
        </p:txBody>
      </p:sp>
    </p:spTree>
    <p:extLst>
      <p:ext uri="{BB962C8B-B14F-4D97-AF65-F5344CB8AC3E}">
        <p14:creationId xmlns:p14="http://schemas.microsoft.com/office/powerpoint/2010/main" val="1587774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55</a:t>
            </a:fld>
            <a:endParaRPr lang="en-US" dirty="0"/>
          </a:p>
        </p:txBody>
      </p:sp>
    </p:spTree>
    <p:extLst>
      <p:ext uri="{BB962C8B-B14F-4D97-AF65-F5344CB8AC3E}">
        <p14:creationId xmlns:p14="http://schemas.microsoft.com/office/powerpoint/2010/main" val="35480202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56</a:t>
            </a:fld>
            <a:endParaRPr lang="en-US" dirty="0"/>
          </a:p>
        </p:txBody>
      </p:sp>
    </p:spTree>
    <p:extLst>
      <p:ext uri="{BB962C8B-B14F-4D97-AF65-F5344CB8AC3E}">
        <p14:creationId xmlns:p14="http://schemas.microsoft.com/office/powerpoint/2010/main" val="21786981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57</a:t>
            </a:fld>
            <a:endParaRPr lang="en-US" dirty="0"/>
          </a:p>
        </p:txBody>
      </p:sp>
    </p:spTree>
    <p:extLst>
      <p:ext uri="{BB962C8B-B14F-4D97-AF65-F5344CB8AC3E}">
        <p14:creationId xmlns:p14="http://schemas.microsoft.com/office/powerpoint/2010/main" val="21517531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58</a:t>
            </a:fld>
            <a:endParaRPr lang="en-US" dirty="0"/>
          </a:p>
        </p:txBody>
      </p:sp>
    </p:spTree>
    <p:extLst>
      <p:ext uri="{BB962C8B-B14F-4D97-AF65-F5344CB8AC3E}">
        <p14:creationId xmlns:p14="http://schemas.microsoft.com/office/powerpoint/2010/main" val="38839930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59</a:t>
            </a:fld>
            <a:endParaRPr lang="en-US" dirty="0"/>
          </a:p>
        </p:txBody>
      </p:sp>
    </p:spTree>
    <p:extLst>
      <p:ext uri="{BB962C8B-B14F-4D97-AF65-F5344CB8AC3E}">
        <p14:creationId xmlns:p14="http://schemas.microsoft.com/office/powerpoint/2010/main" val="294215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2338"/>
            <a:fld id="{DABA71E3-5F4D-4502-8732-23D16FAC74A3}" type="slidenum">
              <a:rPr lang="en-US" smtClean="0"/>
              <a:pPr defTabSz="922338"/>
              <a:t>6</a:t>
            </a:fld>
            <a:endParaRPr lang="en-US" dirty="0"/>
          </a:p>
        </p:txBody>
      </p:sp>
      <p:sp>
        <p:nvSpPr>
          <p:cNvPr id="71683"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846127BD-577B-42C1-BB7D-BDBA675C9CBC}" type="slidenum">
              <a:rPr lang="en-US" sz="1100">
                <a:latin typeface="Arial" charset="0"/>
              </a:rPr>
              <a:pPr algn="r" defTabSz="922338"/>
              <a:t>6</a:t>
            </a:fld>
            <a:endParaRPr lang="en-US" sz="1100" dirty="0">
              <a:latin typeface="Arial" charset="0"/>
            </a:endParaRPr>
          </a:p>
        </p:txBody>
      </p:sp>
      <p:sp>
        <p:nvSpPr>
          <p:cNvPr id="71684"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C23ADF69-9477-4E2D-AA6F-E23088B8FA4E}" type="slidenum">
              <a:rPr lang="en-US" sz="1100">
                <a:latin typeface="Arial" charset="0"/>
              </a:rPr>
              <a:pPr algn="r" defTabSz="922338"/>
              <a:t>6</a:t>
            </a:fld>
            <a:endParaRPr lang="en-US" sz="1100" dirty="0">
              <a:latin typeface="Arial" charset="0"/>
            </a:endParaRPr>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The Information is also reviewed by the Auditor General’s Office</a:t>
            </a:r>
          </a:p>
          <a:p>
            <a:pPr eaLnBrk="1" hangingPunct="1"/>
            <a:endParaRPr lang="en-US" dirty="0"/>
          </a:p>
        </p:txBody>
      </p:sp>
      <p:sp>
        <p:nvSpPr>
          <p:cNvPr id="71687" name="Header Placeholder 4"/>
          <p:cNvSpPr>
            <a:spLocks noGrp="1"/>
          </p:cNvSpPr>
          <p:nvPr>
            <p:ph type="hdr" sz="quarter"/>
          </p:nvPr>
        </p:nvSpPr>
        <p:spPr>
          <a:noFill/>
        </p:spPr>
        <p:txBody>
          <a:bodyPr/>
          <a:lstStyle/>
          <a:p>
            <a:pPr defTabSz="922338"/>
            <a:r>
              <a:rPr lang="en-US" dirty="0"/>
              <a:t>Justice Administrative Commission, Year-End Meeting Fiscal Year 2015-16</a:t>
            </a:r>
          </a:p>
        </p:txBody>
      </p:sp>
      <p:sp>
        <p:nvSpPr>
          <p:cNvPr id="71688" name="Date Placeholder 7"/>
          <p:cNvSpPr>
            <a:spLocks noGrp="1"/>
          </p:cNvSpPr>
          <p:nvPr>
            <p:ph type="dt" sz="quarter" idx="1"/>
          </p:nvPr>
        </p:nvSpPr>
        <p:spPr>
          <a:noFill/>
        </p:spPr>
        <p:txBody>
          <a:bodyPr/>
          <a:lstStyle/>
          <a:p>
            <a:pPr defTabSz="922338"/>
            <a:r>
              <a:rPr lang="en-US" dirty="0"/>
              <a:t>June 2016</a:t>
            </a:r>
          </a:p>
        </p:txBody>
      </p:sp>
    </p:spTree>
    <p:extLst>
      <p:ext uri="{BB962C8B-B14F-4D97-AF65-F5344CB8AC3E}">
        <p14:creationId xmlns:p14="http://schemas.microsoft.com/office/powerpoint/2010/main" val="41417410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60</a:t>
            </a:fld>
            <a:endParaRPr lang="en-US" dirty="0"/>
          </a:p>
        </p:txBody>
      </p:sp>
    </p:spTree>
    <p:extLst>
      <p:ext uri="{BB962C8B-B14F-4D97-AF65-F5344CB8AC3E}">
        <p14:creationId xmlns:p14="http://schemas.microsoft.com/office/powerpoint/2010/main" val="2942158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61</a:t>
            </a:fld>
            <a:endParaRPr lang="en-US" dirty="0"/>
          </a:p>
        </p:txBody>
      </p:sp>
    </p:spTree>
    <p:extLst>
      <p:ext uri="{BB962C8B-B14F-4D97-AF65-F5344CB8AC3E}">
        <p14:creationId xmlns:p14="http://schemas.microsoft.com/office/powerpoint/2010/main" val="3507332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62</a:t>
            </a:fld>
            <a:endParaRPr lang="en-US" dirty="0"/>
          </a:p>
        </p:txBody>
      </p:sp>
    </p:spTree>
    <p:extLst>
      <p:ext uri="{BB962C8B-B14F-4D97-AF65-F5344CB8AC3E}">
        <p14:creationId xmlns:p14="http://schemas.microsoft.com/office/powerpoint/2010/main" val="3507332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Contains all receivables and payables</a:t>
            </a:r>
            <a:r>
              <a:rPr lang="en-US" baseline="0" dirty="0"/>
              <a:t> </a:t>
            </a:r>
            <a:r>
              <a:rPr lang="en-US" dirty="0"/>
              <a:t>between funds or agencies such as:</a:t>
            </a:r>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63</a:t>
            </a:fld>
            <a:endParaRPr lang="en-US" dirty="0"/>
          </a:p>
        </p:txBody>
      </p:sp>
    </p:spTree>
    <p:extLst>
      <p:ext uri="{BB962C8B-B14F-4D97-AF65-F5344CB8AC3E}">
        <p14:creationId xmlns:p14="http://schemas.microsoft.com/office/powerpoint/2010/main" val="14162871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Contains all receivables and payables</a:t>
            </a:r>
            <a:r>
              <a:rPr lang="en-US" baseline="0" dirty="0"/>
              <a:t> </a:t>
            </a:r>
            <a:r>
              <a:rPr lang="en-US" dirty="0"/>
              <a:t>between funds or agencies such as:</a:t>
            </a:r>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64</a:t>
            </a:fld>
            <a:endParaRPr lang="en-US" dirty="0"/>
          </a:p>
        </p:txBody>
      </p:sp>
    </p:spTree>
    <p:extLst>
      <p:ext uri="{BB962C8B-B14F-4D97-AF65-F5344CB8AC3E}">
        <p14:creationId xmlns:p14="http://schemas.microsoft.com/office/powerpoint/2010/main" val="1170126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65</a:t>
            </a:fld>
            <a:endParaRPr lang="en-US" dirty="0"/>
          </a:p>
        </p:txBody>
      </p:sp>
    </p:spTree>
    <p:extLst>
      <p:ext uri="{BB962C8B-B14F-4D97-AF65-F5344CB8AC3E}">
        <p14:creationId xmlns:p14="http://schemas.microsoft.com/office/powerpoint/2010/main" val="23300556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Contains all transfers between funds or agencies such as:</a:t>
            </a:r>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66</a:t>
            </a:fld>
            <a:endParaRPr lang="en-US" dirty="0"/>
          </a:p>
        </p:txBody>
      </p:sp>
    </p:spTree>
    <p:extLst>
      <p:ext uri="{BB962C8B-B14F-4D97-AF65-F5344CB8AC3E}">
        <p14:creationId xmlns:p14="http://schemas.microsoft.com/office/powerpoint/2010/main" val="889901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Contains all transfers between funds or agencies such as:</a:t>
            </a:r>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67</a:t>
            </a:fld>
            <a:endParaRPr lang="en-US" dirty="0"/>
          </a:p>
        </p:txBody>
      </p:sp>
    </p:spTree>
    <p:extLst>
      <p:ext uri="{BB962C8B-B14F-4D97-AF65-F5344CB8AC3E}">
        <p14:creationId xmlns:p14="http://schemas.microsoft.com/office/powerpoint/2010/main" val="28397680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t>A transfer is the movement of cash from one fund to another that is </a:t>
            </a:r>
            <a:r>
              <a:rPr lang="en-US" sz="1200" b="1" dirty="0"/>
              <a:t>not a payment for goods and services</a:t>
            </a:r>
            <a:r>
              <a:rPr lang="en-US" sz="1200" dirty="0"/>
              <a:t>. </a:t>
            </a:r>
          </a:p>
          <a:p>
            <a:pPr marL="0" indent="0">
              <a:buNone/>
            </a:pPr>
            <a:endParaRPr lang="en-US" sz="1200" dirty="0"/>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68</a:t>
            </a:fld>
            <a:endParaRPr lang="en-US" dirty="0"/>
          </a:p>
        </p:txBody>
      </p:sp>
    </p:spTree>
    <p:extLst>
      <p:ext uri="{BB962C8B-B14F-4D97-AF65-F5344CB8AC3E}">
        <p14:creationId xmlns:p14="http://schemas.microsoft.com/office/powerpoint/2010/main" val="20956031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t>A transfer is the movement of cash from one fund to another that is </a:t>
            </a:r>
            <a:r>
              <a:rPr lang="en-US" sz="1200" b="1" dirty="0"/>
              <a:t>not a payment for goods and services</a:t>
            </a:r>
            <a:r>
              <a:rPr lang="en-US" sz="1200" dirty="0"/>
              <a:t>. </a:t>
            </a:r>
          </a:p>
          <a:p>
            <a:pPr marL="0" indent="0">
              <a:buNone/>
            </a:pPr>
            <a:endParaRPr lang="en-US" sz="1200" dirty="0"/>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69</a:t>
            </a:fld>
            <a:endParaRPr lang="en-US" dirty="0"/>
          </a:p>
        </p:txBody>
      </p:sp>
    </p:spTree>
    <p:extLst>
      <p:ext uri="{BB962C8B-B14F-4D97-AF65-F5344CB8AC3E}">
        <p14:creationId xmlns:p14="http://schemas.microsoft.com/office/powerpoint/2010/main" val="380947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Calibri" panose="020F0502020204030204" pitchFamily="34" charset="0"/>
              <a:buNone/>
            </a:pPr>
            <a:endParaRPr lang="en-US" sz="1200" baseline="0"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7</a:t>
            </a:fld>
            <a:endParaRPr lang="en-US" dirty="0"/>
          </a:p>
        </p:txBody>
      </p:sp>
    </p:spTree>
    <p:extLst>
      <p:ext uri="{BB962C8B-B14F-4D97-AF65-F5344CB8AC3E}">
        <p14:creationId xmlns:p14="http://schemas.microsoft.com/office/powerpoint/2010/main" val="37019565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Payments for goods or services.</a:t>
            </a:r>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70</a:t>
            </a:fld>
            <a:endParaRPr lang="en-US" dirty="0"/>
          </a:p>
        </p:txBody>
      </p:sp>
    </p:spTree>
    <p:extLst>
      <p:ext uri="{BB962C8B-B14F-4D97-AF65-F5344CB8AC3E}">
        <p14:creationId xmlns:p14="http://schemas.microsoft.com/office/powerpoint/2010/main" val="35081082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Payments for goods or services.</a:t>
            </a:r>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71</a:t>
            </a:fld>
            <a:endParaRPr lang="en-US" dirty="0"/>
          </a:p>
        </p:txBody>
      </p:sp>
    </p:spTree>
    <p:extLst>
      <p:ext uri="{BB962C8B-B14F-4D97-AF65-F5344CB8AC3E}">
        <p14:creationId xmlns:p14="http://schemas.microsoft.com/office/powerpoint/2010/main" val="35081082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72</a:t>
            </a:fld>
            <a:endParaRPr lang="en-US" dirty="0"/>
          </a:p>
        </p:txBody>
      </p:sp>
    </p:spTree>
    <p:extLst>
      <p:ext uri="{BB962C8B-B14F-4D97-AF65-F5344CB8AC3E}">
        <p14:creationId xmlns:p14="http://schemas.microsoft.com/office/powerpoint/2010/main" val="30860745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73</a:t>
            </a:fld>
            <a:endParaRPr lang="en-US" dirty="0"/>
          </a:p>
        </p:txBody>
      </p:sp>
    </p:spTree>
    <p:extLst>
      <p:ext uri="{BB962C8B-B14F-4D97-AF65-F5344CB8AC3E}">
        <p14:creationId xmlns:p14="http://schemas.microsoft.com/office/powerpoint/2010/main" val="11698229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74</a:t>
            </a:fld>
            <a:endParaRPr lang="en-US" dirty="0"/>
          </a:p>
        </p:txBody>
      </p:sp>
    </p:spTree>
    <p:extLst>
      <p:ext uri="{BB962C8B-B14F-4D97-AF65-F5344CB8AC3E}">
        <p14:creationId xmlns:p14="http://schemas.microsoft.com/office/powerpoint/2010/main" val="19484760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j-lt"/>
                <a:cs typeface="Times New Roman" panose="02020603050405020304" pitchFamily="18" charset="0"/>
              </a:rPr>
              <a:t>Notify JAC of any discrepancies</a:t>
            </a:r>
            <a:endParaRPr lang="en-US" sz="1100" dirty="0">
              <a:latin typeface="+mj-lt"/>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75</a:t>
            </a:fld>
            <a:endParaRPr lang="en-US" dirty="0"/>
          </a:p>
        </p:txBody>
      </p:sp>
    </p:spTree>
    <p:extLst>
      <p:ext uri="{BB962C8B-B14F-4D97-AF65-F5344CB8AC3E}">
        <p14:creationId xmlns:p14="http://schemas.microsoft.com/office/powerpoint/2010/main" val="18069271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76</a:t>
            </a:fld>
            <a:endParaRPr lang="en-US" dirty="0"/>
          </a:p>
        </p:txBody>
      </p:sp>
    </p:spTree>
    <p:extLst>
      <p:ext uri="{BB962C8B-B14F-4D97-AF65-F5344CB8AC3E}">
        <p14:creationId xmlns:p14="http://schemas.microsoft.com/office/powerpoint/2010/main" val="35273792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77</a:t>
            </a:fld>
            <a:endParaRPr lang="en-US" dirty="0"/>
          </a:p>
        </p:txBody>
      </p:sp>
    </p:spTree>
    <p:extLst>
      <p:ext uri="{BB962C8B-B14F-4D97-AF65-F5344CB8AC3E}">
        <p14:creationId xmlns:p14="http://schemas.microsoft.com/office/powerpoint/2010/main" val="7582127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are generic agency wide documents</a:t>
            </a:r>
          </a:p>
          <a:p>
            <a:endParaRPr lang="en-US" baseline="0" dirty="0"/>
          </a:p>
          <a:p>
            <a:r>
              <a:rPr lang="en-US" dirty="0">
                <a:effectLst/>
              </a:rPr>
              <a:t>Violations of Finance-Related Legal and Contractual Provisions</a:t>
            </a:r>
            <a:r>
              <a:rPr lang="en-US" baseline="0" dirty="0">
                <a:effectLst/>
              </a:rPr>
              <a:t> </a:t>
            </a:r>
            <a:r>
              <a:rPr lang="en-US" dirty="0">
                <a:effectLst/>
              </a:rPr>
              <a:t>P1</a:t>
            </a:r>
          </a:p>
          <a:p>
            <a:r>
              <a:rPr lang="en-US" dirty="0">
                <a:effectLst/>
              </a:rPr>
              <a:t>Certification of Reconciliation and Capital Assets Accounting P2</a:t>
            </a:r>
          </a:p>
          <a:p>
            <a:r>
              <a:rPr lang="en-US" dirty="0">
                <a:effectLst/>
              </a:rPr>
              <a:t>Loss Contingencies P3</a:t>
            </a:r>
          </a:p>
          <a:p>
            <a:r>
              <a:rPr lang="en-US" dirty="0">
                <a:effectLst/>
              </a:rPr>
              <a:t>Construction and Other Significant Commitments</a:t>
            </a:r>
            <a:r>
              <a:rPr lang="en-US" baseline="0" dirty="0">
                <a:effectLst/>
              </a:rPr>
              <a:t> P5</a:t>
            </a:r>
            <a:endParaRPr lang="en-US" dirty="0">
              <a:effectLst/>
            </a:endParaRPr>
          </a:p>
          <a:p>
            <a:r>
              <a:rPr lang="en-US" dirty="0">
                <a:effectLst/>
              </a:rPr>
              <a:t>Related Party Transactions P7</a:t>
            </a:r>
          </a:p>
          <a:p>
            <a:r>
              <a:rPr lang="en-US" dirty="0">
                <a:effectLst/>
              </a:rPr>
              <a:t> </a:t>
            </a:r>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78</a:t>
            </a:fld>
            <a:endParaRPr lang="en-US" dirty="0"/>
          </a:p>
        </p:txBody>
      </p:sp>
    </p:spTree>
    <p:extLst>
      <p:ext uri="{BB962C8B-B14F-4D97-AF65-F5344CB8AC3E}">
        <p14:creationId xmlns:p14="http://schemas.microsoft.com/office/powerpoint/2010/main" val="26850222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a:rPr>
              <a:t>Per this requirement, you should disclose anything that occurred for the period of July 1, 2018 through September 30, 2018. </a:t>
            </a:r>
            <a:endParaRPr lang="en-US" sz="1200" dirty="0"/>
          </a:p>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79</a:t>
            </a:fld>
            <a:endParaRPr lang="en-US" dirty="0"/>
          </a:p>
        </p:txBody>
      </p:sp>
    </p:spTree>
    <p:extLst>
      <p:ext uri="{BB962C8B-B14F-4D97-AF65-F5344CB8AC3E}">
        <p14:creationId xmlns:p14="http://schemas.microsoft.com/office/powerpoint/2010/main" val="101764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8</a:t>
            </a:fld>
            <a:endParaRPr lang="en-US" dirty="0"/>
          </a:p>
        </p:txBody>
      </p:sp>
    </p:spTree>
    <p:extLst>
      <p:ext uri="{BB962C8B-B14F-4D97-AF65-F5344CB8AC3E}">
        <p14:creationId xmlns:p14="http://schemas.microsoft.com/office/powerpoint/2010/main" val="18798663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80</a:t>
            </a:fld>
            <a:endParaRPr lang="en-US" dirty="0"/>
          </a:p>
        </p:txBody>
      </p:sp>
    </p:spTree>
    <p:extLst>
      <p:ext uri="{BB962C8B-B14F-4D97-AF65-F5344CB8AC3E}">
        <p14:creationId xmlns:p14="http://schemas.microsoft.com/office/powerpoint/2010/main" val="11337011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4864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4864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9755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84</a:t>
            </a:fld>
            <a:endParaRPr lang="en-US" dirty="0"/>
          </a:p>
        </p:txBody>
      </p:sp>
    </p:spTree>
    <p:extLst>
      <p:ext uri="{BB962C8B-B14F-4D97-AF65-F5344CB8AC3E}">
        <p14:creationId xmlns:p14="http://schemas.microsoft.com/office/powerpoint/2010/main" val="29812136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dirty="0"/>
          </a:p>
        </p:txBody>
      </p:sp>
      <p:sp>
        <p:nvSpPr>
          <p:cNvPr id="6" name="Slide Number Placeholder 5"/>
          <p:cNvSpPr>
            <a:spLocks noGrp="1"/>
          </p:cNvSpPr>
          <p:nvPr>
            <p:ph type="sldNum" sz="quarter" idx="5"/>
          </p:nvPr>
        </p:nvSpPr>
        <p:spPr/>
        <p:txBody>
          <a:bodyPr/>
          <a:lstStyle/>
          <a:p>
            <a:pPr>
              <a:defRPr/>
            </a:pPr>
            <a:fld id="{3DF354B4-128D-49C4-9727-1CC2937AEBAE}" type="slidenum">
              <a:rPr lang="en-US" smtClean="0"/>
              <a:pPr>
                <a:defRPr/>
              </a:pPr>
              <a:t>85</a:t>
            </a:fld>
            <a:endParaRPr lang="en-US" dirty="0"/>
          </a:p>
        </p:txBody>
      </p:sp>
      <p:sp>
        <p:nvSpPr>
          <p:cNvPr id="7" name="Date Placeholder 6"/>
          <p:cNvSpPr>
            <a:spLocks noGrp="1"/>
          </p:cNvSpPr>
          <p:nvPr>
            <p:ph type="dt" sz="quarter" idx="1"/>
          </p:nvPr>
        </p:nvSpPr>
        <p:spPr/>
        <p:txBody>
          <a:bodyPr/>
          <a:lstStyle/>
          <a:p>
            <a:pPr>
              <a:defRPr/>
            </a:pPr>
            <a:r>
              <a:rPr lang="en-US" dirty="0"/>
              <a:t>May 2017</a:t>
            </a:r>
          </a:p>
        </p:txBody>
      </p:sp>
      <p:sp>
        <p:nvSpPr>
          <p:cNvPr id="8" name="Header Placeholder 7"/>
          <p:cNvSpPr>
            <a:spLocks noGrp="1"/>
          </p:cNvSpPr>
          <p:nvPr>
            <p:ph type="hdr" sz="quarter"/>
          </p:nvPr>
        </p:nvSpPr>
        <p:spPr/>
        <p:txBody>
          <a:bodyPr/>
          <a:lstStyle/>
          <a:p>
            <a:pPr>
              <a:defRPr/>
            </a:pPr>
            <a:r>
              <a:rPr lang="en-US" dirty="0"/>
              <a:t>Justice Administrative Commission, Year-End Meeting Fiscal Year 2016-17</a:t>
            </a:r>
          </a:p>
        </p:txBody>
      </p:sp>
    </p:spTree>
    <p:extLst>
      <p:ext uri="{BB962C8B-B14F-4D97-AF65-F5344CB8AC3E}">
        <p14:creationId xmlns:p14="http://schemas.microsoft.com/office/powerpoint/2010/main" val="35419189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0A4B42A6-FB51-4839-8F6B-2BD1621399E1}" type="slidenum">
              <a:rPr lang="en-US" altLang="en-US" sz="1200"/>
              <a:pPr/>
              <a:t>86</a:t>
            </a:fld>
            <a:endParaRPr lang="en-US" altLang="en-US" sz="1200" dirty="0"/>
          </a:p>
        </p:txBody>
      </p:sp>
    </p:spTree>
    <p:extLst>
      <p:ext uri="{BB962C8B-B14F-4D97-AF65-F5344CB8AC3E}">
        <p14:creationId xmlns:p14="http://schemas.microsoft.com/office/powerpoint/2010/main" val="36743491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0A4B42A6-FB51-4839-8F6B-2BD1621399E1}" type="slidenum">
              <a:rPr lang="en-US" altLang="en-US" sz="1200"/>
              <a:pPr/>
              <a:t>87</a:t>
            </a:fld>
            <a:endParaRPr lang="en-US" altLang="en-US" sz="1200" dirty="0"/>
          </a:p>
        </p:txBody>
      </p:sp>
    </p:spTree>
    <p:extLst>
      <p:ext uri="{BB962C8B-B14F-4D97-AF65-F5344CB8AC3E}">
        <p14:creationId xmlns:p14="http://schemas.microsoft.com/office/powerpoint/2010/main" val="36944673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0A4B42A6-FB51-4839-8F6B-2BD1621399E1}" type="slidenum">
              <a:rPr lang="en-US" altLang="en-US" sz="1200"/>
              <a:pPr/>
              <a:t>88</a:t>
            </a:fld>
            <a:endParaRPr lang="en-US" altLang="en-US" sz="1200" dirty="0"/>
          </a:p>
        </p:txBody>
      </p:sp>
    </p:spTree>
    <p:extLst>
      <p:ext uri="{BB962C8B-B14F-4D97-AF65-F5344CB8AC3E}">
        <p14:creationId xmlns:p14="http://schemas.microsoft.com/office/powerpoint/2010/main" val="30669669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0A4B42A6-FB51-4839-8F6B-2BD1621399E1}" type="slidenum">
              <a:rPr lang="en-US" altLang="en-US" sz="1200"/>
              <a:pPr/>
              <a:t>89</a:t>
            </a:fld>
            <a:endParaRPr lang="en-US" altLang="en-US" sz="1200" dirty="0"/>
          </a:p>
        </p:txBody>
      </p:sp>
    </p:spTree>
    <p:extLst>
      <p:ext uri="{BB962C8B-B14F-4D97-AF65-F5344CB8AC3E}">
        <p14:creationId xmlns:p14="http://schemas.microsoft.com/office/powerpoint/2010/main" val="33208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Any</a:t>
            </a:r>
            <a:r>
              <a:rPr lang="en-US" sz="1200" baseline="0" dirty="0"/>
              <a:t> other e</a:t>
            </a:r>
            <a:r>
              <a:rPr lang="en-US" sz="1200" dirty="0"/>
              <a:t>quipment you may lease</a:t>
            </a:r>
            <a:r>
              <a:rPr lang="en-US" sz="1200" baseline="0" dirty="0"/>
              <a:t> should also be included.</a:t>
            </a:r>
            <a:endParaRPr lang="en-US" sz="1200" dirty="0"/>
          </a:p>
          <a:p>
            <a:endParaRPr lang="en-US" dirty="0"/>
          </a:p>
          <a:p>
            <a:r>
              <a:rPr lang="en-US" dirty="0"/>
              <a:t>Due </a:t>
            </a:r>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3253DF-4896-4335-8A3A-C7BBF3FA466C}" type="slidenum">
              <a:rPr lang="en-US" smtClean="0"/>
              <a:pPr>
                <a:defRPr/>
              </a:pPr>
              <a:t>9</a:t>
            </a:fld>
            <a:endParaRPr lang="en-US" dirty="0"/>
          </a:p>
        </p:txBody>
      </p:sp>
    </p:spTree>
    <p:extLst>
      <p:ext uri="{BB962C8B-B14F-4D97-AF65-F5344CB8AC3E}">
        <p14:creationId xmlns:p14="http://schemas.microsoft.com/office/powerpoint/2010/main" val="21900842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0A4B42A6-FB51-4839-8F6B-2BD1621399E1}" type="slidenum">
              <a:rPr lang="en-US" altLang="en-US" sz="1200"/>
              <a:pPr/>
              <a:t>90</a:t>
            </a:fld>
            <a:endParaRPr lang="en-US" altLang="en-US" sz="1200" dirty="0"/>
          </a:p>
        </p:txBody>
      </p:sp>
    </p:spTree>
    <p:extLst>
      <p:ext uri="{BB962C8B-B14F-4D97-AF65-F5344CB8AC3E}">
        <p14:creationId xmlns:p14="http://schemas.microsoft.com/office/powerpoint/2010/main" val="6642222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0A4B42A6-FB51-4839-8F6B-2BD1621399E1}" type="slidenum">
              <a:rPr lang="en-US" altLang="en-US" sz="1200"/>
              <a:pPr/>
              <a:t>91</a:t>
            </a:fld>
            <a:endParaRPr lang="en-US" altLang="en-US" sz="1200" dirty="0"/>
          </a:p>
        </p:txBody>
      </p:sp>
    </p:spTree>
    <p:extLst>
      <p:ext uri="{BB962C8B-B14F-4D97-AF65-F5344CB8AC3E}">
        <p14:creationId xmlns:p14="http://schemas.microsoft.com/office/powerpoint/2010/main" val="29028944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92</a:t>
            </a:fld>
            <a:endParaRPr lang="en-US" dirty="0"/>
          </a:p>
        </p:txBody>
      </p:sp>
    </p:spTree>
    <p:extLst>
      <p:ext uri="{BB962C8B-B14F-4D97-AF65-F5344CB8AC3E}">
        <p14:creationId xmlns:p14="http://schemas.microsoft.com/office/powerpoint/2010/main" val="18357734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2016-17</a:t>
            </a:r>
          </a:p>
        </p:txBody>
      </p:sp>
      <p:sp>
        <p:nvSpPr>
          <p:cNvPr id="5" name="Date Placeholder 4"/>
          <p:cNvSpPr>
            <a:spLocks noGrp="1"/>
          </p:cNvSpPr>
          <p:nvPr>
            <p:ph type="dt" idx="11"/>
          </p:nvPr>
        </p:nvSpPr>
        <p:spPr/>
        <p:txBody>
          <a:bodyPr/>
          <a:lstStyle/>
          <a:p>
            <a:pPr>
              <a:defRPr/>
            </a:pPr>
            <a:r>
              <a:rPr lang="en-US" dirty="0"/>
              <a:t>May 2017</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93</a:t>
            </a:fld>
            <a:endParaRPr lang="en-US" dirty="0"/>
          </a:p>
        </p:txBody>
      </p:sp>
    </p:spTree>
    <p:extLst>
      <p:ext uri="{BB962C8B-B14F-4D97-AF65-F5344CB8AC3E}">
        <p14:creationId xmlns:p14="http://schemas.microsoft.com/office/powerpoint/2010/main" val="30062968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22338"/>
            <a:fld id="{29CBB5EB-292D-458A-AEA0-4374DEA1E39F}" type="slidenum">
              <a:rPr lang="en-US" smtClean="0"/>
              <a:pPr defTabSz="922338"/>
              <a:t>94</a:t>
            </a:fld>
            <a:endParaRPr lang="en-US" dirty="0"/>
          </a:p>
        </p:txBody>
      </p:sp>
      <p:sp>
        <p:nvSpPr>
          <p:cNvPr id="100355"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177A09C4-B1E1-4E94-A22A-F50128349582}" type="slidenum">
              <a:rPr lang="en-US" sz="1100">
                <a:latin typeface="Arial" charset="0"/>
              </a:rPr>
              <a:pPr algn="r" defTabSz="922338"/>
              <a:t>94</a:t>
            </a:fld>
            <a:endParaRPr lang="en-US" sz="1100" dirty="0">
              <a:latin typeface="Arial" charset="0"/>
            </a:endParaRPr>
          </a:p>
        </p:txBody>
      </p:sp>
      <p:sp>
        <p:nvSpPr>
          <p:cNvPr id="100356" name="Slide Image Placeholder 1"/>
          <p:cNvSpPr>
            <a:spLocks noGrp="1" noRot="1" noChangeAspect="1" noTextEdit="1"/>
          </p:cNvSpPr>
          <p:nvPr>
            <p:ph type="sldImg"/>
          </p:nvPr>
        </p:nvSpPr>
        <p:spPr>
          <a:ln/>
        </p:spPr>
      </p:sp>
      <p:sp>
        <p:nvSpPr>
          <p:cNvPr id="100357" name="Notes Placeholder 2"/>
          <p:cNvSpPr>
            <a:spLocks noGrp="1"/>
          </p:cNvSpPr>
          <p:nvPr>
            <p:ph type="body" idx="1"/>
          </p:nvPr>
        </p:nvSpPr>
        <p:spPr>
          <a:noFill/>
          <a:ln/>
        </p:spPr>
        <p:txBody>
          <a:bodyPr/>
          <a:lstStyle/>
          <a:p>
            <a:endParaRPr lang="en-US" dirty="0"/>
          </a:p>
        </p:txBody>
      </p:sp>
      <p:sp>
        <p:nvSpPr>
          <p:cNvPr id="100358" name="Slide Number Placeholder 3"/>
          <p:cNvSpPr txBox="1">
            <a:spLocks noGrp="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30AE8C31-FE59-4FF3-B8C7-EADBA35F8879}" type="slidenum">
              <a:rPr lang="en-US" sz="1100">
                <a:latin typeface="Arial" charset="0"/>
              </a:rPr>
              <a:pPr algn="r" defTabSz="922338"/>
              <a:t>94</a:t>
            </a:fld>
            <a:endParaRPr lang="en-US" sz="1100" dirty="0">
              <a:latin typeface="Arial" charset="0"/>
            </a:endParaRPr>
          </a:p>
        </p:txBody>
      </p:sp>
      <p:sp>
        <p:nvSpPr>
          <p:cNvPr id="100359" name="Header Placeholder 4"/>
          <p:cNvSpPr>
            <a:spLocks noGrp="1"/>
          </p:cNvSpPr>
          <p:nvPr>
            <p:ph type="hdr" sz="quarter"/>
          </p:nvPr>
        </p:nvSpPr>
        <p:spPr>
          <a:noFill/>
        </p:spPr>
        <p:txBody>
          <a:bodyPr/>
          <a:lstStyle/>
          <a:p>
            <a:pPr defTabSz="922338"/>
            <a:r>
              <a:rPr lang="en-US" dirty="0"/>
              <a:t>Justice Administrative Commission, Year-End Meeting Fiscal Year 2016-17</a:t>
            </a:r>
          </a:p>
        </p:txBody>
      </p:sp>
      <p:sp>
        <p:nvSpPr>
          <p:cNvPr id="100360" name="Date Placeholder 7"/>
          <p:cNvSpPr>
            <a:spLocks noGrp="1"/>
          </p:cNvSpPr>
          <p:nvPr>
            <p:ph type="dt" sz="quarter" idx="1"/>
          </p:nvPr>
        </p:nvSpPr>
        <p:spPr>
          <a:noFill/>
        </p:spPr>
        <p:txBody>
          <a:bodyPr/>
          <a:lstStyle/>
          <a:p>
            <a:pPr defTabSz="922338"/>
            <a:r>
              <a:rPr lang="en-US" dirty="0"/>
              <a:t>May 2017</a:t>
            </a:r>
          </a:p>
        </p:txBody>
      </p:sp>
    </p:spTree>
    <p:extLst>
      <p:ext uri="{BB962C8B-B14F-4D97-AF65-F5344CB8AC3E}">
        <p14:creationId xmlns:p14="http://schemas.microsoft.com/office/powerpoint/2010/main" val="27654894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defTabSz="922338"/>
            <a:fld id="{1F0A7060-D41C-4225-88B6-10E91E0E6AAF}" type="slidenum">
              <a:rPr lang="en-US" smtClean="0"/>
              <a:pPr defTabSz="922338"/>
              <a:t>95</a:t>
            </a:fld>
            <a:endParaRPr lang="en-US" dirty="0"/>
          </a:p>
        </p:txBody>
      </p:sp>
      <p:sp>
        <p:nvSpPr>
          <p:cNvPr id="101379"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B303A0AC-B8D1-4306-A33F-3C9B66FB52B5}" type="slidenum">
              <a:rPr lang="en-US" sz="1100">
                <a:latin typeface="Arial" charset="0"/>
              </a:rPr>
              <a:pPr algn="r" defTabSz="922338"/>
              <a:t>95</a:t>
            </a:fld>
            <a:endParaRPr lang="en-US" sz="1100" dirty="0">
              <a:latin typeface="Arial" charset="0"/>
            </a:endParaRPr>
          </a:p>
        </p:txBody>
      </p:sp>
      <p:sp>
        <p:nvSpPr>
          <p:cNvPr id="101380" name="Slide Image Placeholder 1"/>
          <p:cNvSpPr>
            <a:spLocks noGrp="1" noRot="1" noChangeAspect="1" noTextEdit="1"/>
          </p:cNvSpPr>
          <p:nvPr>
            <p:ph type="sldImg"/>
          </p:nvPr>
        </p:nvSpPr>
        <p:spPr>
          <a:ln/>
        </p:spPr>
      </p:sp>
      <p:sp>
        <p:nvSpPr>
          <p:cNvPr id="101381" name="Notes Placeholder 2"/>
          <p:cNvSpPr>
            <a:spLocks noGrp="1"/>
          </p:cNvSpPr>
          <p:nvPr>
            <p:ph type="body" idx="1"/>
          </p:nvPr>
        </p:nvSpPr>
        <p:spPr>
          <a:noFill/>
          <a:ln/>
        </p:spPr>
        <p:txBody>
          <a:bodyPr/>
          <a:lstStyle/>
          <a:p>
            <a:endParaRPr lang="en-US" dirty="0"/>
          </a:p>
        </p:txBody>
      </p:sp>
      <p:sp>
        <p:nvSpPr>
          <p:cNvPr id="101382" name="Slide Number Placeholder 3"/>
          <p:cNvSpPr txBox="1">
            <a:spLocks noGrp="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6D9A003E-5C7A-4350-A3C7-A9161569FF6C}" type="slidenum">
              <a:rPr lang="en-US" sz="1100">
                <a:latin typeface="Arial" charset="0"/>
              </a:rPr>
              <a:pPr algn="r" defTabSz="922338"/>
              <a:t>95</a:t>
            </a:fld>
            <a:endParaRPr lang="en-US" sz="1100" dirty="0">
              <a:latin typeface="Arial" charset="0"/>
            </a:endParaRPr>
          </a:p>
        </p:txBody>
      </p:sp>
      <p:sp>
        <p:nvSpPr>
          <p:cNvPr id="101383" name="Header Placeholder 4"/>
          <p:cNvSpPr>
            <a:spLocks noGrp="1"/>
          </p:cNvSpPr>
          <p:nvPr>
            <p:ph type="hdr" sz="quarter"/>
          </p:nvPr>
        </p:nvSpPr>
        <p:spPr>
          <a:noFill/>
        </p:spPr>
        <p:txBody>
          <a:bodyPr/>
          <a:lstStyle/>
          <a:p>
            <a:pPr defTabSz="922338"/>
            <a:r>
              <a:rPr lang="en-US" dirty="0"/>
              <a:t>Justice Administrative Commission, Year-End Meeting Fiscal Year 2016-17</a:t>
            </a:r>
          </a:p>
        </p:txBody>
      </p:sp>
      <p:sp>
        <p:nvSpPr>
          <p:cNvPr id="101384" name="Date Placeholder 7"/>
          <p:cNvSpPr>
            <a:spLocks noGrp="1"/>
          </p:cNvSpPr>
          <p:nvPr>
            <p:ph type="dt" sz="quarter" idx="1"/>
          </p:nvPr>
        </p:nvSpPr>
        <p:spPr>
          <a:noFill/>
        </p:spPr>
        <p:txBody>
          <a:bodyPr/>
          <a:lstStyle/>
          <a:p>
            <a:pPr defTabSz="922338"/>
            <a:r>
              <a:rPr lang="en-US" dirty="0"/>
              <a:t>May 2017</a:t>
            </a:r>
          </a:p>
        </p:txBody>
      </p:sp>
    </p:spTree>
    <p:extLst>
      <p:ext uri="{BB962C8B-B14F-4D97-AF65-F5344CB8AC3E}">
        <p14:creationId xmlns:p14="http://schemas.microsoft.com/office/powerpoint/2010/main" val="38885771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defTabSz="922338"/>
            <a:fld id="{A4D8F423-4DD5-4A32-BA5B-300903AC1588}" type="slidenum">
              <a:rPr lang="en-US" smtClean="0"/>
              <a:pPr defTabSz="922338"/>
              <a:t>96</a:t>
            </a:fld>
            <a:endParaRPr lang="en-US" dirty="0"/>
          </a:p>
        </p:txBody>
      </p:sp>
      <p:sp>
        <p:nvSpPr>
          <p:cNvPr id="102403"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976E951A-90CC-482B-A1A6-EB85982F2497}" type="slidenum">
              <a:rPr lang="en-US" sz="1100">
                <a:latin typeface="Arial" charset="0"/>
              </a:rPr>
              <a:pPr algn="r" defTabSz="922338"/>
              <a:t>96</a:t>
            </a:fld>
            <a:endParaRPr lang="en-US" sz="1100" dirty="0">
              <a:latin typeface="Arial" charset="0"/>
            </a:endParaRPr>
          </a:p>
        </p:txBody>
      </p:sp>
      <p:sp>
        <p:nvSpPr>
          <p:cNvPr id="102404" name="Slide Image Placeholder 1"/>
          <p:cNvSpPr>
            <a:spLocks noGrp="1" noRot="1" noChangeAspect="1" noTextEdit="1"/>
          </p:cNvSpPr>
          <p:nvPr>
            <p:ph type="sldImg"/>
          </p:nvPr>
        </p:nvSpPr>
        <p:spPr>
          <a:ln/>
        </p:spPr>
      </p:sp>
      <p:sp>
        <p:nvSpPr>
          <p:cNvPr id="102405" name="Notes Placeholder 2"/>
          <p:cNvSpPr>
            <a:spLocks noGrp="1"/>
          </p:cNvSpPr>
          <p:nvPr>
            <p:ph type="body" idx="1"/>
          </p:nvPr>
        </p:nvSpPr>
        <p:spPr>
          <a:noFill/>
          <a:ln/>
        </p:spPr>
        <p:txBody>
          <a:bodyPr/>
          <a:lstStyle/>
          <a:p>
            <a:endParaRPr lang="en-US" dirty="0"/>
          </a:p>
        </p:txBody>
      </p:sp>
      <p:sp>
        <p:nvSpPr>
          <p:cNvPr id="102406" name="Slide Number Placeholder 3"/>
          <p:cNvSpPr txBox="1">
            <a:spLocks noGrp="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DC8ABD10-B846-4170-9C50-740818E480E9}" type="slidenum">
              <a:rPr lang="en-US" sz="1100">
                <a:latin typeface="Arial" charset="0"/>
              </a:rPr>
              <a:pPr algn="r" defTabSz="922338"/>
              <a:t>96</a:t>
            </a:fld>
            <a:endParaRPr lang="en-US" sz="1100" dirty="0">
              <a:latin typeface="Arial" charset="0"/>
            </a:endParaRPr>
          </a:p>
        </p:txBody>
      </p:sp>
      <p:sp>
        <p:nvSpPr>
          <p:cNvPr id="102407" name="Header Placeholder 4"/>
          <p:cNvSpPr>
            <a:spLocks noGrp="1"/>
          </p:cNvSpPr>
          <p:nvPr>
            <p:ph type="hdr" sz="quarter"/>
          </p:nvPr>
        </p:nvSpPr>
        <p:spPr>
          <a:noFill/>
        </p:spPr>
        <p:txBody>
          <a:bodyPr/>
          <a:lstStyle/>
          <a:p>
            <a:pPr defTabSz="922338"/>
            <a:r>
              <a:rPr lang="en-US" dirty="0"/>
              <a:t>Justice Administrative Commission, Year-End Meeting Fiscal Year 2016-17</a:t>
            </a:r>
          </a:p>
        </p:txBody>
      </p:sp>
      <p:sp>
        <p:nvSpPr>
          <p:cNvPr id="102408" name="Date Placeholder 7"/>
          <p:cNvSpPr>
            <a:spLocks noGrp="1"/>
          </p:cNvSpPr>
          <p:nvPr>
            <p:ph type="dt" sz="quarter" idx="1"/>
          </p:nvPr>
        </p:nvSpPr>
        <p:spPr>
          <a:noFill/>
        </p:spPr>
        <p:txBody>
          <a:bodyPr/>
          <a:lstStyle/>
          <a:p>
            <a:pPr defTabSz="922338"/>
            <a:r>
              <a:rPr lang="en-US" dirty="0"/>
              <a:t>May 2017</a:t>
            </a:r>
          </a:p>
        </p:txBody>
      </p:sp>
    </p:spTree>
    <p:extLst>
      <p:ext uri="{BB962C8B-B14F-4D97-AF65-F5344CB8AC3E}">
        <p14:creationId xmlns:p14="http://schemas.microsoft.com/office/powerpoint/2010/main" val="12064472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22338"/>
            <a:fld id="{FDD1CCFF-96BD-492E-9563-E617681EF119}" type="slidenum">
              <a:rPr lang="en-US" smtClean="0"/>
              <a:pPr defTabSz="922338"/>
              <a:t>97</a:t>
            </a:fld>
            <a:endParaRPr lang="en-US" dirty="0"/>
          </a:p>
        </p:txBody>
      </p:sp>
      <p:sp>
        <p:nvSpPr>
          <p:cNvPr id="103427"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87D7F135-203A-494A-A76B-E6C110944DD9}" type="slidenum">
              <a:rPr lang="en-US" sz="1100">
                <a:latin typeface="Arial" charset="0"/>
              </a:rPr>
              <a:pPr algn="r" defTabSz="922338"/>
              <a:t>97</a:t>
            </a:fld>
            <a:endParaRPr lang="en-US" sz="1100" dirty="0">
              <a:latin typeface="Arial" charset="0"/>
            </a:endParaRPr>
          </a:p>
        </p:txBody>
      </p:sp>
      <p:sp>
        <p:nvSpPr>
          <p:cNvPr id="103428" name="Slide Image Placeholder 1"/>
          <p:cNvSpPr>
            <a:spLocks noGrp="1" noRot="1" noChangeAspect="1" noTextEdit="1"/>
          </p:cNvSpPr>
          <p:nvPr>
            <p:ph type="sldImg"/>
          </p:nvPr>
        </p:nvSpPr>
        <p:spPr>
          <a:ln/>
        </p:spPr>
      </p:sp>
      <p:sp>
        <p:nvSpPr>
          <p:cNvPr id="103429" name="Notes Placeholder 2"/>
          <p:cNvSpPr>
            <a:spLocks noGrp="1"/>
          </p:cNvSpPr>
          <p:nvPr>
            <p:ph type="body" idx="1"/>
          </p:nvPr>
        </p:nvSpPr>
        <p:spPr>
          <a:noFill/>
          <a:ln/>
        </p:spPr>
        <p:txBody>
          <a:bodyPr/>
          <a:lstStyle/>
          <a:p>
            <a:endParaRPr lang="en-US" dirty="0"/>
          </a:p>
        </p:txBody>
      </p:sp>
      <p:sp>
        <p:nvSpPr>
          <p:cNvPr id="103430" name="Slide Number Placeholder 3"/>
          <p:cNvSpPr txBox="1">
            <a:spLocks noGrp="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8AB650EB-2FBB-4B34-92EB-D71CE416C29B}" type="slidenum">
              <a:rPr lang="en-US" sz="1100">
                <a:latin typeface="Arial" charset="0"/>
              </a:rPr>
              <a:pPr algn="r" defTabSz="922338"/>
              <a:t>97</a:t>
            </a:fld>
            <a:endParaRPr lang="en-US" sz="1100" dirty="0">
              <a:latin typeface="Arial" charset="0"/>
            </a:endParaRPr>
          </a:p>
        </p:txBody>
      </p:sp>
      <p:sp>
        <p:nvSpPr>
          <p:cNvPr id="103431" name="Header Placeholder 4"/>
          <p:cNvSpPr>
            <a:spLocks noGrp="1"/>
          </p:cNvSpPr>
          <p:nvPr>
            <p:ph type="hdr" sz="quarter"/>
          </p:nvPr>
        </p:nvSpPr>
        <p:spPr>
          <a:noFill/>
        </p:spPr>
        <p:txBody>
          <a:bodyPr/>
          <a:lstStyle/>
          <a:p>
            <a:pPr defTabSz="922338"/>
            <a:r>
              <a:rPr lang="en-US" dirty="0"/>
              <a:t>Justice Administrative Commission, Year-End Meeting Fiscal Year 2016-17</a:t>
            </a:r>
          </a:p>
        </p:txBody>
      </p:sp>
      <p:sp>
        <p:nvSpPr>
          <p:cNvPr id="103432" name="Date Placeholder 7"/>
          <p:cNvSpPr>
            <a:spLocks noGrp="1"/>
          </p:cNvSpPr>
          <p:nvPr>
            <p:ph type="dt" sz="quarter" idx="1"/>
          </p:nvPr>
        </p:nvSpPr>
        <p:spPr>
          <a:noFill/>
        </p:spPr>
        <p:txBody>
          <a:bodyPr/>
          <a:lstStyle/>
          <a:p>
            <a:pPr defTabSz="922338"/>
            <a:r>
              <a:rPr lang="en-US" dirty="0"/>
              <a:t>May 2017</a:t>
            </a:r>
          </a:p>
        </p:txBody>
      </p:sp>
    </p:spTree>
    <p:extLst>
      <p:ext uri="{BB962C8B-B14F-4D97-AF65-F5344CB8AC3E}">
        <p14:creationId xmlns:p14="http://schemas.microsoft.com/office/powerpoint/2010/main" val="26904651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22338"/>
            <a:fld id="{FDD1CCFF-96BD-492E-9563-E617681EF119}" type="slidenum">
              <a:rPr lang="en-US" smtClean="0"/>
              <a:pPr defTabSz="922338"/>
              <a:t>98</a:t>
            </a:fld>
            <a:endParaRPr lang="en-US" dirty="0"/>
          </a:p>
        </p:txBody>
      </p:sp>
      <p:sp>
        <p:nvSpPr>
          <p:cNvPr id="103427" name="Rectangle 7"/>
          <p:cNvSpPr txBox="1">
            <a:spLocks noGrp="1" noChangeArrowheads="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87D7F135-203A-494A-A76B-E6C110944DD9}" type="slidenum">
              <a:rPr lang="en-US" sz="1100">
                <a:latin typeface="Arial" charset="0"/>
              </a:rPr>
              <a:pPr algn="r" defTabSz="922338"/>
              <a:t>98</a:t>
            </a:fld>
            <a:endParaRPr lang="en-US" sz="1100" dirty="0">
              <a:latin typeface="Arial" charset="0"/>
            </a:endParaRPr>
          </a:p>
        </p:txBody>
      </p:sp>
      <p:sp>
        <p:nvSpPr>
          <p:cNvPr id="103428" name="Slide Image Placeholder 1"/>
          <p:cNvSpPr>
            <a:spLocks noGrp="1" noRot="1" noChangeAspect="1" noTextEdit="1"/>
          </p:cNvSpPr>
          <p:nvPr>
            <p:ph type="sldImg"/>
          </p:nvPr>
        </p:nvSpPr>
        <p:spPr>
          <a:ln/>
        </p:spPr>
      </p:sp>
      <p:sp>
        <p:nvSpPr>
          <p:cNvPr id="103429" name="Notes Placeholder 2"/>
          <p:cNvSpPr>
            <a:spLocks noGrp="1"/>
          </p:cNvSpPr>
          <p:nvPr>
            <p:ph type="body" idx="1"/>
          </p:nvPr>
        </p:nvSpPr>
        <p:spPr>
          <a:noFill/>
          <a:ln/>
        </p:spPr>
        <p:txBody>
          <a:bodyPr/>
          <a:lstStyle/>
          <a:p>
            <a:endParaRPr lang="en-US" dirty="0"/>
          </a:p>
        </p:txBody>
      </p:sp>
      <p:sp>
        <p:nvSpPr>
          <p:cNvPr id="103430" name="Slide Number Placeholder 3"/>
          <p:cNvSpPr txBox="1">
            <a:spLocks noGrp="1"/>
          </p:cNvSpPr>
          <p:nvPr/>
        </p:nvSpPr>
        <p:spPr bwMode="auto">
          <a:xfrm>
            <a:off x="3972081" y="8829429"/>
            <a:ext cx="3037122" cy="464820"/>
          </a:xfrm>
          <a:prstGeom prst="rect">
            <a:avLst/>
          </a:prstGeom>
          <a:noFill/>
          <a:ln w="9525">
            <a:noFill/>
            <a:miter lim="800000"/>
            <a:headEnd/>
            <a:tailEnd/>
          </a:ln>
        </p:spPr>
        <p:txBody>
          <a:bodyPr lIns="92503" tIns="46252" rIns="92503" bIns="46252" anchor="b"/>
          <a:lstStyle/>
          <a:p>
            <a:pPr algn="r" defTabSz="922338"/>
            <a:fld id="{8AB650EB-2FBB-4B34-92EB-D71CE416C29B}" type="slidenum">
              <a:rPr lang="en-US" sz="1100">
                <a:latin typeface="Arial" charset="0"/>
              </a:rPr>
              <a:pPr algn="r" defTabSz="922338"/>
              <a:t>98</a:t>
            </a:fld>
            <a:endParaRPr lang="en-US" sz="1100" dirty="0">
              <a:latin typeface="Arial" charset="0"/>
            </a:endParaRPr>
          </a:p>
        </p:txBody>
      </p:sp>
      <p:sp>
        <p:nvSpPr>
          <p:cNvPr id="103431" name="Header Placeholder 4"/>
          <p:cNvSpPr>
            <a:spLocks noGrp="1"/>
          </p:cNvSpPr>
          <p:nvPr>
            <p:ph type="hdr" sz="quarter"/>
          </p:nvPr>
        </p:nvSpPr>
        <p:spPr>
          <a:noFill/>
        </p:spPr>
        <p:txBody>
          <a:bodyPr/>
          <a:lstStyle/>
          <a:p>
            <a:pPr defTabSz="922338"/>
            <a:r>
              <a:rPr lang="en-US" dirty="0"/>
              <a:t>Justice Administrative Commission, Year-End Meeting Fiscal Year 2016-17</a:t>
            </a:r>
          </a:p>
        </p:txBody>
      </p:sp>
      <p:sp>
        <p:nvSpPr>
          <p:cNvPr id="103432" name="Date Placeholder 7"/>
          <p:cNvSpPr>
            <a:spLocks noGrp="1"/>
          </p:cNvSpPr>
          <p:nvPr>
            <p:ph type="dt" sz="quarter" idx="1"/>
          </p:nvPr>
        </p:nvSpPr>
        <p:spPr>
          <a:noFill/>
        </p:spPr>
        <p:txBody>
          <a:bodyPr/>
          <a:lstStyle/>
          <a:p>
            <a:pPr defTabSz="922338"/>
            <a:r>
              <a:rPr lang="en-US" dirty="0"/>
              <a:t>May 2017</a:t>
            </a:r>
          </a:p>
        </p:txBody>
      </p:sp>
    </p:spTree>
    <p:extLst>
      <p:ext uri="{BB962C8B-B14F-4D97-AF65-F5344CB8AC3E}">
        <p14:creationId xmlns:p14="http://schemas.microsoft.com/office/powerpoint/2010/main" val="16147467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Justice Administrative Commission, Year-End Meeting Fiscal Year 2015-16</a:t>
            </a:r>
          </a:p>
        </p:txBody>
      </p:sp>
      <p:sp>
        <p:nvSpPr>
          <p:cNvPr id="5" name="Date Placeholder 4"/>
          <p:cNvSpPr>
            <a:spLocks noGrp="1"/>
          </p:cNvSpPr>
          <p:nvPr>
            <p:ph type="dt" idx="11"/>
          </p:nvPr>
        </p:nvSpPr>
        <p:spPr/>
        <p:txBody>
          <a:bodyPr/>
          <a:lstStyle/>
          <a:p>
            <a:pPr>
              <a:defRPr/>
            </a:pPr>
            <a:r>
              <a:rPr lang="en-US" dirty="0"/>
              <a:t>June 2016</a:t>
            </a: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99</a:t>
            </a:fld>
            <a:endParaRPr lang="en-US" dirty="0"/>
          </a:p>
        </p:txBody>
      </p:sp>
    </p:spTree>
    <p:extLst>
      <p:ext uri="{BB962C8B-B14F-4D97-AF65-F5344CB8AC3E}">
        <p14:creationId xmlns:p14="http://schemas.microsoft.com/office/powerpoint/2010/main" val="920584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371600" y="3962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ctrTitle"/>
          </p:nvPr>
        </p:nvSpPr>
        <p:spPr>
          <a:xfrm>
            <a:off x="685800" y="2057401"/>
            <a:ext cx="7772400" cy="1543050"/>
          </a:xfrm>
        </p:spPr>
        <p:txBody>
          <a:bodyPr/>
          <a:lstStyle>
            <a:lvl1pPr algn="l">
              <a:defRPr b="1"/>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pPr>
              <a:defRPr/>
            </a:pPr>
            <a:fld id="{9D371BD6-DC85-4B65-939E-0E0720837445}" type="datetime1">
              <a:rPr lang="en-US" smtClean="0"/>
              <a:t>6/19/2018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352ACEE-7E97-4F21-8F24-CFC981CB5A8A}" type="slidenum">
              <a:rPr lang="en-US" altLang="en-US"/>
              <a:pPr>
                <a:defRPr/>
              </a:pPr>
              <a:t>‹#›</a:t>
            </a:fld>
            <a:endParaRPr lang="en-US" altLang="en-US" dirty="0"/>
          </a:p>
        </p:txBody>
      </p:sp>
      <p:pic>
        <p:nvPicPr>
          <p:cNvPr id="73729" name="Picture 1"/>
          <p:cNvPicPr>
            <a:picLocks noChangeAspect="1" noChangeArrowheads="1"/>
          </p:cNvPicPr>
          <p:nvPr userDrawn="1"/>
        </p:nvPicPr>
        <p:blipFill>
          <a:blip r:embed="rId2" cstate="print"/>
          <a:srcRect/>
          <a:stretch>
            <a:fillRect/>
          </a:stretch>
        </p:blipFill>
        <p:spPr bwMode="auto">
          <a:xfrm>
            <a:off x="0" y="0"/>
            <a:ext cx="9144000" cy="1066800"/>
          </a:xfrm>
          <a:prstGeom prst="rect">
            <a:avLst/>
          </a:prstGeom>
          <a:noFill/>
          <a:ln w="9525">
            <a:noFill/>
            <a:miter lim="800000"/>
            <a:headEnd/>
            <a:tailEnd/>
          </a:ln>
        </p:spPr>
      </p:pic>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914400" y="1600200"/>
            <a:ext cx="77724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1B513D-C8DC-4C93-B03A-5042E1DDA8BF}" type="datetime1">
              <a:rPr lang="en-US" smtClean="0"/>
              <a:t>6/19/2018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261C9F-1221-4135-A2F7-1195FCC531B8}" type="slidenum">
              <a:rPr lang="en-US" altLang="en-US"/>
              <a:pPr>
                <a:defRPr/>
              </a:pPr>
              <a:t>‹#›</a:t>
            </a:fld>
            <a:endParaRPr lang="en-US" altLang="en-US" dirty="0"/>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71BB2E-C825-4E30-8BE0-5C70D13327E6}" type="datetime1">
              <a:rPr lang="en-US" smtClean="0"/>
              <a:t>6/19/2018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A61A8D5-A1AF-47AE-8CE4-0341CC8B561E}" type="slidenum">
              <a:rPr lang="en-US" altLang="en-US"/>
              <a:pPr>
                <a:defRPr/>
              </a:pPr>
              <a:t>‹#›</a:t>
            </a:fld>
            <a:endParaRPr lang="en-US" altLang="en-US" dirty="0"/>
          </a:p>
        </p:txBody>
      </p:sp>
    </p:spTree>
  </p:cSld>
  <p:clrMapOvr>
    <a:masterClrMapping/>
  </p:clrMapOvr>
  <p:transition>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00E16E1A-1945-4B63-A045-2C7CE7F0A2B8}" type="slidenum">
              <a:rPr lang="en-US" altLang="en-US"/>
              <a:pPr>
                <a:defRPr/>
              </a:pPr>
              <a:t>‹#›</a:t>
            </a:fld>
            <a:endParaRPr lang="en-US" altLang="en-US" dirty="0"/>
          </a:p>
        </p:txBody>
      </p:sp>
    </p:spTree>
  </p:cSld>
  <p:clrMapOvr>
    <a:masterClrMapping/>
  </p:clrMapOvr>
  <p:transition>
    <p:wipe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 y="712788"/>
            <a:ext cx="7834313" cy="593725"/>
          </a:xfrm>
        </p:spPr>
        <p:txBody>
          <a:bodyPr/>
          <a:lstStyle/>
          <a:p>
            <a:r>
              <a:rPr lang="en-US"/>
              <a:t>Click to edit Master title style</a:t>
            </a:r>
          </a:p>
        </p:txBody>
      </p:sp>
      <p:sp>
        <p:nvSpPr>
          <p:cNvPr id="3" name="Table Placeholder 2"/>
          <p:cNvSpPr>
            <a:spLocks noGrp="1"/>
          </p:cNvSpPr>
          <p:nvPr>
            <p:ph type="tbl" idx="1"/>
          </p:nvPr>
        </p:nvSpPr>
        <p:spPr>
          <a:xfrm>
            <a:off x="246063" y="1455738"/>
            <a:ext cx="7877175" cy="5114925"/>
          </a:xfrm>
        </p:spPr>
        <p:txBody>
          <a:bodyPr/>
          <a:lstStyle/>
          <a:p>
            <a:pPr lvl="0"/>
            <a:r>
              <a:rPr lang="en-US" noProof="0" dirty="0"/>
              <a:t>Click icon to add table</a:t>
            </a:r>
          </a:p>
        </p:txBody>
      </p:sp>
      <p:sp>
        <p:nvSpPr>
          <p:cNvPr id="4" name="Date Placeholder 3"/>
          <p:cNvSpPr>
            <a:spLocks noGrp="1"/>
          </p:cNvSpPr>
          <p:nvPr>
            <p:ph type="dt" sz="half" idx="10"/>
          </p:nvPr>
        </p:nvSpPr>
        <p:spPr>
          <a:xfrm>
            <a:off x="0" y="6584950"/>
            <a:ext cx="2133600" cy="196850"/>
          </a:xfrm>
        </p:spPr>
        <p:txBody>
          <a:bodyPr wrap="square" numCol="1" anchor="t" anchorCtr="0" compatLnSpc="1">
            <a:prstTxWarp prst="textNoShape">
              <a:avLst/>
            </a:prstTxWarp>
          </a:bodyPr>
          <a:lstStyle>
            <a:lvl1pPr>
              <a:defRPr/>
            </a:lvl1pPr>
          </a:lstStyle>
          <a:p>
            <a:pPr>
              <a:defRPr/>
            </a:pPr>
            <a:fld id="{90C556A6-261C-4E91-8F9A-0E42ED0F685F}" type="datetime1">
              <a:rPr lang="en-US" smtClean="0"/>
              <a:t>6/19/2018</a:t>
            </a:fld>
            <a:endParaRPr lang="en-US" dirty="0"/>
          </a:p>
        </p:txBody>
      </p:sp>
      <p:sp>
        <p:nvSpPr>
          <p:cNvPr id="5" name="Footer Placeholder 4"/>
          <p:cNvSpPr>
            <a:spLocks noGrp="1"/>
          </p:cNvSpPr>
          <p:nvPr>
            <p:ph type="ftr" sz="quarter" idx="11"/>
          </p:nvPr>
        </p:nvSpPr>
        <p:spPr>
          <a:xfrm>
            <a:off x="3124200" y="6613525"/>
            <a:ext cx="2895600" cy="168275"/>
          </a:xfrm>
        </p:spPr>
        <p:txBody>
          <a:bodyPr wrap="square" numCol="1" anchor="t" anchorCtr="0" compatLnSpc="1">
            <a:prstTxWarp prst="textNoShape">
              <a:avLst/>
            </a:prstTxWarp>
          </a:bodyPr>
          <a:lstStyle>
            <a:lvl1pPr>
              <a:defRPr/>
            </a:lvl1pPr>
          </a:lstStyle>
          <a:p>
            <a:pPr>
              <a:defRPr/>
            </a:pPr>
            <a:endParaRPr lang="en-US" dirty="0"/>
          </a:p>
        </p:txBody>
      </p:sp>
    </p:spTree>
    <p:extLst>
      <p:ext uri="{BB962C8B-B14F-4D97-AF65-F5344CB8AC3E}">
        <p14:creationId xmlns:p14="http://schemas.microsoft.com/office/powerpoint/2010/main" val="452660878"/>
      </p:ext>
    </p:extLst>
  </p:cSld>
  <p:clrMapOvr>
    <a:masterClrMapping/>
  </p:clrMapOvr>
  <p:transition>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EE08F-7891-44FA-B442-CEAA37A6E8C8}" type="datetime1">
              <a:rPr lang="en-US" smtClean="0"/>
              <a:t>6/19/2018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682D54-FE58-45D5-9869-15E973964ADD}" type="slidenum">
              <a:rPr lang="en-US" altLang="en-US"/>
              <a:pPr>
                <a:defRPr/>
              </a:pPr>
              <a:t>‹#›</a:t>
            </a:fld>
            <a:endParaRPr lang="en-US" altLang="en-US" dirty="0"/>
          </a:p>
        </p:txBody>
      </p:sp>
      <p:pic>
        <p:nvPicPr>
          <p:cNvPr id="7" name="Picture 1"/>
          <p:cNvPicPr>
            <a:picLocks noChangeAspect="1" noChangeArrowheads="1"/>
          </p:cNvPicPr>
          <p:nvPr userDrawn="1"/>
        </p:nvPicPr>
        <p:blipFill>
          <a:blip r:embed="rId2" cstate="print"/>
          <a:srcRect/>
          <a:stretch>
            <a:fillRect/>
          </a:stretch>
        </p:blipFill>
        <p:spPr bwMode="auto">
          <a:xfrm>
            <a:off x="0" y="0"/>
            <a:ext cx="9144000" cy="1143000"/>
          </a:xfrm>
          <a:prstGeom prst="rect">
            <a:avLst/>
          </a:prstGeom>
          <a:noFill/>
          <a:ln w="9525">
            <a:noFill/>
            <a:miter lim="800000"/>
            <a:headEnd/>
            <a:tailEnd/>
          </a:ln>
        </p:spPr>
      </p:pic>
    </p:spTree>
  </p:cSld>
  <p:clrMapOvr>
    <a:masterClrMapping/>
  </p:clrMapOvr>
  <p:transition>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40D58A-405B-461B-B071-944E34B9A294}" type="datetime1">
              <a:rPr lang="en-US" smtClean="0"/>
              <a:t>6/19/2018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0F3B82-9410-4551-B650-EC8D2D82F5F6}" type="slidenum">
              <a:rPr lang="en-US" altLang="en-US"/>
              <a:pPr>
                <a:defRPr/>
              </a:pPr>
              <a:t>‹#›</a:t>
            </a:fld>
            <a:endParaRPr lang="en-US" altLang="en-US" dirty="0"/>
          </a:p>
        </p:txBody>
      </p:sp>
    </p:spTree>
  </p:cSld>
  <p:clrMapOvr>
    <a:masterClrMapping/>
  </p:clrMapOvr>
  <p:transition>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7D868B5-1D90-42F1-A4F1-A0FEAA1A7309}" type="datetime1">
              <a:rPr lang="en-US" smtClean="0"/>
              <a:t>6/19/2018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1CA9CC-B9F7-4E3B-AAC7-0104B1B52369}" type="slidenum">
              <a:rPr lang="en-US" altLang="en-US"/>
              <a:pPr>
                <a:defRPr/>
              </a:pPr>
              <a:t>‹#›</a:t>
            </a:fld>
            <a:endParaRPr lang="en-US" altLang="en-US" dirty="0"/>
          </a:p>
        </p:txBody>
      </p:sp>
    </p:spTree>
  </p:cSld>
  <p:clrMapOvr>
    <a:masterClrMapping/>
  </p:clrMapOvr>
  <p:transition>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E7B47A4-AD04-48BA-AD27-30ACF981B75A}" type="datetime1">
              <a:rPr lang="en-US" smtClean="0"/>
              <a:t>6/19/2018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628780A-D400-490A-ABD8-A0BBEAB94BDA}" type="slidenum">
              <a:rPr lang="en-US" altLang="en-US"/>
              <a:pPr>
                <a:defRPr/>
              </a:pPr>
              <a:t>‹#›</a:t>
            </a:fld>
            <a:endParaRPr lang="en-US" altLang="en-US" dirty="0"/>
          </a:p>
        </p:txBody>
      </p:sp>
    </p:spTree>
  </p:cSld>
  <p:clrMapOvr>
    <a:masterClrMapping/>
  </p:clrMapOvr>
  <p:transition>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4D9CFA-8632-4B9B-A535-AC47F3EC1836}" type="datetime1">
              <a:rPr lang="en-US" smtClean="0"/>
              <a:t>6/19/2018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A7C3309-0955-4632-9F91-CBD2BF5456F8}" type="slidenum">
              <a:rPr lang="en-US" altLang="en-US"/>
              <a:pPr>
                <a:defRPr/>
              </a:pPr>
              <a:t>‹#›</a:t>
            </a:fld>
            <a:endParaRPr lang="en-US" altLang="en-US" dirty="0"/>
          </a:p>
        </p:txBody>
      </p:sp>
    </p:spTree>
  </p:cSld>
  <p:clrMapOvr>
    <a:masterClrMapping/>
  </p:clrMapOvr>
  <p:transition>
    <p:wipe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2ECEAB8-632A-45AA-B55D-57799D2E9030}" type="datetime1">
              <a:rPr lang="en-US" smtClean="0"/>
              <a:t>6/19/2018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533EF1F-7C4E-4100-B9E2-9E45C52EF71C}" type="slidenum">
              <a:rPr lang="en-US" altLang="en-US"/>
              <a:pPr>
                <a:defRPr/>
              </a:pPr>
              <a:t>‹#›</a:t>
            </a:fld>
            <a:endParaRPr lang="en-US" altLang="en-US" dirty="0"/>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r>
              <a:rPr lang="en-US"/>
              <a:t>Click to edit Master title style</a:t>
            </a:r>
          </a:p>
        </p:txBody>
      </p:sp>
      <p:sp>
        <p:nvSpPr>
          <p:cNvPr id="3" name="Content Placeholder 2"/>
          <p:cNvSpPr>
            <a:spLocks noGrp="1"/>
          </p:cNvSpPr>
          <p:nvPr>
            <p:ph idx="1"/>
          </p:nvPr>
        </p:nvSpPr>
        <p:spPr>
          <a:xfrm>
            <a:off x="990600" y="1600200"/>
            <a:ext cx="769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0600" y="6356350"/>
            <a:ext cx="1600200" cy="365125"/>
          </a:xfrm>
        </p:spPr>
        <p:txBody>
          <a:bodyPr/>
          <a:lstStyle>
            <a:lvl1pPr>
              <a:defRPr/>
            </a:lvl1pPr>
          </a:lstStyle>
          <a:p>
            <a:pPr>
              <a:defRPr/>
            </a:pPr>
            <a:fld id="{97B351F7-7DEB-4AFA-B9F6-9C386B37AB3B}" type="datetime1">
              <a:rPr lang="en-US" smtClean="0"/>
              <a:t>6/19/2018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BBFAA4-D5D3-4066-B1AC-9A61A6EFFDB7}" type="slidenum">
              <a:rPr lang="en-US" altLang="en-US"/>
              <a:pPr>
                <a:defRPr/>
              </a:pPr>
              <a:t>‹#›</a:t>
            </a:fld>
            <a:endParaRPr lang="en-US" altLang="en-US" dirty="0"/>
          </a:p>
        </p:txBody>
      </p:sp>
    </p:spTree>
  </p:cSld>
  <p:clrMapOvr>
    <a:masterClrMapping/>
  </p:clrMapOvr>
  <p:transition>
    <p:wipe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3D8C2E-F16A-41D2-9629-48BDF7F2BEDE}" type="datetime1">
              <a:rPr lang="en-US" smtClean="0"/>
              <a:t>6/19/2018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03DD75C-3D5E-4B2A-A9D9-4928E55278FF}" type="slidenum">
              <a:rPr lang="en-US" altLang="en-US"/>
              <a:pPr>
                <a:defRPr/>
              </a:pPr>
              <a:t>‹#›</a:t>
            </a:fld>
            <a:endParaRPr lang="en-US" altLang="en-US" dirty="0"/>
          </a:p>
        </p:txBody>
      </p:sp>
      <p:pic>
        <p:nvPicPr>
          <p:cNvPr id="5" name="Picture 1"/>
          <p:cNvPicPr>
            <a:picLocks noChangeAspect="1" noChangeArrowheads="1"/>
          </p:cNvPicPr>
          <p:nvPr userDrawn="1"/>
        </p:nvPicPr>
        <p:blipFill>
          <a:blip r:embed="rId2" cstate="print"/>
          <a:srcRect/>
          <a:stretch>
            <a:fillRect/>
          </a:stretch>
        </p:blipFill>
        <p:spPr bwMode="auto">
          <a:xfrm>
            <a:off x="0" y="0"/>
            <a:ext cx="9144000" cy="1143000"/>
          </a:xfrm>
          <a:prstGeom prst="rect">
            <a:avLst/>
          </a:prstGeom>
          <a:noFill/>
          <a:ln w="9525">
            <a:noFill/>
            <a:miter lim="800000"/>
            <a:headEnd/>
            <a:tailEnd/>
          </a:ln>
        </p:spPr>
      </p:pic>
    </p:spTree>
  </p:cSld>
  <p:clrMapOvr>
    <a:masterClrMapping/>
  </p:clrMapOvr>
  <p:transition>
    <p:wipe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9754FB-F887-4B17-BFBC-BDEE274841A1}" type="datetime1">
              <a:rPr lang="en-US" smtClean="0"/>
              <a:t>6/19/2018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17D248-6E2C-4603-AD1B-4AD7C3BE4DDF}" type="slidenum">
              <a:rPr lang="en-US" altLang="en-US"/>
              <a:pPr>
                <a:defRPr/>
              </a:pPr>
              <a:t>‹#›</a:t>
            </a:fld>
            <a:endParaRPr lang="en-US" altLang="en-US" dirty="0"/>
          </a:p>
        </p:txBody>
      </p:sp>
    </p:spTree>
  </p:cSld>
  <p:clrMapOvr>
    <a:masterClrMapping/>
  </p:clrMapOvr>
  <p:transition>
    <p:wipe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BD2C0F-17D1-49D6-BA72-8C4264FFA18E}" type="datetime1">
              <a:rPr lang="en-US" smtClean="0"/>
              <a:t>6/19/2018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5E7A12-CA32-475D-A6FE-AB4102F010F7}" type="slidenum">
              <a:rPr lang="en-US" altLang="en-US"/>
              <a:pPr>
                <a:defRPr/>
              </a:pPr>
              <a:t>‹#›</a:t>
            </a:fld>
            <a:endParaRPr lang="en-US" altLang="en-US" dirty="0"/>
          </a:p>
        </p:txBody>
      </p:sp>
    </p:spTree>
  </p:cSld>
  <p:clrMapOvr>
    <a:masterClrMapping/>
  </p:clrMapOvr>
  <p:transition>
    <p:wipe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8A9F19-B7A0-49E2-91BB-BA2022A5B196}" type="datetime1">
              <a:rPr lang="en-US" smtClean="0"/>
              <a:t>6/19/2018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69F256-C120-4354-9241-718A9CF657A9}" type="slidenum">
              <a:rPr lang="en-US" altLang="en-US"/>
              <a:pPr>
                <a:defRPr/>
              </a:pPr>
              <a:t>‹#›</a:t>
            </a:fld>
            <a:endParaRPr lang="en-US" altLang="en-US" dirty="0"/>
          </a:p>
        </p:txBody>
      </p:sp>
    </p:spTree>
  </p:cSld>
  <p:clrMapOvr>
    <a:masterClrMapping/>
  </p:clrMapOvr>
  <p:transition>
    <p:wipe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19431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38"/>
            <a:ext cx="56769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CFDE35-29D8-41BD-BABC-88B27DDE2635}" type="datetime1">
              <a:rPr lang="en-US" smtClean="0"/>
              <a:t>6/19/2018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31F7E0-7110-44F5-A852-06F6A1BC9E01}" type="slidenum">
              <a:rPr lang="en-US" altLang="en-US"/>
              <a:pPr>
                <a:defRPr/>
              </a:pPr>
              <a:t>‹#›</a:t>
            </a:fld>
            <a:endParaRPr lang="en-US" altLang="en-US" dirty="0"/>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64CF4AC-F3BE-4994-AA67-F776C1F62184}" type="datetime1">
              <a:rPr lang="en-US" smtClean="0"/>
              <a:t>6/19/2018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C51FEF2-BD74-4450-91B9-03242599CA7C}" type="slidenum">
              <a:rPr lang="en-US" altLang="en-US"/>
              <a:pPr>
                <a:defRPr/>
              </a:pPr>
              <a:t>‹#›</a:t>
            </a:fld>
            <a:endParaRPr lang="en-US" altLang="en-US" dirty="0"/>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938DA0-7246-4F0E-92B2-3F3897E8C27D}" type="datetime1">
              <a:rPr lang="en-US" smtClean="0"/>
              <a:t>6/19/2018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63A815-B2A7-4381-9F06-9F1E32103DE6}" type="slidenum">
              <a:rPr lang="en-US" altLang="en-US"/>
              <a:pPr>
                <a:defRPr/>
              </a:pPr>
              <a:t>‹#›</a:t>
            </a:fld>
            <a:endParaRPr lang="en-US" altLang="en-US" dirty="0"/>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77B094C-1624-402F-A8F4-4C1B7E90F625}" type="datetime1">
              <a:rPr lang="en-US" smtClean="0"/>
              <a:t>6/19/2018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97B9EBC-FE6F-4D7F-92E8-DCD6FD5D13B0}" type="slidenum">
              <a:rPr lang="en-US" altLang="en-US"/>
              <a:pPr>
                <a:defRPr/>
              </a:pPr>
              <a:t>‹#›</a:t>
            </a:fld>
            <a:endParaRPr lang="en-US" altLang="en-US" dirty="0"/>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0DA9CFB-E73A-430C-B419-4F545149CDF2}" type="datetime1">
              <a:rPr lang="en-US" smtClean="0"/>
              <a:t>6/19/2018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12B7BB0-53FD-474C-A790-4947B94CEC6A}" type="slidenum">
              <a:rPr lang="en-US" altLang="en-US"/>
              <a:pPr>
                <a:defRPr/>
              </a:pPr>
              <a:t>‹#›</a:t>
            </a:fld>
            <a:endParaRPr lang="en-US" altLang="en-US" dirty="0"/>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70E708-838F-4487-9FED-98F26DCA5A68}" type="datetime1">
              <a:rPr lang="en-US" smtClean="0"/>
              <a:t>6/19/2018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DAB051F-3991-4C95-834D-1192CA8CC853}" type="slidenum">
              <a:rPr lang="en-US" altLang="en-US"/>
              <a:pPr>
                <a:defRPr/>
              </a:pPr>
              <a:t>‹#›</a:t>
            </a:fld>
            <a:endParaRPr lang="en-US" altLang="en-US" dirty="0"/>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5E5530-0864-4385-8480-05471BF52B36}" type="datetime1">
              <a:rPr lang="en-US" smtClean="0"/>
              <a:t>6/19/2018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29E2B7-2377-4084-A8B0-1CCCDDF1684F}" type="slidenum">
              <a:rPr lang="en-US" altLang="en-US"/>
              <a:pPr>
                <a:defRPr/>
              </a:pPr>
              <a:t>‹#›</a:t>
            </a:fld>
            <a:endParaRPr lang="en-US" altLang="en-US" dirty="0"/>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5653B9-DEA4-40AC-8F89-64DC9F728E80}" type="datetime1">
              <a:rPr lang="en-US" smtClean="0"/>
              <a:t>6/19/2018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20C3994-D973-4FFF-87A6-6CE3A82E43AF}" type="slidenum">
              <a:rPr lang="en-US" altLang="en-US"/>
              <a:pPr>
                <a:defRPr/>
              </a:pPr>
              <a:t>‹#›</a:t>
            </a:fld>
            <a:endParaRPr lang="en-US" altLang="en-US" dirty="0"/>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02" name="Line 6"/>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dirty="0">
              <a:cs typeface="Arial" charset="0"/>
            </a:endParaRPr>
          </a:p>
        </p:txBody>
      </p:sp>
      <p:pic>
        <p:nvPicPr>
          <p:cNvPr id="2051" name="Picture 10" descr="scale.jpg"/>
          <p:cNvPicPr>
            <a:picLocks noChangeAspect="1"/>
          </p:cNvPicPr>
          <p:nvPr/>
        </p:nvPicPr>
        <p:blipFill>
          <a:blip r:embed="rId15" cstate="print"/>
          <a:srcRect/>
          <a:stretch>
            <a:fillRect/>
          </a:stretch>
        </p:blipFill>
        <p:spPr bwMode="auto">
          <a:xfrm>
            <a:off x="5562600" y="0"/>
            <a:ext cx="3581400" cy="3189288"/>
          </a:xfrm>
          <a:prstGeom prst="rect">
            <a:avLst/>
          </a:prstGeom>
          <a:noFill/>
          <a:ln w="9525">
            <a:noFill/>
            <a:miter lim="800000"/>
            <a:headEnd/>
            <a:tailEnd/>
          </a:ln>
        </p:spPr>
      </p:pic>
      <p:sp>
        <p:nvSpPr>
          <p:cNvPr id="8" name="Rectangle 7"/>
          <p:cNvSpPr/>
          <p:nvPr/>
        </p:nvSpPr>
        <p:spPr>
          <a:xfrm>
            <a:off x="855663" y="1406525"/>
            <a:ext cx="7848600" cy="1905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3" name="Title Placeholder 1"/>
          <p:cNvSpPr>
            <a:spLocks noGrp="1"/>
          </p:cNvSpPr>
          <p:nvPr>
            <p:ph type="title"/>
          </p:nvPr>
        </p:nvSpPr>
        <p:spPr bwMode="auto">
          <a:xfrm>
            <a:off x="914400" y="274638"/>
            <a:ext cx="77724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4" name="Text Placeholder 2"/>
          <p:cNvSpPr>
            <a:spLocks noGrp="1"/>
          </p:cNvSpPr>
          <p:nvPr>
            <p:ph type="body" idx="1"/>
          </p:nvPr>
        </p:nvSpPr>
        <p:spPr bwMode="auto">
          <a:xfrm>
            <a:off x="9144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6356350"/>
            <a:ext cx="1676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B2F2734-D7CA-44B7-ACB6-7AB0E9131FC6}" type="datetime1">
              <a:rPr lang="en-US" smtClean="0"/>
              <a:t>6/19/2018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DBD013-788C-4771-BB20-D0F2BA027B00}" type="slidenum">
              <a:rPr lang="en-US" altLang="en-US"/>
              <a:pPr>
                <a:defRPr/>
              </a:pPr>
              <a:t>‹#›</a:t>
            </a:fld>
            <a:endParaRPr lang="en-US" altLang="en-US" dirty="0"/>
          </a:p>
        </p:txBody>
      </p:sp>
      <p:pic>
        <p:nvPicPr>
          <p:cNvPr id="2058" name="Picture 11" descr="presentation-sidebar.jpg"/>
          <p:cNvPicPr>
            <a:picLocks noChangeAspect="1"/>
          </p:cNvPicPr>
          <p:nvPr/>
        </p:nvPicPr>
        <p:blipFill>
          <a:blip r:embed="rId16" cstate="print"/>
          <a:srcRect/>
          <a:stretch>
            <a:fillRect/>
          </a:stretch>
        </p:blipFill>
        <p:spPr bwMode="auto">
          <a:xfrm>
            <a:off x="0" y="0"/>
            <a:ext cx="879475" cy="6858000"/>
          </a:xfrm>
          <a:prstGeom prst="rect">
            <a:avLst/>
          </a:prstGeom>
          <a:noFill/>
          <a:ln w="9525">
            <a:noFill/>
            <a:miter lim="800000"/>
            <a:headEnd/>
            <a:tailEnd/>
          </a:ln>
        </p:spPr>
      </p:pic>
      <p:sp>
        <p:nvSpPr>
          <p:cNvPr id="13" name="Rectangle 12"/>
          <p:cNvSpPr/>
          <p:nvPr/>
        </p:nvSpPr>
        <p:spPr>
          <a:xfrm>
            <a:off x="914400" y="228600"/>
            <a:ext cx="7848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rot="5400000">
            <a:off x="632619" y="521494"/>
            <a:ext cx="609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rot="5400000">
            <a:off x="8393907" y="1113631"/>
            <a:ext cx="609600" cy="17463"/>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6295" r:id="rId1"/>
    <p:sldLayoutId id="2147486296" r:id="rId2"/>
    <p:sldLayoutId id="2147486275" r:id="rId3"/>
    <p:sldLayoutId id="2147486276" r:id="rId4"/>
    <p:sldLayoutId id="2147486277" r:id="rId5"/>
    <p:sldLayoutId id="2147486278" r:id="rId6"/>
    <p:sldLayoutId id="2147486279" r:id="rId7"/>
    <p:sldLayoutId id="2147486280" r:id="rId8"/>
    <p:sldLayoutId id="2147486281" r:id="rId9"/>
    <p:sldLayoutId id="2147486282" r:id="rId10"/>
    <p:sldLayoutId id="2147486283" r:id="rId11"/>
    <p:sldLayoutId id="2147486301" r:id="rId12"/>
    <p:sldLayoutId id="2147486302" r:id="rId13"/>
  </p:sldLayoutIdLst>
  <p:transition>
    <p:wipe dir="u"/>
  </p:transition>
  <p:hf hdr="0" ftr="0" dt="0"/>
  <p:txStyles>
    <p:titleStyle>
      <a:lvl1pPr algn="l" rtl="0" eaLnBrk="0" fontAlgn="base" hangingPunct="0">
        <a:spcBef>
          <a:spcPct val="0"/>
        </a:spcBef>
        <a:spcAft>
          <a:spcPct val="0"/>
        </a:spcAft>
        <a:defRPr sz="4400" b="1" kern="1200">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defRPr>
      </a:lvl2pPr>
      <a:lvl3pPr algn="l" rtl="0" eaLnBrk="0" fontAlgn="base" hangingPunct="0">
        <a:spcBef>
          <a:spcPct val="0"/>
        </a:spcBef>
        <a:spcAft>
          <a:spcPct val="0"/>
        </a:spcAft>
        <a:defRPr sz="4400" b="1">
          <a:solidFill>
            <a:schemeClr val="tx1"/>
          </a:solidFill>
          <a:latin typeface="Calibri" pitchFamily="34" charset="0"/>
        </a:defRPr>
      </a:lvl3pPr>
      <a:lvl4pPr algn="l" rtl="0" eaLnBrk="0" fontAlgn="base" hangingPunct="0">
        <a:spcBef>
          <a:spcPct val="0"/>
        </a:spcBef>
        <a:spcAft>
          <a:spcPct val="0"/>
        </a:spcAft>
        <a:defRPr sz="4400" b="1">
          <a:solidFill>
            <a:schemeClr val="tx1"/>
          </a:solidFill>
          <a:latin typeface="Calibri" pitchFamily="34" charset="0"/>
        </a:defRPr>
      </a:lvl4pPr>
      <a:lvl5pPr algn="l" rtl="0" eaLnBrk="0" fontAlgn="base" hangingPunct="0">
        <a:spcBef>
          <a:spcPct val="0"/>
        </a:spcBef>
        <a:spcAft>
          <a:spcPct val="0"/>
        </a:spcAft>
        <a:defRPr sz="4400" b="1">
          <a:solidFill>
            <a:schemeClr val="tx1"/>
          </a:solidFill>
          <a:latin typeface="Calibri" pitchFamily="34" charset="0"/>
        </a:defRPr>
      </a:lvl5pPr>
      <a:lvl6pPr marL="457200" algn="l" rtl="0" eaLnBrk="1" fontAlgn="base" hangingPunct="1">
        <a:spcBef>
          <a:spcPct val="0"/>
        </a:spcBef>
        <a:spcAft>
          <a:spcPct val="0"/>
        </a:spcAft>
        <a:defRPr sz="4400" b="1">
          <a:solidFill>
            <a:schemeClr val="tx1"/>
          </a:solidFill>
          <a:latin typeface="Calibri" pitchFamily="34" charset="0"/>
        </a:defRPr>
      </a:lvl6pPr>
      <a:lvl7pPr marL="914400" algn="l" rtl="0" eaLnBrk="1" fontAlgn="base" hangingPunct="1">
        <a:spcBef>
          <a:spcPct val="0"/>
        </a:spcBef>
        <a:spcAft>
          <a:spcPct val="0"/>
        </a:spcAft>
        <a:defRPr sz="4400" b="1">
          <a:solidFill>
            <a:schemeClr val="tx1"/>
          </a:solidFill>
          <a:latin typeface="Calibri" pitchFamily="34" charset="0"/>
        </a:defRPr>
      </a:lvl7pPr>
      <a:lvl8pPr marL="1371600" algn="l" rtl="0" eaLnBrk="1" fontAlgn="base" hangingPunct="1">
        <a:spcBef>
          <a:spcPct val="0"/>
        </a:spcBef>
        <a:spcAft>
          <a:spcPct val="0"/>
        </a:spcAft>
        <a:defRPr sz="4400" b="1">
          <a:solidFill>
            <a:schemeClr val="tx1"/>
          </a:solidFill>
          <a:latin typeface="Calibri" pitchFamily="34" charset="0"/>
        </a:defRPr>
      </a:lvl8pPr>
      <a:lvl9pPr marL="1828800" algn="l"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5" descr="JAC_Banner.jpg"/>
          <p:cNvPicPr>
            <a:picLocks noChangeAspect="1"/>
          </p:cNvPicPr>
          <p:nvPr/>
        </p:nvPicPr>
        <p:blipFill>
          <a:blip r:embed="rId13" cstate="print"/>
          <a:srcRect/>
          <a:stretch>
            <a:fillRect/>
          </a:stretch>
        </p:blipFill>
        <p:spPr bwMode="auto">
          <a:xfrm>
            <a:off x="0" y="0"/>
            <a:ext cx="9144000" cy="1143000"/>
          </a:xfrm>
          <a:prstGeom prst="rect">
            <a:avLst/>
          </a:prstGeom>
          <a:noFill/>
          <a:ln w="9525">
            <a:noFill/>
            <a:miter lim="800000"/>
            <a:headEnd/>
            <a:tailEnd/>
          </a:ln>
        </p:spPr>
      </p:pic>
      <p:sp>
        <p:nvSpPr>
          <p:cNvPr id="3075" name="Title Placeholder 1"/>
          <p:cNvSpPr>
            <a:spLocks noGrp="1"/>
          </p:cNvSpPr>
          <p:nvPr>
            <p:ph type="title"/>
          </p:nvPr>
        </p:nvSpPr>
        <p:spPr bwMode="auto">
          <a:xfrm>
            <a:off x="914400" y="274638"/>
            <a:ext cx="77724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9144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914400" y="6356350"/>
            <a:ext cx="16764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fld id="{5BD74342-7922-4EE4-9ADB-FD199A390513}" type="datetime1">
              <a:rPr lang="en-US" smtClean="0"/>
              <a:t>6/19/2018</a:t>
            </a:fld>
            <a:endParaRPr lang="en-US" dirty="0"/>
          </a:p>
        </p:txBody>
      </p:sp>
      <p:sp>
        <p:nvSpPr>
          <p:cNvPr id="1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1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931D26-9381-4475-8F05-9E5A98C6C29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284" r:id="rId1"/>
    <p:sldLayoutId id="2147486285" r:id="rId2"/>
    <p:sldLayoutId id="2147486286" r:id="rId3"/>
    <p:sldLayoutId id="2147486287" r:id="rId4"/>
    <p:sldLayoutId id="2147486288" r:id="rId5"/>
    <p:sldLayoutId id="2147486289" r:id="rId6"/>
    <p:sldLayoutId id="2147486290" r:id="rId7"/>
    <p:sldLayoutId id="2147486291" r:id="rId8"/>
    <p:sldLayoutId id="2147486292" r:id="rId9"/>
    <p:sldLayoutId id="2147486293" r:id="rId10"/>
    <p:sldLayoutId id="2147486294" r:id="rId11"/>
  </p:sldLayoutIdLst>
  <p:transition>
    <p:wipe dir="u"/>
  </p:transition>
  <p:hf hdr="0" ftr="0" dt="0"/>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defRPr>
      </a:lvl2pPr>
      <a:lvl3pPr algn="l" rtl="0" eaLnBrk="0" fontAlgn="base" hangingPunct="0">
        <a:spcBef>
          <a:spcPct val="0"/>
        </a:spcBef>
        <a:spcAft>
          <a:spcPct val="0"/>
        </a:spcAft>
        <a:defRPr sz="4400" b="1">
          <a:solidFill>
            <a:schemeClr val="tx1"/>
          </a:solidFill>
          <a:latin typeface="Calibri" pitchFamily="34" charset="0"/>
        </a:defRPr>
      </a:lvl3pPr>
      <a:lvl4pPr algn="l" rtl="0" eaLnBrk="0" fontAlgn="base" hangingPunct="0">
        <a:spcBef>
          <a:spcPct val="0"/>
        </a:spcBef>
        <a:spcAft>
          <a:spcPct val="0"/>
        </a:spcAft>
        <a:defRPr sz="4400" b="1">
          <a:solidFill>
            <a:schemeClr val="tx1"/>
          </a:solidFill>
          <a:latin typeface="Calibri" pitchFamily="34" charset="0"/>
        </a:defRPr>
      </a:lvl4pPr>
      <a:lvl5pPr algn="l" rtl="0" eaLnBrk="0" fontAlgn="base" hangingPunct="0">
        <a:spcBef>
          <a:spcPct val="0"/>
        </a:spcBef>
        <a:spcAft>
          <a:spcPct val="0"/>
        </a:spcAft>
        <a:defRPr sz="4400" b="1">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06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2060"/>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002060"/>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rgbClr val="002060"/>
        </a:buClr>
        <a:buFont typeface="Arial" charset="0"/>
        <a:buChar char="»"/>
        <a:defRPr sz="2000">
          <a:solidFill>
            <a:schemeClr val="tx1"/>
          </a:solidFill>
          <a:latin typeface="+mn-lt"/>
        </a:defRPr>
      </a:lvl5pPr>
      <a:lvl6pPr marL="2514600" indent="-228600" algn="l" rtl="0" fontAlgn="base">
        <a:spcBef>
          <a:spcPct val="20000"/>
        </a:spcBef>
        <a:spcAft>
          <a:spcPct val="0"/>
        </a:spcAft>
        <a:buClr>
          <a:srgbClr val="002060"/>
        </a:buClr>
        <a:buFont typeface="Arial" charset="0"/>
        <a:buChar char="»"/>
        <a:defRPr sz="2000">
          <a:solidFill>
            <a:schemeClr val="tx1"/>
          </a:solidFill>
          <a:latin typeface="+mn-lt"/>
        </a:defRPr>
      </a:lvl6pPr>
      <a:lvl7pPr marL="2971800" indent="-228600" algn="l" rtl="0" fontAlgn="base">
        <a:spcBef>
          <a:spcPct val="20000"/>
        </a:spcBef>
        <a:spcAft>
          <a:spcPct val="0"/>
        </a:spcAft>
        <a:buClr>
          <a:srgbClr val="002060"/>
        </a:buClr>
        <a:buFont typeface="Arial" charset="0"/>
        <a:buChar char="»"/>
        <a:defRPr sz="2000">
          <a:solidFill>
            <a:schemeClr val="tx1"/>
          </a:solidFill>
          <a:latin typeface="+mn-lt"/>
        </a:defRPr>
      </a:lvl7pPr>
      <a:lvl8pPr marL="3429000" indent="-228600" algn="l" rtl="0" fontAlgn="base">
        <a:spcBef>
          <a:spcPct val="20000"/>
        </a:spcBef>
        <a:spcAft>
          <a:spcPct val="0"/>
        </a:spcAft>
        <a:buClr>
          <a:srgbClr val="002060"/>
        </a:buClr>
        <a:buFont typeface="Arial" charset="0"/>
        <a:buChar char="»"/>
        <a:defRPr sz="2000">
          <a:solidFill>
            <a:schemeClr val="tx1"/>
          </a:solidFill>
          <a:latin typeface="+mn-lt"/>
        </a:defRPr>
      </a:lvl8pPr>
      <a:lvl9pPr marL="3886200" indent="-228600" algn="l" rtl="0" fontAlgn="base">
        <a:spcBef>
          <a:spcPct val="20000"/>
        </a:spcBef>
        <a:spcAft>
          <a:spcPct val="0"/>
        </a:spcAft>
        <a:buClr>
          <a:srgbClr val="002060"/>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usticeadmin.org/"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s://www.justiceadmin.com/jac/yearend_docs/2017-2018/FY%202017-18%20P6%20Worksheet.xlsx"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justiceadmin.org/"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justiceadmin.org/jac/yearend_docs/2017-2018/18-19%20AR%20form%20v5.xls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justiceadmin.org/"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justiceadmin.org/jac/yearend_docs/2017-2018/H1%20Asset%20Class%20Reconciliation%20Worksheet.xl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justiceadmin.org/jac/yearend_docs/2017-2018/H3%20BOMS%20Report%20for%20Asset%20Summary.xls" TargetMode="Externa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justiceadmin.org/jac/yearend_docs/2017-2018/H2%20Compensated%20Absenses%20Workbook.xl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justiceadmin.org/jac/yearend_docs/2017-2018/H4%20BOMS_Leave_Liab%20Demo.xl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justiceadmin.org/jac/yearend_docs/2017-2018/H5%20Circuit_Leave_Liab%20Demo.xl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justiceadmin.org/" TargetMode="External"/><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justiceadmin.org/jac/yearend_docs/2017-2018/Due%20To%20and%20Due%20From%20Worksheet.xlsx"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justiceadmin.com/jac/yearend_docs/2017-2018/Transfers%20In%20and%20Transfers%20Out%20Worksheet.xlsx"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file:///\\Jactlh003\user%20share$\Nona\SWFS\Transfers%20In%20&amp;%20Transfers%20Out%20Information.xlsx"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mailto:Lamar.Bynum@justiceadmin.org"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82.xml.rels><?xml version="1.0" encoding="UTF-8" standalone="yes"?>
<Relationships xmlns="http://schemas.openxmlformats.org/package/2006/relationships"><Relationship Id="rId3" Type="http://schemas.openxmlformats.org/officeDocument/2006/relationships/hyperlink" Target="mailto:David.Kosinski@justiceadmin.org"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David.Kosinski@justiceadmin.org"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mailto:Nona.McCall@justiceadmin.org"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Wayne.Meyer@justiceadmin.org"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hyperlink" Target="http://www.justiceadmin.org/"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5.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5525353"/>
            <a:ext cx="7772400" cy="830997"/>
          </a:xfrm>
          <a:prstGeom prst="rect">
            <a:avLst/>
          </a:prstGeom>
        </p:spPr>
        <p:txBody>
          <a:bodyPr wrap="square">
            <a:spAutoFit/>
          </a:bodyPr>
          <a:lstStyle/>
          <a:p>
            <a:pPr>
              <a:lnSpc>
                <a:spcPct val="80000"/>
              </a:lnSpc>
              <a:buFont typeface="Wingdings" pitchFamily="2" charset="2"/>
              <a:buNone/>
              <a:defRPr/>
            </a:pPr>
            <a:r>
              <a:rPr lang="en-US" sz="2000" dirty="0">
                <a:latin typeface="+mj-lt"/>
                <a:cs typeface="Times New Roman" pitchFamily="18" charset="0"/>
              </a:rPr>
              <a:t>Justice Administrative Commission                                          (850) 488-2415</a:t>
            </a:r>
          </a:p>
          <a:p>
            <a:pPr>
              <a:lnSpc>
                <a:spcPct val="80000"/>
              </a:lnSpc>
              <a:buFont typeface="Wingdings" pitchFamily="2" charset="2"/>
              <a:buNone/>
              <a:defRPr/>
            </a:pPr>
            <a:r>
              <a:rPr lang="en-US" sz="2000" dirty="0">
                <a:latin typeface="+mj-lt"/>
                <a:cs typeface="Times New Roman" pitchFamily="18" charset="0"/>
              </a:rPr>
              <a:t>227 N. Bronough Street, Suite 2100		           </a:t>
            </a:r>
            <a:r>
              <a:rPr lang="en-US" sz="2000" dirty="0">
                <a:latin typeface="+mj-lt"/>
                <a:cs typeface="Times New Roman" pitchFamily="18" charset="0"/>
                <a:hlinkClick r:id="rId3"/>
              </a:rPr>
              <a:t> www.justiceadmin.org</a:t>
            </a:r>
            <a:endParaRPr lang="en-US" sz="2000" dirty="0">
              <a:latin typeface="+mj-lt"/>
              <a:cs typeface="Times New Roman" pitchFamily="18" charset="0"/>
            </a:endParaRPr>
          </a:p>
          <a:p>
            <a:pPr>
              <a:lnSpc>
                <a:spcPct val="80000"/>
              </a:lnSpc>
              <a:buFont typeface="Wingdings" pitchFamily="2" charset="2"/>
              <a:buNone/>
              <a:defRPr/>
            </a:pPr>
            <a:r>
              <a:rPr lang="en-US" sz="2000" dirty="0">
                <a:latin typeface="+mj-lt"/>
                <a:cs typeface="Times New Roman" pitchFamily="18" charset="0"/>
              </a:rPr>
              <a:t>Tallahassee, FL 32301</a:t>
            </a:r>
          </a:p>
        </p:txBody>
      </p:sp>
      <p:sp>
        <p:nvSpPr>
          <p:cNvPr id="11268" name="TextBox 5"/>
          <p:cNvSpPr txBox="1">
            <a:spLocks noChangeArrowheads="1"/>
          </p:cNvSpPr>
          <p:nvPr/>
        </p:nvSpPr>
        <p:spPr bwMode="auto">
          <a:xfrm>
            <a:off x="304800" y="1219200"/>
            <a:ext cx="8610600" cy="4216539"/>
          </a:xfrm>
          <a:prstGeom prst="rect">
            <a:avLst/>
          </a:prstGeom>
          <a:noFill/>
          <a:ln w="9525">
            <a:noFill/>
            <a:miter lim="800000"/>
            <a:headEnd/>
            <a:tailEnd/>
          </a:ln>
        </p:spPr>
        <p:txBody>
          <a:bodyPr wrap="square">
            <a:spAutoFit/>
          </a:bodyPr>
          <a:lstStyle/>
          <a:p>
            <a:pPr algn="ctr"/>
            <a:r>
              <a:rPr lang="en-US" sz="4400" b="1" dirty="0">
                <a:latin typeface="+mj-lt"/>
              </a:rPr>
              <a:t>Statewide Financial Statements</a:t>
            </a:r>
          </a:p>
          <a:p>
            <a:pPr algn="ctr"/>
            <a:endParaRPr lang="en-US" sz="4400" dirty="0">
              <a:latin typeface="+mj-lt"/>
            </a:endParaRPr>
          </a:p>
          <a:p>
            <a:pPr algn="ctr"/>
            <a:r>
              <a:rPr lang="en-US" sz="4400" dirty="0">
                <a:latin typeface="+mj-lt"/>
              </a:rPr>
              <a:t>Fiscal Year Ending June 30, 2018</a:t>
            </a:r>
            <a:endParaRPr lang="en-US" sz="4400" b="1" dirty="0">
              <a:latin typeface="+mj-lt"/>
            </a:endParaRPr>
          </a:p>
          <a:p>
            <a:pPr algn="ctr"/>
            <a:endParaRPr lang="en-US" sz="2000" dirty="0">
              <a:latin typeface="+mj-lt"/>
            </a:endParaRPr>
          </a:p>
          <a:p>
            <a:pPr algn="ctr"/>
            <a:r>
              <a:rPr lang="en-US" sz="3600" dirty="0">
                <a:latin typeface="+mj-lt"/>
              </a:rPr>
              <a:t>Presented By Michael Mauterer </a:t>
            </a:r>
          </a:p>
          <a:p>
            <a:pPr algn="ctr"/>
            <a:r>
              <a:rPr lang="en-US" sz="3600" dirty="0">
                <a:latin typeface="+mj-lt"/>
              </a:rPr>
              <a:t>&amp; Nona McCall</a:t>
            </a:r>
          </a:p>
          <a:p>
            <a:pPr algn="ctr"/>
            <a:endParaRPr lang="en-US" sz="800" dirty="0">
              <a:latin typeface="+mj-lt"/>
            </a:endParaRPr>
          </a:p>
          <a:p>
            <a:pPr algn="ctr"/>
            <a:r>
              <a:rPr lang="en-US" sz="3600" dirty="0">
                <a:latin typeface="+mj-lt"/>
              </a:rPr>
              <a:t>June 7, 2018</a:t>
            </a:r>
          </a:p>
        </p:txBody>
      </p:sp>
      <p:sp>
        <p:nvSpPr>
          <p:cNvPr id="3" name="Slide Number Placeholder 2"/>
          <p:cNvSpPr>
            <a:spLocks noGrp="1"/>
          </p:cNvSpPr>
          <p:nvPr>
            <p:ph type="sldNum" sz="quarter" idx="12"/>
          </p:nvPr>
        </p:nvSpPr>
        <p:spPr/>
        <p:txBody>
          <a:bodyPr/>
          <a:lstStyle/>
          <a:p>
            <a:pPr>
              <a:defRPr/>
            </a:pPr>
            <a:fld id="{D03DD75C-3D5E-4B2A-A9D9-4928E55278FF}" type="slidenum">
              <a:rPr lang="en-US" altLang="en-US" smtClean="0"/>
              <a:pPr>
                <a:defRPr/>
              </a:pPr>
              <a:t>1</a:t>
            </a:fld>
            <a:endParaRPr lang="en-US" altLang="en-US" dirty="0"/>
          </a:p>
        </p:txBody>
      </p:sp>
    </p:spTree>
  </p:cSld>
  <p:clrMapOvr>
    <a:masterClrMapping/>
  </p:clrMapOvr>
  <p:transition>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Form P6 </a:t>
            </a:r>
            <a:r>
              <a:rPr lang="en-US" dirty="0"/>
              <a:t>– Operating Leases,  continued </a:t>
            </a:r>
          </a:p>
        </p:txBody>
      </p:sp>
      <p:pic>
        <p:nvPicPr>
          <p:cNvPr id="5" name="Content Placeholder 4"/>
          <p:cNvPicPr>
            <a:picLocks noGrp="1" noChangeAspect="1"/>
          </p:cNvPicPr>
          <p:nvPr>
            <p:ph idx="4294967295"/>
          </p:nvPr>
        </p:nvPicPr>
        <p:blipFill>
          <a:blip r:embed="rId4" cstate="print"/>
          <a:stretch>
            <a:fillRect/>
          </a:stretch>
        </p:blipFill>
        <p:spPr>
          <a:xfrm>
            <a:off x="2743200" y="2529610"/>
            <a:ext cx="6400800" cy="4306024"/>
          </a:xfrm>
          <a:prstGeom prst="rect">
            <a:avLst/>
          </a:prstGeom>
        </p:spPr>
      </p:pic>
      <p:sp>
        <p:nvSpPr>
          <p:cNvPr id="7" name="Rectangle 6"/>
          <p:cNvSpPr/>
          <p:nvPr/>
        </p:nvSpPr>
        <p:spPr>
          <a:xfrm>
            <a:off x="822960" y="1644304"/>
            <a:ext cx="7955280" cy="1536008"/>
          </a:xfrm>
          <a:prstGeom prst="rect">
            <a:avLst/>
          </a:prstGeom>
          <a:noFill/>
          <a:ln>
            <a:noFill/>
          </a:ln>
        </p:spPr>
        <p:style>
          <a:lnRef idx="1">
            <a:schemeClr val="dk1"/>
          </a:lnRef>
          <a:fillRef idx="1001">
            <a:schemeClr val="lt1"/>
          </a:fillRef>
          <a:effectRef idx="1">
            <a:schemeClr val="dk1"/>
          </a:effectRef>
          <a:fontRef idx="minor">
            <a:schemeClr val="dk1"/>
          </a:fontRef>
        </p:style>
        <p:txBody>
          <a:bodyPr rtlCol="0" anchor="ctr"/>
          <a:lstStyle/>
          <a:p>
            <a:pPr marL="274320" indent="-274320">
              <a:buFont typeface="Arial" panose="020B0604020202020204" pitchFamily="34" charset="0"/>
              <a:buChar char="•"/>
            </a:pPr>
            <a:r>
              <a:rPr lang="en-US" sz="3600" spc="-100" dirty="0"/>
              <a:t>The form summarizes amounts owed during each year or period</a:t>
            </a:r>
          </a:p>
          <a:p>
            <a:pPr marL="274320" indent="-274320">
              <a:buFont typeface="Arial" panose="020B0604020202020204" pitchFamily="34" charset="0"/>
              <a:buChar char="•"/>
            </a:pPr>
            <a:r>
              <a:rPr lang="en-US" sz="3600" spc="-100" dirty="0"/>
              <a:t>Due </a:t>
            </a:r>
            <a:r>
              <a:rPr lang="en-US" sz="3600" spc="-100" dirty="0">
                <a:solidFill>
                  <a:srgbClr val="FF0000"/>
                </a:solidFill>
              </a:rPr>
              <a:t>7/11/18</a:t>
            </a:r>
          </a:p>
          <a:p>
            <a:pPr algn="ctr"/>
            <a:endParaRPr lang="en-US" dirty="0"/>
          </a:p>
        </p:txBody>
      </p:sp>
      <p:sp>
        <p:nvSpPr>
          <p:cNvPr id="3" name="Slide Number Placeholder 2"/>
          <p:cNvSpPr>
            <a:spLocks noGrp="1"/>
          </p:cNvSpPr>
          <p:nvPr>
            <p:ph type="sldNum" sz="quarter" idx="10"/>
          </p:nvPr>
        </p:nvSpPr>
        <p:spPr/>
        <p:txBody>
          <a:bodyPr/>
          <a:lstStyle/>
          <a:p>
            <a:pPr>
              <a:defRPr/>
            </a:pPr>
            <a:fld id="{00E16E1A-1945-4B63-A045-2C7CE7F0A2B8}" type="slidenum">
              <a:rPr lang="en-US" altLang="en-US" smtClean="0"/>
              <a:pPr>
                <a:defRPr/>
              </a:pPr>
              <a:t>10</a:t>
            </a:fld>
            <a:endParaRPr lang="en-US" altLang="en-US" dirty="0"/>
          </a:p>
        </p:txBody>
      </p:sp>
    </p:spTree>
    <p:extLst>
      <p:ext uri="{BB962C8B-B14F-4D97-AF65-F5344CB8AC3E}">
        <p14:creationId xmlns:p14="http://schemas.microsoft.com/office/powerpoint/2010/main" val="3286616454"/>
      </p:ext>
    </p:extLst>
  </p:cSld>
  <p:clrMapOvr>
    <a:masterClrMapping/>
  </p:clrMapOvr>
  <p:transition>
    <p:wipe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p:txBody>
          <a:bodyPr/>
          <a:lstStyle/>
          <a:p>
            <a:pPr>
              <a:spcBef>
                <a:spcPts val="0"/>
              </a:spcBef>
              <a:buFont typeface="Arial" pitchFamily="34" charset="0"/>
              <a:buChar char="•"/>
            </a:pPr>
            <a:r>
              <a:rPr lang="en-US" sz="3000" spc="-100" dirty="0"/>
              <a:t>Q1.  Why is our agency’s beginning balance for compensated </a:t>
            </a:r>
            <a:r>
              <a:rPr lang="en-US" sz="3000" spc="-100" dirty="0" smtClean="0"/>
              <a:t>absences liability </a:t>
            </a:r>
            <a:r>
              <a:rPr lang="en-US" sz="3000" spc="-100" dirty="0"/>
              <a:t>and capital assets different than JAC’s balances?</a:t>
            </a:r>
          </a:p>
          <a:p>
            <a:pPr>
              <a:spcBef>
                <a:spcPts val="0"/>
              </a:spcBef>
              <a:buFont typeface="Arial" pitchFamily="34" charset="0"/>
              <a:buChar char="•"/>
            </a:pPr>
            <a:r>
              <a:rPr lang="en-US" sz="3000" spc="-100" dirty="0"/>
              <a:t>A1.  Per SFRS guidelines, JAC must use the prior audited ending balance as the beginning balance of the current reporting year.</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100</a:t>
            </a:fld>
            <a:endParaRPr lang="en-US" altLang="en-US" dirty="0"/>
          </a:p>
        </p:txBody>
      </p:sp>
    </p:spTree>
  </p:cSld>
  <p:clrMapOvr>
    <a:masterClrMapping/>
  </p:clrMapOvr>
  <p:transition>
    <p:wipe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90600" y="1439432"/>
            <a:ext cx="7696200" cy="4525963"/>
          </a:xfrm>
        </p:spPr>
        <p:txBody>
          <a:bodyPr/>
          <a:lstStyle/>
          <a:p>
            <a:pPr>
              <a:spcBef>
                <a:spcPts val="0"/>
              </a:spcBef>
              <a:buFont typeface="Arial" pitchFamily="34" charset="0"/>
              <a:buChar char="•"/>
            </a:pPr>
            <a:r>
              <a:rPr lang="en-US" sz="3000" spc="-100" dirty="0"/>
              <a:t>Q2.  </a:t>
            </a:r>
            <a:r>
              <a:rPr lang="en-US" sz="3000" spc="-100" dirty="0" smtClean="0"/>
              <a:t>When calculating leave liability for annual, sick, and comp time, which employees </a:t>
            </a:r>
            <a:r>
              <a:rPr lang="en-US" sz="3000" spc="-100" dirty="0"/>
              <a:t>should be </a:t>
            </a:r>
            <a:r>
              <a:rPr lang="en-US" sz="3000" spc="-100" dirty="0" smtClean="0"/>
              <a:t>included?</a:t>
            </a:r>
            <a:endParaRPr lang="en-US" sz="3000" spc="-100" dirty="0"/>
          </a:p>
          <a:p>
            <a:pPr>
              <a:spcBef>
                <a:spcPts val="0"/>
              </a:spcBef>
              <a:buFont typeface="Arial" pitchFamily="34" charset="0"/>
              <a:buChar char="•"/>
            </a:pPr>
            <a:r>
              <a:rPr lang="en-US" sz="3000" spc="-100" dirty="0"/>
              <a:t>A2.	 For financial reporting, the total of all annual and comp time hours earned should be included (no cap on hours).  </a:t>
            </a:r>
          </a:p>
          <a:p>
            <a:pPr>
              <a:spcBef>
                <a:spcPts val="0"/>
              </a:spcBef>
              <a:buFont typeface="Arial" pitchFamily="34" charset="0"/>
              <a:buChar char="•"/>
            </a:pPr>
            <a:endParaRPr lang="en-US" sz="800" spc="-100" dirty="0"/>
          </a:p>
          <a:p>
            <a:pPr>
              <a:spcBef>
                <a:spcPts val="0"/>
              </a:spcBef>
              <a:buNone/>
            </a:pPr>
            <a:r>
              <a:rPr lang="en-US" sz="3000" spc="-100" dirty="0"/>
              <a:t>	For sick leave include only employees that are vested (10+ years of service) and limit to ¼ of the total hours up to the 480 hours cap </a:t>
            </a:r>
          </a:p>
          <a:p>
            <a:pPr>
              <a:spcBef>
                <a:spcPts val="0"/>
              </a:spcBef>
              <a:buNone/>
            </a:pPr>
            <a:r>
              <a:rPr lang="en-US" sz="3000" spc="-100" dirty="0"/>
              <a:t>	(per s. 110.122, F.S.).</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101</a:t>
            </a:fld>
            <a:endParaRPr lang="en-US" altLang="en-US" dirty="0"/>
          </a:p>
        </p:txBody>
      </p:sp>
    </p:spTree>
  </p:cSld>
  <p:clrMapOvr>
    <a:masterClrMapping/>
  </p:clrMapOvr>
  <p:transition>
    <p:wipe di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808056" y="1363232"/>
            <a:ext cx="8183544" cy="4800600"/>
          </a:xfrm>
        </p:spPr>
        <p:txBody>
          <a:bodyPr/>
          <a:lstStyle/>
          <a:p>
            <a:pPr>
              <a:spcBef>
                <a:spcPts val="0"/>
              </a:spcBef>
              <a:buFont typeface="Arial" pitchFamily="34" charset="0"/>
              <a:buChar char="•"/>
            </a:pPr>
            <a:r>
              <a:rPr lang="en-US" sz="3000" spc="-100" dirty="0"/>
              <a:t>Q3.  After completing the input columns during my review while comparing the calculations with last year’s data, I noticed the sick and annual leave payout numbers are incorrect for both the hours and dollars.  The numbers came directly off the payroll tabs and registers, so they are correct.  How do I proceed since the "blue" cells are not supposed to be changed?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102</a:t>
            </a:fld>
            <a:endParaRPr lang="en-US" altLang="en-US" dirty="0"/>
          </a:p>
        </p:txBody>
      </p:sp>
    </p:spTree>
  </p:cSld>
  <p:clrMapOvr>
    <a:masterClrMapping/>
  </p:clrMapOvr>
  <p:transition>
    <p:wipe di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808056" y="1363232"/>
            <a:ext cx="8183544" cy="4800600"/>
          </a:xfrm>
        </p:spPr>
        <p:txBody>
          <a:bodyPr/>
          <a:lstStyle/>
          <a:p>
            <a:pPr>
              <a:spcBef>
                <a:spcPts val="0"/>
              </a:spcBef>
              <a:buFont typeface="Arial" pitchFamily="34" charset="0"/>
              <a:buChar char="•"/>
            </a:pPr>
            <a:r>
              <a:rPr lang="en-US" sz="3000" spc="-100" dirty="0"/>
              <a:t>A3.	 Compensated Absences Leave Liability Spreadsheet (CALLS) users can make changes to data in any cells except for white cells with formulas.  However, If changes are needed, please highlight the adjusted columns and email the updated worksheet along with an explanation back to JAC.</a:t>
            </a:r>
            <a:r>
              <a:rPr lang="en-US" sz="3000" dirty="0"/>
              <a:t/>
            </a:r>
            <a:br>
              <a:rPr lang="en-US" sz="3000" dirty="0"/>
            </a:br>
            <a:endParaRPr lang="en-US" sz="30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103</a:t>
            </a:fld>
            <a:endParaRPr lang="en-US" altLang="en-US" dirty="0"/>
          </a:p>
        </p:txBody>
      </p:sp>
    </p:spTree>
  </p:cSld>
  <p:clrMapOvr>
    <a:masterClrMapping/>
  </p:clrMapOvr>
  <p:transition>
    <p:wipe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90600" y="1600200"/>
            <a:ext cx="7696200" cy="4525963"/>
          </a:xfrm>
        </p:spPr>
        <p:txBody>
          <a:bodyPr/>
          <a:lstStyle/>
          <a:p>
            <a:pPr>
              <a:spcBef>
                <a:spcPts val="0"/>
              </a:spcBef>
              <a:buFont typeface="Arial" pitchFamily="34" charset="0"/>
              <a:buChar char="•"/>
            </a:pPr>
            <a:r>
              <a:rPr lang="en-US" sz="3000" spc="-100" dirty="0"/>
              <a:t>Q4.  I have a leave liability report question regarding a person that terminated on June 30</a:t>
            </a:r>
            <a:r>
              <a:rPr lang="en-US" sz="3000" spc="-100" baseline="30000" dirty="0"/>
              <a:t>th</a:t>
            </a:r>
            <a:r>
              <a:rPr lang="en-US" sz="3000" spc="-100" dirty="0"/>
              <a:t> and their leave will be paid in July from certified forward funds.  This person is not included within the list that was sent to me for our JRO.  Should they be listed in the leave payout list for Fiscal Year </a:t>
            </a:r>
            <a:r>
              <a:rPr lang="en-US" sz="3000" spc="-100" dirty="0" smtClean="0"/>
              <a:t>2017-18</a:t>
            </a:r>
            <a:r>
              <a:rPr lang="en-US" sz="3000" spc="-100" dirty="0"/>
              <a:t>?</a:t>
            </a:r>
            <a:r>
              <a:rPr lang="en-US" sz="2600" spc="-100" dirty="0"/>
              <a:t>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104</a:t>
            </a:fld>
            <a:endParaRPr lang="en-US" altLang="en-US" dirty="0"/>
          </a:p>
        </p:txBody>
      </p:sp>
    </p:spTree>
  </p:cSld>
  <p:clrMapOvr>
    <a:masterClrMapping/>
  </p:clrMapOvr>
  <p:transition>
    <p:wipe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838200" y="1439432"/>
            <a:ext cx="8077200" cy="4525963"/>
          </a:xfrm>
        </p:spPr>
        <p:txBody>
          <a:bodyPr/>
          <a:lstStyle/>
          <a:p>
            <a:pPr>
              <a:spcBef>
                <a:spcPts val="0"/>
              </a:spcBef>
              <a:buFont typeface="Arial" pitchFamily="34" charset="0"/>
              <a:buChar char="•"/>
            </a:pPr>
            <a:r>
              <a:rPr lang="en-US" sz="3000" spc="-100" dirty="0"/>
              <a:t>A4.  To ensure that this employee does not get included in </a:t>
            </a:r>
            <a:r>
              <a:rPr lang="en-US" sz="3000" u="sng" spc="-100" dirty="0"/>
              <a:t>two</a:t>
            </a:r>
            <a:r>
              <a:rPr lang="en-US" sz="3000" spc="-100" dirty="0"/>
              <a:t> Year-End Reports, you should check your BOMS report to be sure this employee is not included in your BOMS current employees’ list. Because the individual terminated on June 30</a:t>
            </a:r>
            <a:r>
              <a:rPr lang="en-US" sz="3000" spc="-100" baseline="30000" dirty="0"/>
              <a:t>th</a:t>
            </a:r>
            <a:r>
              <a:rPr lang="en-US" sz="3000" spc="-100" dirty="0"/>
              <a:t>, he or she was still an active employee as of June 30th.  </a:t>
            </a:r>
            <a:r>
              <a:rPr lang="en-US" sz="3000" u="sng" spc="-100" dirty="0"/>
              <a:t>If the individual is included within your BOMS current list, he or she should not be added to the terminated leave payout list.</a:t>
            </a:r>
            <a:r>
              <a:rPr lang="en-US" sz="3000" spc="-100" dirty="0"/>
              <a:t>  If not, you can add them to the payout list and send an updated copy to JAC. </a:t>
            </a:r>
          </a:p>
          <a:p>
            <a:pPr>
              <a:buNone/>
            </a:pPr>
            <a:r>
              <a:rPr lang="en-US" dirty="0"/>
              <a:t>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105</a:t>
            </a:fld>
            <a:endParaRPr lang="en-US" altLang="en-US" dirty="0"/>
          </a:p>
        </p:txBody>
      </p:sp>
    </p:spTree>
  </p:cSld>
  <p:clrMapOvr>
    <a:masterClrMapping/>
  </p:clrMapOvr>
  <p:transition>
    <p:wipe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14400" y="1447800"/>
            <a:ext cx="8001000" cy="4678363"/>
          </a:xfrm>
        </p:spPr>
        <p:txBody>
          <a:bodyPr/>
          <a:lstStyle/>
          <a:p>
            <a:pPr>
              <a:spcBef>
                <a:spcPts val="0"/>
              </a:spcBef>
              <a:buFont typeface="Arial" pitchFamily="34" charset="0"/>
              <a:buChar char="•"/>
            </a:pPr>
            <a:r>
              <a:rPr lang="en-US" sz="3000" spc="-100" dirty="0"/>
              <a:t>Q5.  Does JAC include the FICA and Retirement for annual and comp time leave and FICA for sick leave? </a:t>
            </a:r>
          </a:p>
          <a:p>
            <a:pPr>
              <a:spcBef>
                <a:spcPts val="0"/>
              </a:spcBef>
              <a:buFont typeface="Arial" pitchFamily="34" charset="0"/>
              <a:buChar char="•"/>
            </a:pPr>
            <a:r>
              <a:rPr lang="en-US" sz="3000" spc="-100" dirty="0"/>
              <a:t>A5.	 For Year End Financial Reports, all costs are included in determining leave liability (sick limited to 10+years of service).</a:t>
            </a:r>
          </a:p>
          <a:p>
            <a:pPr>
              <a:spcBef>
                <a:spcPts val="0"/>
              </a:spcBef>
              <a:buFont typeface="Arial" pitchFamily="34" charset="0"/>
              <a:buChar char="•"/>
            </a:pPr>
            <a:endParaRPr lang="en-US" sz="2400" spc="-1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106</a:t>
            </a:fld>
            <a:endParaRPr lang="en-US" altLang="en-US" dirty="0"/>
          </a:p>
        </p:txBody>
      </p:sp>
    </p:spTree>
  </p:cSld>
  <p:clrMapOvr>
    <a:masterClrMapping/>
  </p:clrMapOvr>
  <p:transition>
    <p:wipe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14400" y="1600201"/>
            <a:ext cx="8077200" cy="4267200"/>
          </a:xfrm>
        </p:spPr>
        <p:txBody>
          <a:bodyPr/>
          <a:lstStyle/>
          <a:p>
            <a:pPr>
              <a:buFont typeface="Arial" pitchFamily="34" charset="0"/>
              <a:buChar char="•"/>
            </a:pPr>
            <a:r>
              <a:rPr lang="en-US" sz="3000" dirty="0"/>
              <a:t>Q6.  I am getting ready to run the Leave Liability Part 1 Report.  Do I get my Fiscal Year Terminated Employee Payments from JAC?</a:t>
            </a:r>
          </a:p>
          <a:p>
            <a:pPr>
              <a:buFont typeface="Arial" pitchFamily="34" charset="0"/>
              <a:buChar char="•"/>
            </a:pPr>
            <a:r>
              <a:rPr lang="en-US" sz="3000" dirty="0"/>
              <a:t>A6.	 After People First closes out the year, JAC will send each JRO an Excel spreadsheet with your annual, sick, comp time leave payouts, your prior year short-term factors, and your beginning compensation liability total.</a:t>
            </a:r>
          </a:p>
          <a:p>
            <a:pPr>
              <a:buFont typeface="Arial" pitchFamily="34" charset="0"/>
              <a:buChar char="•"/>
            </a:pPr>
            <a:endParaRPr lang="en-US" sz="24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107</a:t>
            </a:fld>
            <a:endParaRPr lang="en-US" altLang="en-US" dirty="0"/>
          </a:p>
        </p:txBody>
      </p:sp>
    </p:spTree>
  </p:cSld>
  <p:clrMapOvr>
    <a:masterClrMapping/>
  </p:clrMapOvr>
  <p:transition>
    <p:wipe di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14400" y="1524000"/>
            <a:ext cx="7924800" cy="4602163"/>
          </a:xfrm>
        </p:spPr>
        <p:txBody>
          <a:bodyPr/>
          <a:lstStyle/>
          <a:p>
            <a:pPr>
              <a:buFont typeface="Arial" pitchFamily="34" charset="0"/>
              <a:buChar char="•"/>
            </a:pPr>
            <a:r>
              <a:rPr lang="en-US" sz="3000" dirty="0"/>
              <a:t>Q7.  The cost of sick leave used changes from one version of BOMS to the next.  Is this right?</a:t>
            </a:r>
          </a:p>
          <a:p>
            <a:pPr>
              <a:buFont typeface="Arial" pitchFamily="34" charset="0"/>
              <a:buChar char="•"/>
            </a:pPr>
            <a:r>
              <a:rPr lang="en-US" sz="3000" dirty="0"/>
              <a:t>A7.  Yes, if all sick leave pay was used, the 3 year average factor would be skewed. Therefore, the intent is to determine a reasonable amount of liability to be booked by the entity—not the actual expense incurred.</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108</a:t>
            </a:fld>
            <a:endParaRPr lang="en-US" altLang="en-US" dirty="0"/>
          </a:p>
        </p:txBody>
      </p:sp>
    </p:spTree>
  </p:cSld>
  <p:clrMapOvr>
    <a:masterClrMapping/>
  </p:clrMapOvr>
  <p:transition>
    <p:wipe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14400" y="1524000"/>
            <a:ext cx="7924800" cy="4602163"/>
          </a:xfrm>
        </p:spPr>
        <p:txBody>
          <a:bodyPr/>
          <a:lstStyle/>
          <a:p>
            <a:r>
              <a:rPr lang="en-US" sz="3000" dirty="0"/>
              <a:t>Q8.  How is the Prior </a:t>
            </a:r>
            <a:r>
              <a:rPr lang="en-US" sz="3000" dirty="0" smtClean="0"/>
              <a:t>Years’ </a:t>
            </a:r>
            <a:r>
              <a:rPr lang="en-US" sz="3000" dirty="0"/>
              <a:t>estimate 60-day payout calculated?</a:t>
            </a:r>
          </a:p>
          <a:p>
            <a:r>
              <a:rPr lang="en-US" sz="3000" dirty="0"/>
              <a:t>A8.  The 60-day payout totals from the past two </a:t>
            </a:r>
            <a:r>
              <a:rPr lang="en-US" sz="3000" dirty="0" smtClean="0"/>
              <a:t>years </a:t>
            </a:r>
            <a:r>
              <a:rPr lang="en-US" sz="3000" dirty="0"/>
              <a:t>comp leave reports are added. </a:t>
            </a:r>
            <a:r>
              <a:rPr lang="en-US" sz="3000" dirty="0" smtClean="0"/>
              <a:t> This </a:t>
            </a:r>
            <a:r>
              <a:rPr lang="en-US" sz="3000" dirty="0"/>
              <a:t>is necessary to attain the 3 year moving average required by DFS.</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109</a:t>
            </a:fld>
            <a:endParaRPr lang="en-US" altLang="en-US" dirty="0"/>
          </a:p>
        </p:txBody>
      </p:sp>
    </p:spTree>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Revolving Funds</a:t>
            </a:r>
          </a:p>
        </p:txBody>
      </p:sp>
      <p:pic>
        <p:nvPicPr>
          <p:cNvPr id="5" name="Picture 4"/>
          <p:cNvPicPr>
            <a:picLocks noChangeAspect="1"/>
          </p:cNvPicPr>
          <p:nvPr/>
        </p:nvPicPr>
        <p:blipFill>
          <a:blip r:embed="rId3" cstate="print"/>
          <a:stretch>
            <a:fillRect/>
          </a:stretch>
        </p:blipFill>
        <p:spPr>
          <a:xfrm>
            <a:off x="2484577" y="3078479"/>
            <a:ext cx="6796583" cy="3693795"/>
          </a:xfrm>
          <a:prstGeom prst="rect">
            <a:avLst/>
          </a:prstGeom>
        </p:spPr>
      </p:pic>
      <p:sp>
        <p:nvSpPr>
          <p:cNvPr id="10" name="Rectangle 9"/>
          <p:cNvSpPr/>
          <p:nvPr/>
        </p:nvSpPr>
        <p:spPr>
          <a:xfrm>
            <a:off x="838200" y="1524000"/>
            <a:ext cx="7543800" cy="2286000"/>
          </a:xfrm>
          <a:prstGeom prst="rect">
            <a:avLst/>
          </a:prstGeom>
          <a:noFill/>
          <a:ln>
            <a:noFill/>
          </a:ln>
        </p:spPr>
        <p:style>
          <a:lnRef idx="1">
            <a:schemeClr val="dk1"/>
          </a:lnRef>
          <a:fillRef idx="1001">
            <a:schemeClr val="lt1"/>
          </a:fillRef>
          <a:effectRef idx="1">
            <a:schemeClr val="dk1"/>
          </a:effectRef>
          <a:fontRef idx="minor">
            <a:schemeClr val="dk1"/>
          </a:fontRef>
        </p:style>
        <p:txBody>
          <a:bodyPr rtlCol="0" anchor="ctr"/>
          <a:lstStyle/>
          <a:p>
            <a:pPr marL="457200" indent="-457200">
              <a:buFont typeface="Arial" panose="020B0604020202020204" pitchFamily="34" charset="0"/>
              <a:buChar char="•"/>
            </a:pPr>
            <a:r>
              <a:rPr lang="en-US" sz="3600" dirty="0"/>
              <a:t>The form is only completed if the JRO has revolving funds deposited into a bank</a:t>
            </a:r>
          </a:p>
          <a:p>
            <a:pPr marL="457200" indent="-457200">
              <a:buFont typeface="Arial" panose="020B0604020202020204" pitchFamily="34" charset="0"/>
              <a:buChar char="•"/>
            </a:pPr>
            <a:r>
              <a:rPr lang="en-US" sz="3600" dirty="0"/>
              <a:t>Due </a:t>
            </a:r>
            <a:r>
              <a:rPr lang="en-US" sz="3600" dirty="0">
                <a:solidFill>
                  <a:srgbClr val="FF0000"/>
                </a:solidFill>
              </a:rPr>
              <a:t>7/11/18</a:t>
            </a:r>
            <a:endParaRPr lang="en-US" sz="3200" dirty="0">
              <a:solidFill>
                <a:srgbClr val="FF0000"/>
              </a:solidFill>
            </a:endParaRPr>
          </a:p>
          <a:p>
            <a:pPr algn="ctr"/>
            <a:endParaRPr lang="en-US" dirty="0"/>
          </a:p>
        </p:txBody>
      </p:sp>
      <p:sp>
        <p:nvSpPr>
          <p:cNvPr id="3" name="Slide Number Placeholder 2"/>
          <p:cNvSpPr>
            <a:spLocks noGrp="1"/>
          </p:cNvSpPr>
          <p:nvPr>
            <p:ph type="sldNum" sz="quarter" idx="12"/>
          </p:nvPr>
        </p:nvSpPr>
        <p:spPr/>
        <p:txBody>
          <a:bodyPr/>
          <a:lstStyle/>
          <a:p>
            <a:pPr>
              <a:defRPr/>
            </a:pPr>
            <a:fld id="{7CBBFAA4-D5D3-4066-B1AC-9A61A6EFFDB7}" type="slidenum">
              <a:rPr lang="en-US" altLang="en-US" smtClean="0"/>
              <a:pPr>
                <a:defRPr/>
              </a:pPr>
              <a:t>11</a:t>
            </a:fld>
            <a:endParaRPr lang="en-US" altLang="en-US" dirty="0"/>
          </a:p>
        </p:txBody>
      </p:sp>
    </p:spTree>
    <p:extLst>
      <p:ext uri="{BB962C8B-B14F-4D97-AF65-F5344CB8AC3E}">
        <p14:creationId xmlns:p14="http://schemas.microsoft.com/office/powerpoint/2010/main" val="1414743114"/>
      </p:ext>
    </p:extLst>
  </p:cSld>
  <p:clrMapOvr>
    <a:masterClrMapping/>
  </p:clrMapOvr>
  <p:transition>
    <p:wipe di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3" name="Content Placeholder 2"/>
          <p:cNvSpPr>
            <a:spLocks noGrp="1"/>
          </p:cNvSpPr>
          <p:nvPr>
            <p:ph idx="1"/>
          </p:nvPr>
        </p:nvSpPr>
        <p:spPr/>
        <p:txBody>
          <a:bodyPr/>
          <a:lstStyle/>
          <a:p>
            <a:pPr>
              <a:buNone/>
            </a:pPr>
            <a:endParaRPr lang="en-US" sz="3000" dirty="0"/>
          </a:p>
          <a:p>
            <a:pPr algn="ctr">
              <a:buNone/>
            </a:pPr>
            <a:r>
              <a:rPr lang="en-US" sz="4000" b="1" dirty="0"/>
              <a:t>Capital Assets &amp; Inventory</a:t>
            </a:r>
          </a:p>
          <a:p>
            <a:pPr algn="ctr">
              <a:buNone/>
            </a:pPr>
            <a:r>
              <a:rPr lang="en-US" sz="4000" b="1" dirty="0"/>
              <a:t>Related FAQs</a:t>
            </a:r>
          </a:p>
          <a:p>
            <a:pPr algn="ctr">
              <a:buNone/>
            </a:pPr>
            <a:endParaRPr lang="en-US" sz="30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110</a:t>
            </a:fld>
            <a:endParaRPr lang="en-US" altLang="en-US" dirty="0"/>
          </a:p>
        </p:txBody>
      </p:sp>
    </p:spTree>
  </p:cSld>
  <p:clrMapOvr>
    <a:masterClrMapping/>
  </p:clrMapOvr>
  <p:transition>
    <p:wipe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14400" y="1447800"/>
            <a:ext cx="8001000" cy="4678363"/>
          </a:xfrm>
        </p:spPr>
        <p:txBody>
          <a:bodyPr/>
          <a:lstStyle/>
          <a:p>
            <a:pPr>
              <a:buFont typeface="Arial" pitchFamily="34" charset="0"/>
              <a:buChar char="•"/>
            </a:pPr>
            <a:r>
              <a:rPr lang="en-US" sz="3000" dirty="0"/>
              <a:t>Q10.  The Capital Assets form has a line for furniture and equipment.  Is that furniture and equipment of any purchase amount?  I’ve heard the number is anything over $1,000. </a:t>
            </a:r>
          </a:p>
          <a:p>
            <a:pPr>
              <a:buFont typeface="Arial" pitchFamily="34" charset="0"/>
              <a:buChar char="•"/>
            </a:pPr>
            <a:r>
              <a:rPr lang="en-US" sz="3000" dirty="0"/>
              <a:t>A10.  The capitalization threshold for furniture &amp; equipment is $1,000; books and other reference material not circulated to students or general public is $250.00.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111</a:t>
            </a:fld>
            <a:endParaRPr lang="en-US" altLang="en-US" dirty="0"/>
          </a:p>
        </p:txBody>
      </p:sp>
    </p:spTree>
  </p:cSld>
  <p:clrMapOvr>
    <a:masterClrMapping/>
  </p:clrMapOvr>
  <p:transition>
    <p:wipe di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14400" y="1600201"/>
            <a:ext cx="8077200" cy="4267200"/>
          </a:xfrm>
        </p:spPr>
        <p:txBody>
          <a:bodyPr/>
          <a:lstStyle/>
          <a:p>
            <a:pPr>
              <a:buFont typeface="Arial" pitchFamily="34" charset="0"/>
              <a:buChar char="•"/>
            </a:pPr>
            <a:r>
              <a:rPr lang="en-US" sz="3000" dirty="0"/>
              <a:t>Q11.  I noticed the Asset Class Reconciliation worksheet </a:t>
            </a:r>
            <a:r>
              <a:rPr lang="en-US" sz="3000" dirty="0" smtClean="0"/>
              <a:t>is </a:t>
            </a:r>
            <a:r>
              <a:rPr lang="en-US" sz="3000" dirty="0"/>
              <a:t>blank.  Is this correct?</a:t>
            </a:r>
          </a:p>
          <a:p>
            <a:pPr>
              <a:buFont typeface="Arial" pitchFamily="34" charset="0"/>
              <a:buChar char="•"/>
            </a:pPr>
            <a:r>
              <a:rPr lang="en-US" sz="3000" dirty="0"/>
              <a:t>A11.  Yes, it can be blank.  This spreadsheet is only used when there are multipliable FLAIR classes, BOMS </a:t>
            </a:r>
            <a:r>
              <a:rPr lang="en-US" sz="3000" dirty="0" smtClean="0"/>
              <a:t>worksheets, </a:t>
            </a:r>
            <a:r>
              <a:rPr lang="en-US" sz="3000" dirty="0"/>
              <a:t>or adjustments are needed.</a:t>
            </a:r>
          </a:p>
          <a:p>
            <a:endParaRPr lang="en-US" sz="24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112</a:t>
            </a:fld>
            <a:endParaRPr lang="en-US" altLang="en-US" dirty="0"/>
          </a:p>
        </p:txBody>
      </p:sp>
    </p:spTree>
  </p:cSld>
  <p:clrMapOvr>
    <a:masterClrMapping/>
  </p:clrMapOvr>
  <p:transition>
    <p:wipe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3" name="Content Placeholder 2"/>
          <p:cNvSpPr>
            <a:spLocks noGrp="1"/>
          </p:cNvSpPr>
          <p:nvPr>
            <p:ph idx="1"/>
          </p:nvPr>
        </p:nvSpPr>
        <p:spPr/>
        <p:txBody>
          <a:bodyPr/>
          <a:lstStyle/>
          <a:p>
            <a:pPr>
              <a:buNone/>
            </a:pPr>
            <a:endParaRPr lang="en-US" sz="3000" dirty="0"/>
          </a:p>
          <a:p>
            <a:pPr algn="ctr">
              <a:buNone/>
            </a:pPr>
            <a:r>
              <a:rPr lang="en-US" sz="4000" b="1" dirty="0"/>
              <a:t>Other Related FAQs</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113</a:t>
            </a:fld>
            <a:endParaRPr lang="en-US" altLang="en-US" dirty="0"/>
          </a:p>
        </p:txBody>
      </p:sp>
    </p:spTree>
  </p:cSld>
  <p:clrMapOvr>
    <a:masterClrMapping/>
  </p:clrMapOvr>
  <p:transition>
    <p:wipe di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14400" y="1524000"/>
            <a:ext cx="7924800" cy="4602163"/>
          </a:xfrm>
        </p:spPr>
        <p:txBody>
          <a:bodyPr/>
          <a:lstStyle/>
          <a:p>
            <a:pPr>
              <a:buFont typeface="Arial" pitchFamily="34" charset="0"/>
              <a:buChar char="•"/>
            </a:pPr>
            <a:r>
              <a:rPr lang="en-US" sz="3000" dirty="0"/>
              <a:t>Q13. We sent over a refund for discoveries that was credited back to </a:t>
            </a:r>
            <a:r>
              <a:rPr lang="en-US" sz="3000" dirty="0" smtClean="0"/>
              <a:t>GR </a:t>
            </a:r>
            <a:r>
              <a:rPr lang="en-US" sz="3000" dirty="0"/>
              <a:t>– Operations that we didn’t receive until after the cutoff date.  Does this amount need to go on the new Receivable Form as unallocated?</a:t>
            </a:r>
          </a:p>
          <a:p>
            <a:pPr>
              <a:buFont typeface="Arial" pitchFamily="34" charset="0"/>
              <a:buChar char="•"/>
            </a:pPr>
            <a:r>
              <a:rPr lang="en-US" sz="3000" dirty="0"/>
              <a:t>A13.  Yes, this item should be listed on new Form.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114</a:t>
            </a:fld>
            <a:endParaRPr lang="en-US" altLang="en-US" dirty="0"/>
          </a:p>
        </p:txBody>
      </p:sp>
    </p:spTree>
  </p:cSld>
  <p:clrMapOvr>
    <a:masterClrMapping/>
  </p:clrMapOvr>
  <p:transition>
    <p:wipe di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14400" y="1405250"/>
            <a:ext cx="7924800" cy="4602163"/>
          </a:xfrm>
        </p:spPr>
        <p:txBody>
          <a:bodyPr/>
          <a:lstStyle/>
          <a:p>
            <a:pPr>
              <a:spcBef>
                <a:spcPts val="0"/>
              </a:spcBef>
              <a:buFont typeface="Arial" pitchFamily="34" charset="0"/>
              <a:buChar char="•"/>
            </a:pPr>
            <a:r>
              <a:rPr lang="en-US" sz="3000" spc="-100" dirty="0"/>
              <a:t>Q14.  I am expecting a check from the county for reimbursement of my June IT payroll which will be deposited into my GDTF cash.  Do I put that somewhere? </a:t>
            </a:r>
          </a:p>
          <a:p>
            <a:pPr>
              <a:spcBef>
                <a:spcPts val="0"/>
              </a:spcBef>
              <a:buFont typeface="Arial" pitchFamily="34" charset="0"/>
              <a:buChar char="•"/>
            </a:pPr>
            <a:r>
              <a:rPr lang="en-US" sz="3000" spc="-100" dirty="0"/>
              <a:t>A14.  Yes, list it on the new Receivables form so an Accounts Receivable entry can be recorded.   </a:t>
            </a:r>
          </a:p>
          <a:p>
            <a:pPr>
              <a:buNone/>
            </a:pPr>
            <a:r>
              <a:rPr lang="en-US" sz="2800" dirty="0"/>
              <a:t>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115</a:t>
            </a:fld>
            <a:endParaRPr lang="en-US" altLang="en-US" dirty="0"/>
          </a:p>
        </p:txBody>
      </p:sp>
    </p:spTree>
  </p:cSld>
  <p:clrMapOvr>
    <a:masterClrMapping/>
  </p:clrMapOvr>
  <p:transition>
    <p:wipe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continued</a:t>
            </a:r>
          </a:p>
        </p:txBody>
      </p:sp>
      <p:sp>
        <p:nvSpPr>
          <p:cNvPr id="3" name="Content Placeholder 2"/>
          <p:cNvSpPr>
            <a:spLocks noGrp="1"/>
          </p:cNvSpPr>
          <p:nvPr>
            <p:ph idx="1"/>
          </p:nvPr>
        </p:nvSpPr>
        <p:spPr>
          <a:xfrm>
            <a:off x="914400" y="1524000"/>
            <a:ext cx="7924800" cy="4602163"/>
          </a:xfrm>
        </p:spPr>
        <p:txBody>
          <a:bodyPr/>
          <a:lstStyle/>
          <a:p>
            <a:pPr>
              <a:buFont typeface="Arial" pitchFamily="34" charset="0"/>
              <a:buChar char="•"/>
            </a:pPr>
            <a:r>
              <a:rPr lang="en-US" sz="3000" dirty="0"/>
              <a:t>Q15.  Where is the amount owed for Unemployment Compensation shown?  </a:t>
            </a:r>
          </a:p>
          <a:p>
            <a:pPr>
              <a:buFont typeface="Arial" pitchFamily="34" charset="0"/>
              <a:buChar char="•"/>
            </a:pPr>
            <a:r>
              <a:rPr lang="en-US" sz="3000" dirty="0"/>
              <a:t>A15.  It’s shown on the Due </a:t>
            </a:r>
            <a:r>
              <a:rPr lang="en-US" sz="3000" dirty="0" smtClean="0"/>
              <a:t>To </a:t>
            </a:r>
            <a:r>
              <a:rPr lang="en-US" sz="3000" dirty="0"/>
              <a:t>&amp; Due F</a:t>
            </a:r>
            <a:r>
              <a:rPr lang="en-US" sz="3000" dirty="0" smtClean="0"/>
              <a:t>rom </a:t>
            </a:r>
            <a:r>
              <a:rPr lang="en-US" sz="3000" dirty="0"/>
              <a:t>Form.  </a:t>
            </a:r>
          </a:p>
          <a:p>
            <a:pPr>
              <a:buFont typeface="Arial" pitchFamily="34" charset="0"/>
              <a:buChar char="•"/>
            </a:pPr>
            <a:endParaRPr lang="en-US" sz="3000" dirty="0">
              <a:solidFill>
                <a:srgbClr val="FF0000"/>
              </a:solidFill>
            </a:endParaRPr>
          </a:p>
          <a:p>
            <a:pPr>
              <a:buNone/>
            </a:pPr>
            <a:r>
              <a:rPr lang="en-US" sz="2000" dirty="0"/>
              <a:t> </a:t>
            </a:r>
          </a:p>
          <a:p>
            <a:pPr>
              <a:buNone/>
            </a:pPr>
            <a:r>
              <a:rPr lang="en-US" sz="2000" dirty="0"/>
              <a:t>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116</a:t>
            </a:fld>
            <a:endParaRPr lang="en-US" altLang="en-US" dirty="0"/>
          </a:p>
        </p:txBody>
      </p:sp>
    </p:spTree>
  </p:cSld>
  <p:clrMapOvr>
    <a:masterClrMapping/>
  </p:clrMapOvr>
  <p:transition>
    <p:wipe di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914400" y="1600199"/>
            <a:ext cx="8001000" cy="3886201"/>
          </a:xfrm>
        </p:spPr>
        <p:txBody>
          <a:bodyPr/>
          <a:lstStyle/>
          <a:p>
            <a:r>
              <a:rPr lang="en-US" sz="3000" b="1" dirty="0"/>
              <a:t>3 Year Leave Factor Average: </a:t>
            </a:r>
            <a:r>
              <a:rPr lang="en-US" sz="3000" b="1" dirty="0" smtClean="0"/>
              <a:t> </a:t>
            </a:r>
            <a:r>
              <a:rPr lang="en-US" sz="3000" dirty="0" smtClean="0"/>
              <a:t>A </a:t>
            </a:r>
            <a:r>
              <a:rPr lang="en-US" sz="3000" dirty="0"/>
              <a:t>percentage factor used to determine the average short term portion of compensated liability that will be reported for the fiscal year (cumulative leave factor/3).</a:t>
            </a:r>
          </a:p>
          <a:p>
            <a:r>
              <a:rPr lang="en-US" sz="3000" b="1" dirty="0"/>
              <a:t>60 Day Leave Payout: </a:t>
            </a:r>
            <a:r>
              <a:rPr lang="en-US" sz="3000" b="1" dirty="0" smtClean="0"/>
              <a:t> </a:t>
            </a:r>
            <a:r>
              <a:rPr lang="en-US" sz="3000" dirty="0" smtClean="0"/>
              <a:t>The </a:t>
            </a:r>
            <a:r>
              <a:rPr lang="en-US" sz="3000" dirty="0"/>
              <a:t>short term portion of compensated liability estimated to be paid out within 60 days after the end of fiscal year (total short term compensated liability/12 x 2).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117</a:t>
            </a:fld>
            <a:endParaRPr lang="en-US" altLang="en-US" dirty="0"/>
          </a:p>
        </p:txBody>
      </p:sp>
    </p:spTree>
  </p:cSld>
  <p:clrMapOvr>
    <a:masterClrMapping/>
  </p:clrMapOvr>
  <p:transition>
    <p:wipe di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continued</a:t>
            </a:r>
          </a:p>
        </p:txBody>
      </p:sp>
      <p:sp>
        <p:nvSpPr>
          <p:cNvPr id="3" name="Content Placeholder 2"/>
          <p:cNvSpPr>
            <a:spLocks noGrp="1"/>
          </p:cNvSpPr>
          <p:nvPr>
            <p:ph idx="1"/>
          </p:nvPr>
        </p:nvSpPr>
        <p:spPr>
          <a:xfrm>
            <a:off x="914400" y="1600199"/>
            <a:ext cx="8001000" cy="3886201"/>
          </a:xfrm>
        </p:spPr>
        <p:txBody>
          <a:bodyPr/>
          <a:lstStyle/>
          <a:p>
            <a:r>
              <a:rPr lang="en-US" sz="3000" b="1" dirty="0"/>
              <a:t>Amount Due Within One Year: </a:t>
            </a:r>
            <a:r>
              <a:rPr lang="en-US" sz="3000" b="1" dirty="0" smtClean="0"/>
              <a:t> </a:t>
            </a:r>
            <a:r>
              <a:rPr lang="en-US" sz="3000" dirty="0" smtClean="0"/>
              <a:t>The </a:t>
            </a:r>
            <a:r>
              <a:rPr lang="en-US" sz="3000" dirty="0"/>
              <a:t>remaining short term compensated liability (61 days to one year after fiscal year)(total short term compensated liability – 60 day payout).</a:t>
            </a:r>
          </a:p>
          <a:p>
            <a:r>
              <a:rPr lang="en-US" sz="3000" b="1" dirty="0"/>
              <a:t>Beginning Compensated Absences Liability: </a:t>
            </a:r>
            <a:r>
              <a:rPr lang="en-US" sz="3000" dirty="0" smtClean="0"/>
              <a:t>The </a:t>
            </a:r>
            <a:r>
              <a:rPr lang="en-US" sz="3000" dirty="0"/>
              <a:t>audited Prior Year ending balance (must agree with the Bureau of Accounting reported balance).</a:t>
            </a:r>
          </a:p>
          <a:p>
            <a:endParaRPr lang="en-US" sz="30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118</a:t>
            </a:fld>
            <a:endParaRPr lang="en-US" altLang="en-US" dirty="0"/>
          </a:p>
        </p:txBody>
      </p:sp>
    </p:spTree>
  </p:cSld>
  <p:clrMapOvr>
    <a:masterClrMapping/>
  </p:clrMapOvr>
  <p:transition>
    <p:wipe di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continued</a:t>
            </a:r>
          </a:p>
        </p:txBody>
      </p:sp>
      <p:sp>
        <p:nvSpPr>
          <p:cNvPr id="3" name="Content Placeholder 2"/>
          <p:cNvSpPr>
            <a:spLocks noGrp="1"/>
          </p:cNvSpPr>
          <p:nvPr>
            <p:ph idx="1"/>
          </p:nvPr>
        </p:nvSpPr>
        <p:spPr>
          <a:xfrm>
            <a:off x="914400" y="1574123"/>
            <a:ext cx="8001000" cy="4678363"/>
          </a:xfrm>
        </p:spPr>
        <p:txBody>
          <a:bodyPr/>
          <a:lstStyle/>
          <a:p>
            <a:r>
              <a:rPr lang="en-US" sz="3000" b="1" dirty="0"/>
              <a:t>Cumulative Leave Factors: </a:t>
            </a:r>
            <a:r>
              <a:rPr lang="en-US" sz="3000" b="1" dirty="0" smtClean="0"/>
              <a:t> </a:t>
            </a:r>
            <a:r>
              <a:rPr lang="en-US" sz="3000" dirty="0" smtClean="0"/>
              <a:t>Total </a:t>
            </a:r>
            <a:r>
              <a:rPr lang="en-US" sz="3000" dirty="0"/>
              <a:t>of the short term factors for the prior two fiscal years + the current reported fiscal year (used to determine the 3 year leave average factor).</a:t>
            </a:r>
          </a:p>
          <a:p>
            <a:r>
              <a:rPr lang="en-US" sz="3000" b="1" dirty="0"/>
              <a:t>Ending Compensated Annual Liability: </a:t>
            </a:r>
            <a:r>
              <a:rPr lang="en-US" sz="3000" b="1" dirty="0" smtClean="0"/>
              <a:t> </a:t>
            </a:r>
            <a:r>
              <a:rPr lang="en-US" sz="3000" dirty="0" smtClean="0"/>
              <a:t>Total </a:t>
            </a:r>
            <a:r>
              <a:rPr lang="en-US" sz="3000" dirty="0"/>
              <a:t>accumulated annual leave due to all employees for the fiscal year (PY leave + FY leave earned – FY leave used).</a:t>
            </a:r>
          </a:p>
          <a:p>
            <a:endParaRPr lang="en-US" sz="28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119</a:t>
            </a:fld>
            <a:endParaRPr lang="en-US" altLang="en-US" dirty="0"/>
          </a:p>
        </p:txBody>
      </p:sp>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152400"/>
            <a:ext cx="8229600" cy="1295400"/>
          </a:xfrm>
        </p:spPr>
        <p:txBody>
          <a:bodyPr/>
          <a:lstStyle/>
          <a:p>
            <a:pPr eaLnBrk="1" hangingPunct="1"/>
            <a:r>
              <a:rPr lang="en-US" dirty="0"/>
              <a:t>Revolving Funds, continued</a:t>
            </a:r>
          </a:p>
        </p:txBody>
      </p:sp>
      <p:sp>
        <p:nvSpPr>
          <p:cNvPr id="23555" name="Content Placeholder 2"/>
          <p:cNvSpPr>
            <a:spLocks noGrp="1"/>
          </p:cNvSpPr>
          <p:nvPr>
            <p:ph idx="1"/>
          </p:nvPr>
        </p:nvSpPr>
        <p:spPr bwMode="gray">
          <a:xfrm>
            <a:off x="914400" y="1447800"/>
            <a:ext cx="7848600" cy="4800600"/>
          </a:xfrm>
          <a:solidFill>
            <a:schemeClr val="bg1"/>
          </a:solidFill>
        </p:spPr>
        <p:txBody>
          <a:bodyPr/>
          <a:lstStyle/>
          <a:p>
            <a:pPr marL="0" indent="0">
              <a:buFont typeface="Wingdings" pitchFamily="2" charset="2"/>
              <a:buNone/>
            </a:pPr>
            <a:r>
              <a:rPr lang="en-US" sz="4000" dirty="0">
                <a:cs typeface="Times New Roman" pitchFamily="18" charset="0"/>
              </a:rPr>
              <a:t>Trial Balance entries for Revolving Fund:</a:t>
            </a:r>
            <a:endParaRPr lang="en-US" sz="4000" dirty="0"/>
          </a:p>
          <a:p>
            <a:pPr algn="just">
              <a:buFont typeface="Wingdings" pitchFamily="2" charset="2"/>
              <a:buNone/>
            </a:pPr>
            <a:endParaRPr lang="en-US" dirty="0">
              <a:latin typeface="+mj-lt"/>
            </a:endParaRPr>
          </a:p>
          <a:p>
            <a:pPr algn="just">
              <a:buFont typeface="Wingdings" pitchFamily="2" charset="2"/>
              <a:buNone/>
            </a:pPr>
            <a:endParaRPr lang="en-US" sz="2400" dirty="0"/>
          </a:p>
        </p:txBody>
      </p:sp>
      <p:pic>
        <p:nvPicPr>
          <p:cNvPr id="23557" name="Picture 6"/>
          <p:cNvPicPr>
            <a:picLocks noChangeAspect="1" noChangeArrowheads="1"/>
          </p:cNvPicPr>
          <p:nvPr/>
        </p:nvPicPr>
        <p:blipFill>
          <a:blip r:embed="rId3" cstate="print"/>
          <a:srcRect/>
          <a:stretch>
            <a:fillRect/>
          </a:stretch>
        </p:blipFill>
        <p:spPr bwMode="auto">
          <a:xfrm>
            <a:off x="1981200" y="2895600"/>
            <a:ext cx="7162800" cy="3657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12</a:t>
            </a:fld>
            <a:endParaRPr lang="en-US" altLang="en-US" dirty="0"/>
          </a:p>
        </p:txBody>
      </p:sp>
    </p:spTree>
  </p:cSld>
  <p:clrMapOvr>
    <a:masterClrMapping/>
  </p:clrMapOvr>
  <p:transition>
    <p:wipe dir="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continued</a:t>
            </a:r>
          </a:p>
        </p:txBody>
      </p:sp>
      <p:sp>
        <p:nvSpPr>
          <p:cNvPr id="3" name="Content Placeholder 2"/>
          <p:cNvSpPr>
            <a:spLocks noGrp="1"/>
          </p:cNvSpPr>
          <p:nvPr>
            <p:ph idx="1"/>
          </p:nvPr>
        </p:nvSpPr>
        <p:spPr>
          <a:xfrm>
            <a:off x="914400" y="1524000"/>
            <a:ext cx="8001000" cy="4602163"/>
          </a:xfrm>
        </p:spPr>
        <p:txBody>
          <a:bodyPr/>
          <a:lstStyle/>
          <a:p>
            <a:r>
              <a:rPr lang="en-US" sz="3000" b="1" dirty="0"/>
              <a:t>Ending Compensated Comp-Time Liability: </a:t>
            </a:r>
            <a:r>
              <a:rPr lang="en-US" sz="3000" dirty="0"/>
              <a:t>Total accumulated comp-time leave due to all employees for the fiscal year (PY leave + FY leave earned – FY leave used).</a:t>
            </a:r>
          </a:p>
          <a:p>
            <a:r>
              <a:rPr lang="en-US" sz="3000" b="1" dirty="0"/>
              <a:t>Ending Compensated Sick Liability: </a:t>
            </a:r>
            <a:r>
              <a:rPr lang="en-US" sz="3000" b="1" dirty="0" smtClean="0"/>
              <a:t> </a:t>
            </a:r>
            <a:r>
              <a:rPr lang="en-US" sz="3000" dirty="0" smtClean="0"/>
              <a:t>Total </a:t>
            </a:r>
            <a:r>
              <a:rPr lang="en-US" sz="3000" dirty="0"/>
              <a:t>accumulated sick leave due to all vested employees for the fiscal year (PY leave + FY leave earned – FY leave used).</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120</a:t>
            </a:fld>
            <a:endParaRPr lang="en-US" altLang="en-US" dirty="0"/>
          </a:p>
        </p:txBody>
      </p:sp>
    </p:spTree>
  </p:cSld>
  <p:clrMapOvr>
    <a:masterClrMapping/>
  </p:clrMapOvr>
  <p:transition>
    <p:wipe di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continued</a:t>
            </a:r>
          </a:p>
        </p:txBody>
      </p:sp>
      <p:sp>
        <p:nvSpPr>
          <p:cNvPr id="3" name="Content Placeholder 2"/>
          <p:cNvSpPr>
            <a:spLocks noGrp="1"/>
          </p:cNvSpPr>
          <p:nvPr>
            <p:ph idx="1"/>
          </p:nvPr>
        </p:nvSpPr>
        <p:spPr>
          <a:xfrm>
            <a:off x="990600" y="1633867"/>
            <a:ext cx="7924800" cy="4114801"/>
          </a:xfrm>
        </p:spPr>
        <p:txBody>
          <a:bodyPr/>
          <a:lstStyle/>
          <a:p>
            <a:r>
              <a:rPr lang="en-US" sz="3000" b="1" dirty="0"/>
              <a:t>Leave Earned: </a:t>
            </a:r>
            <a:r>
              <a:rPr lang="en-US" sz="3000" b="1" dirty="0" smtClean="0"/>
              <a:t> </a:t>
            </a:r>
            <a:r>
              <a:rPr lang="en-US" sz="3000" dirty="0" smtClean="0"/>
              <a:t>The </a:t>
            </a:r>
            <a:r>
              <a:rPr lang="en-US" sz="3000" dirty="0"/>
              <a:t>total leave earned by all activity of employees for the reported fiscal year (calculated: </a:t>
            </a:r>
            <a:r>
              <a:rPr lang="en-US" sz="3000" dirty="0" smtClean="0"/>
              <a:t> annual </a:t>
            </a:r>
            <a:r>
              <a:rPr lang="en-US" sz="3000" dirty="0"/>
              <a:t>+ sick + comp time hours earned X hourly rate of pay). </a:t>
            </a:r>
          </a:p>
          <a:p>
            <a:r>
              <a:rPr lang="en-US" sz="3000" b="1" dirty="0"/>
              <a:t>Short Term Compensated Liability: </a:t>
            </a:r>
            <a:r>
              <a:rPr lang="en-US" sz="3000" b="1" dirty="0" smtClean="0"/>
              <a:t> </a:t>
            </a:r>
            <a:r>
              <a:rPr lang="en-US" sz="3000" dirty="0" smtClean="0"/>
              <a:t>The </a:t>
            </a:r>
            <a:r>
              <a:rPr lang="en-US" sz="3000" dirty="0"/>
              <a:t>short term portion of compensated liability estimated to be paid out within one year of the fiscal year (total compensated liability 3 year average factor).</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121</a:t>
            </a:fld>
            <a:endParaRPr lang="en-US" altLang="en-US" dirty="0"/>
          </a:p>
        </p:txBody>
      </p:sp>
    </p:spTree>
  </p:cSld>
  <p:clrMapOvr>
    <a:masterClrMapping/>
  </p:clrMapOvr>
  <p:transition>
    <p:wipe di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continued</a:t>
            </a:r>
          </a:p>
        </p:txBody>
      </p:sp>
      <p:sp>
        <p:nvSpPr>
          <p:cNvPr id="3" name="Content Placeholder 2"/>
          <p:cNvSpPr>
            <a:spLocks noGrp="1"/>
          </p:cNvSpPr>
          <p:nvPr>
            <p:ph idx="1"/>
          </p:nvPr>
        </p:nvSpPr>
        <p:spPr>
          <a:xfrm>
            <a:off x="914400" y="1524000"/>
            <a:ext cx="8001000" cy="4602163"/>
          </a:xfrm>
        </p:spPr>
        <p:txBody>
          <a:bodyPr/>
          <a:lstStyle/>
          <a:p>
            <a:r>
              <a:rPr lang="en-US" sz="3000" b="1" dirty="0"/>
              <a:t>Short Term Factor: </a:t>
            </a:r>
            <a:r>
              <a:rPr lang="en-US" sz="3000" b="1" dirty="0" smtClean="0"/>
              <a:t> </a:t>
            </a:r>
            <a:r>
              <a:rPr lang="en-US" sz="3000" dirty="0" smtClean="0"/>
              <a:t>A </a:t>
            </a:r>
            <a:r>
              <a:rPr lang="en-US" sz="3000" dirty="0"/>
              <a:t>percentage factor used to determine the short term portion of compensated liability (calculated: </a:t>
            </a:r>
            <a:r>
              <a:rPr lang="en-US" sz="3000" dirty="0" smtClean="0"/>
              <a:t> FY </a:t>
            </a:r>
            <a:r>
              <a:rPr lang="en-US" sz="3000" dirty="0"/>
              <a:t>leave used/FY leave available).</a:t>
            </a:r>
          </a:p>
          <a:p>
            <a:r>
              <a:rPr lang="en-US" sz="3000" b="1" dirty="0"/>
              <a:t>Terminated Employee Annual Leave Hours: </a:t>
            </a:r>
            <a:r>
              <a:rPr lang="en-US" sz="3000" dirty="0"/>
              <a:t>Total accumulated annual leave hours for all employees that terminated during the report fiscal year.</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122</a:t>
            </a:fld>
            <a:endParaRPr lang="en-US" altLang="en-US" dirty="0"/>
          </a:p>
        </p:txBody>
      </p:sp>
    </p:spTree>
  </p:cSld>
  <p:clrMapOvr>
    <a:masterClrMapping/>
  </p:clrMapOvr>
  <p:transition>
    <p:wipe dir="u"/>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continued</a:t>
            </a:r>
          </a:p>
        </p:txBody>
      </p:sp>
      <p:sp>
        <p:nvSpPr>
          <p:cNvPr id="3" name="Content Placeholder 2"/>
          <p:cNvSpPr>
            <a:spLocks noGrp="1"/>
          </p:cNvSpPr>
          <p:nvPr>
            <p:ph idx="1"/>
          </p:nvPr>
        </p:nvSpPr>
        <p:spPr>
          <a:xfrm>
            <a:off x="914400" y="1577849"/>
            <a:ext cx="8001000" cy="4678363"/>
          </a:xfrm>
        </p:spPr>
        <p:txBody>
          <a:bodyPr/>
          <a:lstStyle/>
          <a:p>
            <a:r>
              <a:rPr lang="en-US" sz="3000" b="1" dirty="0"/>
              <a:t>Terminated Employee Comp-Time Leave Hours: </a:t>
            </a:r>
            <a:r>
              <a:rPr lang="en-US" sz="3000" dirty="0"/>
              <a:t>Total accumulated comp-time leave hours for all employees that terminated during the report fiscal year.</a:t>
            </a:r>
          </a:p>
          <a:p>
            <a:r>
              <a:rPr lang="en-US" sz="3000" b="1" dirty="0"/>
              <a:t>Terminated Employee Sick Leave Hours: </a:t>
            </a:r>
            <a:r>
              <a:rPr lang="en-US" sz="3000" b="1" dirty="0" smtClean="0"/>
              <a:t> </a:t>
            </a:r>
            <a:r>
              <a:rPr lang="en-US" sz="3000" dirty="0" smtClean="0"/>
              <a:t>Total </a:t>
            </a:r>
            <a:r>
              <a:rPr lang="en-US" sz="3000" dirty="0"/>
              <a:t>accumulated sick leave hours for all vested employees that terminated during the report fiscal year.</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123</a:t>
            </a:fld>
            <a:endParaRPr lang="en-US" altLang="en-US" dirty="0"/>
          </a:p>
        </p:txBody>
      </p:sp>
    </p:spTree>
  </p:cSld>
  <p:clrMapOvr>
    <a:masterClrMapping/>
  </p:clrMapOvr>
  <p:transition>
    <p:wipe dir="u"/>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continued</a:t>
            </a:r>
          </a:p>
        </p:txBody>
      </p:sp>
      <p:sp>
        <p:nvSpPr>
          <p:cNvPr id="3" name="Content Placeholder 2"/>
          <p:cNvSpPr>
            <a:spLocks noGrp="1"/>
          </p:cNvSpPr>
          <p:nvPr>
            <p:ph idx="1"/>
          </p:nvPr>
        </p:nvSpPr>
        <p:spPr>
          <a:xfrm>
            <a:off x="990600" y="1752601"/>
            <a:ext cx="7696200" cy="3810000"/>
          </a:xfrm>
        </p:spPr>
        <p:txBody>
          <a:bodyPr/>
          <a:lstStyle/>
          <a:p>
            <a:r>
              <a:rPr lang="en-US" sz="3000" b="1" dirty="0"/>
              <a:t>Terminated Employee Annual Leave Payout: </a:t>
            </a:r>
            <a:r>
              <a:rPr lang="en-US" sz="3000" dirty="0"/>
              <a:t>Total annual leave payment to all employees that terminated during the report fiscal year.</a:t>
            </a:r>
          </a:p>
          <a:p>
            <a:r>
              <a:rPr lang="en-US" sz="3000" b="1" dirty="0"/>
              <a:t>Terminated Employee Comp-time Leave Payout:</a:t>
            </a:r>
            <a:r>
              <a:rPr lang="en-US" sz="3000" dirty="0"/>
              <a:t> </a:t>
            </a:r>
            <a:r>
              <a:rPr lang="en-US" sz="3000" dirty="0" smtClean="0"/>
              <a:t> Total </a:t>
            </a:r>
            <a:r>
              <a:rPr lang="en-US" sz="3000" dirty="0"/>
              <a:t>comp-time leave payment to all employees that terminated during the report fiscal year.</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124</a:t>
            </a:fld>
            <a:endParaRPr lang="en-US" altLang="en-US" dirty="0"/>
          </a:p>
        </p:txBody>
      </p:sp>
    </p:spTree>
  </p:cSld>
  <p:clrMapOvr>
    <a:masterClrMapping/>
  </p:clrMapOvr>
  <p:transition>
    <p:wipe dir="u"/>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continued</a:t>
            </a:r>
          </a:p>
        </p:txBody>
      </p:sp>
      <p:sp>
        <p:nvSpPr>
          <p:cNvPr id="3" name="Content Placeholder 2"/>
          <p:cNvSpPr>
            <a:spLocks noGrp="1"/>
          </p:cNvSpPr>
          <p:nvPr>
            <p:ph idx="1"/>
          </p:nvPr>
        </p:nvSpPr>
        <p:spPr>
          <a:xfrm>
            <a:off x="914400" y="1601158"/>
            <a:ext cx="8001000" cy="4678363"/>
          </a:xfrm>
        </p:spPr>
        <p:txBody>
          <a:bodyPr/>
          <a:lstStyle/>
          <a:p>
            <a:r>
              <a:rPr lang="en-US" sz="3000" b="1" dirty="0"/>
              <a:t>Terminated Employee Sick Leave Payout: </a:t>
            </a:r>
            <a:r>
              <a:rPr lang="en-US" sz="3000" b="1" dirty="0" smtClean="0"/>
              <a:t> </a:t>
            </a:r>
            <a:r>
              <a:rPr lang="en-US" sz="3000" dirty="0" smtClean="0"/>
              <a:t>Total </a:t>
            </a:r>
            <a:r>
              <a:rPr lang="en-US" sz="3000" dirty="0"/>
              <a:t>sick leave payment to all vested employees that terminated during the report fiscal year.</a:t>
            </a:r>
          </a:p>
          <a:p>
            <a:r>
              <a:rPr lang="en-US" sz="3000" b="1" dirty="0"/>
              <a:t>Total Leave Deletions: </a:t>
            </a:r>
            <a:r>
              <a:rPr lang="en-US" sz="3000" b="1" dirty="0" smtClean="0"/>
              <a:t> </a:t>
            </a:r>
            <a:r>
              <a:rPr lang="en-US" sz="3000" dirty="0" smtClean="0"/>
              <a:t>Total </a:t>
            </a:r>
            <a:r>
              <a:rPr lang="en-US" sz="3000" dirty="0"/>
              <a:t>of all leave payments for the fiscal year + all terminated leave payout.</a:t>
            </a:r>
          </a:p>
          <a:p>
            <a:r>
              <a:rPr lang="en-US" sz="3000" b="1" dirty="0"/>
              <a:t>Total Leave Hours Used: </a:t>
            </a:r>
            <a:r>
              <a:rPr lang="en-US" sz="3000" b="1" dirty="0" smtClean="0"/>
              <a:t> </a:t>
            </a:r>
            <a:r>
              <a:rPr lang="en-US" sz="3000" dirty="0" smtClean="0"/>
              <a:t>Total </a:t>
            </a:r>
            <a:r>
              <a:rPr lang="en-US" sz="3000" dirty="0"/>
              <a:t>accumulated leave hours used during the fiscal year for all employees (sick limited to vested employees).</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125</a:t>
            </a:fld>
            <a:endParaRPr lang="en-US" altLang="en-US" dirty="0"/>
          </a:p>
        </p:txBody>
      </p:sp>
    </p:spTree>
  </p:cSld>
  <p:clrMapOvr>
    <a:masterClrMapping/>
  </p:clrMapOvr>
  <p:transition>
    <p:wipe dir="u"/>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continued</a:t>
            </a:r>
          </a:p>
        </p:txBody>
      </p:sp>
      <p:sp>
        <p:nvSpPr>
          <p:cNvPr id="3" name="Content Placeholder 2"/>
          <p:cNvSpPr>
            <a:spLocks noGrp="1"/>
          </p:cNvSpPr>
          <p:nvPr>
            <p:ph idx="1"/>
          </p:nvPr>
        </p:nvSpPr>
        <p:spPr>
          <a:xfrm>
            <a:off x="914400" y="1600199"/>
            <a:ext cx="8001000" cy="3886201"/>
          </a:xfrm>
        </p:spPr>
        <p:txBody>
          <a:bodyPr/>
          <a:lstStyle/>
          <a:p>
            <a:r>
              <a:rPr lang="en-US" sz="3000" b="1" dirty="0"/>
              <a:t>Total Leave Hours Earned: </a:t>
            </a:r>
            <a:r>
              <a:rPr lang="en-US" sz="3000" b="1" dirty="0" smtClean="0"/>
              <a:t> </a:t>
            </a:r>
            <a:r>
              <a:rPr lang="en-US" sz="3000" dirty="0" smtClean="0"/>
              <a:t>Total </a:t>
            </a:r>
            <a:r>
              <a:rPr lang="en-US" sz="3000" dirty="0"/>
              <a:t>accumulated leave hours earned during the fiscal year for all employees (sick limited to vested employees).</a:t>
            </a:r>
          </a:p>
          <a:p>
            <a:r>
              <a:rPr lang="en-US" sz="3000" b="1" dirty="0"/>
              <a:t>Total of Prior 2 Year 60 Days Payout: </a:t>
            </a:r>
            <a:r>
              <a:rPr lang="en-US" sz="3000" b="1" dirty="0" smtClean="0"/>
              <a:t> </a:t>
            </a:r>
            <a:r>
              <a:rPr lang="en-US" sz="3000" dirty="0" smtClean="0"/>
              <a:t>Total </a:t>
            </a:r>
            <a:r>
              <a:rPr lang="en-US" sz="3000" dirty="0"/>
              <a:t>of the prior 2 year estimated 60 day payout added together.</a:t>
            </a:r>
          </a:p>
          <a:p>
            <a:pPr>
              <a:buNone/>
            </a:pPr>
            <a:r>
              <a:rPr lang="en-US" sz="3000" dirty="0"/>
              <a:t>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126</a:t>
            </a:fld>
            <a:endParaRPr lang="en-US" altLang="en-US" dirty="0"/>
          </a:p>
        </p:txBody>
      </p:sp>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152400"/>
            <a:ext cx="8229600" cy="1295400"/>
          </a:xfrm>
        </p:spPr>
        <p:txBody>
          <a:bodyPr/>
          <a:lstStyle/>
          <a:p>
            <a:pPr eaLnBrk="1" hangingPunct="1"/>
            <a:r>
              <a:rPr lang="en-US" dirty="0"/>
              <a:t>Questions</a:t>
            </a:r>
          </a:p>
        </p:txBody>
      </p:sp>
      <p:pic>
        <p:nvPicPr>
          <p:cNvPr id="40962" name="Picture 2"/>
          <p:cNvPicPr>
            <a:picLocks noGrp="1" noChangeAspect="1" noChangeArrowheads="1"/>
          </p:cNvPicPr>
          <p:nvPr>
            <p:ph idx="1"/>
          </p:nvPr>
        </p:nvPicPr>
        <p:blipFill>
          <a:blip r:embed="rId3" cstate="print"/>
          <a:srcRect/>
          <a:stretch>
            <a:fillRect/>
          </a:stretch>
        </p:blipFill>
        <p:spPr bwMode="auto">
          <a:xfrm>
            <a:off x="3352800" y="1905000"/>
            <a:ext cx="3657600" cy="377072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13</a:t>
            </a:fld>
            <a:endParaRPr lang="en-US" altLang="en-US" dirty="0"/>
          </a:p>
        </p:txBody>
      </p:sp>
    </p:spTree>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5525353"/>
            <a:ext cx="7772400" cy="830997"/>
          </a:xfrm>
          <a:prstGeom prst="rect">
            <a:avLst/>
          </a:prstGeom>
        </p:spPr>
        <p:txBody>
          <a:bodyPr wrap="square">
            <a:spAutoFit/>
          </a:bodyPr>
          <a:lstStyle/>
          <a:p>
            <a:pPr>
              <a:lnSpc>
                <a:spcPct val="80000"/>
              </a:lnSpc>
              <a:buFont typeface="Wingdings" pitchFamily="2" charset="2"/>
              <a:buNone/>
              <a:defRPr/>
            </a:pPr>
            <a:r>
              <a:rPr lang="en-US" sz="2000" dirty="0">
                <a:latin typeface="+mj-lt"/>
                <a:cs typeface="Times New Roman" pitchFamily="18" charset="0"/>
              </a:rPr>
              <a:t>Justice Administrative Commission                                          (850) 488-2415</a:t>
            </a:r>
          </a:p>
          <a:p>
            <a:pPr>
              <a:lnSpc>
                <a:spcPct val="80000"/>
              </a:lnSpc>
              <a:buFont typeface="Wingdings" pitchFamily="2" charset="2"/>
              <a:buNone/>
              <a:defRPr/>
            </a:pPr>
            <a:r>
              <a:rPr lang="en-US" sz="2000" dirty="0">
                <a:latin typeface="+mj-lt"/>
                <a:cs typeface="Times New Roman" pitchFamily="18" charset="0"/>
              </a:rPr>
              <a:t>227 N. Bronough Street, Suite 2100		           </a:t>
            </a:r>
            <a:r>
              <a:rPr lang="en-US" sz="2000" dirty="0">
                <a:latin typeface="+mj-lt"/>
                <a:cs typeface="Times New Roman" pitchFamily="18" charset="0"/>
                <a:hlinkClick r:id="rId3"/>
              </a:rPr>
              <a:t> www.justiceadmin.org</a:t>
            </a:r>
            <a:endParaRPr lang="en-US" sz="2000" dirty="0">
              <a:latin typeface="+mj-lt"/>
              <a:cs typeface="Times New Roman" pitchFamily="18" charset="0"/>
            </a:endParaRPr>
          </a:p>
          <a:p>
            <a:pPr>
              <a:lnSpc>
                <a:spcPct val="80000"/>
              </a:lnSpc>
              <a:buFont typeface="Wingdings" pitchFamily="2" charset="2"/>
              <a:buNone/>
              <a:defRPr/>
            </a:pPr>
            <a:r>
              <a:rPr lang="en-US" sz="2000" dirty="0">
                <a:latin typeface="+mj-lt"/>
                <a:cs typeface="Times New Roman" pitchFamily="18" charset="0"/>
              </a:rPr>
              <a:t>Tallahassee, FL 32301</a:t>
            </a:r>
          </a:p>
        </p:txBody>
      </p:sp>
      <p:sp>
        <p:nvSpPr>
          <p:cNvPr id="11268" name="TextBox 5"/>
          <p:cNvSpPr txBox="1">
            <a:spLocks noChangeArrowheads="1"/>
          </p:cNvSpPr>
          <p:nvPr/>
        </p:nvSpPr>
        <p:spPr bwMode="auto">
          <a:xfrm>
            <a:off x="304800" y="1219200"/>
            <a:ext cx="8610600" cy="3108543"/>
          </a:xfrm>
          <a:prstGeom prst="rect">
            <a:avLst/>
          </a:prstGeom>
          <a:noFill/>
          <a:ln w="9525">
            <a:noFill/>
            <a:miter lim="800000"/>
            <a:headEnd/>
            <a:tailEnd/>
          </a:ln>
        </p:spPr>
        <p:txBody>
          <a:bodyPr wrap="square">
            <a:spAutoFit/>
          </a:bodyPr>
          <a:lstStyle/>
          <a:p>
            <a:pPr algn="ctr"/>
            <a:endParaRPr lang="en-US" sz="4400" b="1" dirty="0">
              <a:latin typeface="+mj-lt"/>
            </a:endParaRPr>
          </a:p>
          <a:p>
            <a:pPr algn="ctr"/>
            <a:r>
              <a:rPr lang="en-US" sz="4400" b="1" dirty="0">
                <a:latin typeface="+mj-lt"/>
              </a:rPr>
              <a:t>Receivables &amp; Payables</a:t>
            </a:r>
          </a:p>
          <a:p>
            <a:pPr algn="ctr"/>
            <a:endParaRPr lang="en-US" sz="4400" dirty="0">
              <a:latin typeface="+mj-lt"/>
            </a:endParaRPr>
          </a:p>
          <a:p>
            <a:pPr algn="ctr"/>
            <a:endParaRPr lang="en-US" sz="2000" dirty="0">
              <a:latin typeface="+mj-lt"/>
            </a:endParaRPr>
          </a:p>
          <a:p>
            <a:pPr algn="ctr"/>
            <a:r>
              <a:rPr lang="en-US" sz="3600" dirty="0">
                <a:latin typeface="+mj-lt"/>
              </a:rPr>
              <a:t>Presented By Nona McCall</a:t>
            </a:r>
          </a:p>
          <a:p>
            <a:pPr algn="ctr"/>
            <a:endParaRPr lang="en-US" sz="800" dirty="0">
              <a:latin typeface="+mj-lt"/>
            </a:endParaRPr>
          </a:p>
        </p:txBody>
      </p:sp>
      <p:sp>
        <p:nvSpPr>
          <p:cNvPr id="3" name="Slide Number Placeholder 2"/>
          <p:cNvSpPr>
            <a:spLocks noGrp="1"/>
          </p:cNvSpPr>
          <p:nvPr>
            <p:ph type="sldNum" sz="quarter" idx="12"/>
          </p:nvPr>
        </p:nvSpPr>
        <p:spPr/>
        <p:txBody>
          <a:bodyPr/>
          <a:lstStyle/>
          <a:p>
            <a:pPr>
              <a:defRPr/>
            </a:pPr>
            <a:fld id="{D03DD75C-3D5E-4B2A-A9D9-4928E55278FF}" type="slidenum">
              <a:rPr lang="en-US" altLang="en-US" smtClean="0"/>
              <a:pPr>
                <a:defRPr/>
              </a:pPr>
              <a:t>14</a:t>
            </a:fld>
            <a:endParaRPr lang="en-US" altLang="en-US" dirty="0"/>
          </a:p>
        </p:txBody>
      </p:sp>
    </p:spTree>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Receivables Worksheet</a:t>
            </a:r>
          </a:p>
        </p:txBody>
      </p:sp>
      <p:sp>
        <p:nvSpPr>
          <p:cNvPr id="3" name="Content Placeholder 2"/>
          <p:cNvSpPr>
            <a:spLocks noGrp="1"/>
          </p:cNvSpPr>
          <p:nvPr>
            <p:ph idx="1"/>
          </p:nvPr>
        </p:nvSpPr>
        <p:spPr>
          <a:xfrm>
            <a:off x="990600" y="1417638"/>
            <a:ext cx="7696200" cy="4708525"/>
          </a:xfrm>
        </p:spPr>
        <p:txBody>
          <a:bodyPr/>
          <a:lstStyle/>
          <a:p>
            <a:pPr marL="0" indent="0">
              <a:spcBef>
                <a:spcPts val="0"/>
              </a:spcBef>
              <a:buNone/>
            </a:pPr>
            <a:r>
              <a:rPr lang="en-US" sz="4000" dirty="0"/>
              <a:t>In prior years:</a:t>
            </a:r>
          </a:p>
          <a:p>
            <a:pPr>
              <a:spcBef>
                <a:spcPts val="0"/>
              </a:spcBef>
              <a:buFont typeface="Arial" panose="020B0604020202020204" pitchFamily="34" charset="0"/>
              <a:buChar char="•"/>
            </a:pPr>
            <a:r>
              <a:rPr lang="en-US" sz="4000" dirty="0"/>
              <a:t>JROs sent an email summarizing funds owed to their office</a:t>
            </a:r>
          </a:p>
          <a:p>
            <a:pPr lvl="1">
              <a:spcBef>
                <a:spcPts val="0"/>
              </a:spcBef>
              <a:buFont typeface="Calibri" panose="020F0502020204030204" pitchFamily="34" charset="0"/>
              <a:buChar char="–"/>
            </a:pPr>
            <a:r>
              <a:rPr lang="en-US" sz="3600" dirty="0"/>
              <a:t>Additional accounting information may have been needed  </a:t>
            </a:r>
          </a:p>
          <a:p>
            <a:pPr>
              <a:spcBef>
                <a:spcPts val="0"/>
              </a:spcBef>
              <a:buFont typeface="Arial" panose="020B0604020202020204" pitchFamily="34" charset="0"/>
              <a:buChar char="•"/>
            </a:pPr>
            <a:r>
              <a:rPr lang="en-US" sz="4000" dirty="0"/>
              <a:t>The information was manually keyed into FLAIR</a:t>
            </a:r>
          </a:p>
          <a:p>
            <a:pPr>
              <a:spcBef>
                <a:spcPts val="0"/>
              </a:spcBef>
              <a:buFont typeface="Arial" panose="020B0604020202020204" pitchFamily="34" charset="0"/>
              <a:buChar char="•"/>
            </a:pPr>
            <a:endParaRPr lang="en-US" sz="40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15</a:t>
            </a:fld>
            <a:endParaRPr lang="en-US" altLang="en-US" dirty="0"/>
          </a:p>
        </p:txBody>
      </p:sp>
    </p:spTree>
    <p:extLst>
      <p:ext uri="{BB962C8B-B14F-4D97-AF65-F5344CB8AC3E}">
        <p14:creationId xmlns:p14="http://schemas.microsoft.com/office/powerpoint/2010/main" val="1981390864"/>
      </p:ext>
    </p:extLst>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12939" y="277364"/>
            <a:ext cx="7772400" cy="1096962"/>
          </a:xfrm>
        </p:spPr>
        <p:txBody>
          <a:bodyPr/>
          <a:lstStyle/>
          <a:p>
            <a:r>
              <a:rPr lang="en-US" dirty="0">
                <a:cs typeface="Times New Roman" panose="02020603050405020304" pitchFamily="18" charset="0"/>
              </a:rPr>
              <a:t>Receivables </a:t>
            </a:r>
            <a:r>
              <a:rPr lang="en-US" dirty="0"/>
              <a:t>Worksheet</a:t>
            </a:r>
            <a:r>
              <a:rPr lang="en-US" dirty="0">
                <a:cs typeface="Times New Roman" panose="02020603050405020304" pitchFamily="18" charset="0"/>
              </a:rPr>
              <a:t>, continued</a:t>
            </a:r>
            <a:endParaRPr lang="en-US" dirty="0">
              <a:solidFill>
                <a:srgbClr val="FF0000"/>
              </a:solidFill>
              <a:cs typeface="Times New Roman" panose="02020603050405020304" pitchFamily="18" charset="0"/>
            </a:endParaRPr>
          </a:p>
        </p:txBody>
      </p:sp>
      <p:sp>
        <p:nvSpPr>
          <p:cNvPr id="48132" name="Rectangle 4"/>
          <p:cNvSpPr>
            <a:spLocks noChangeArrowheads="1"/>
          </p:cNvSpPr>
          <p:nvPr/>
        </p:nvSpPr>
        <p:spPr bwMode="auto">
          <a:xfrm>
            <a:off x="1017604" y="1471950"/>
            <a:ext cx="7592996" cy="5915466"/>
          </a:xfrm>
          <a:prstGeom prst="rect">
            <a:avLst/>
          </a:prstGeom>
          <a:noFill/>
          <a:ln w="9525">
            <a:noFill/>
            <a:miter lim="800000"/>
            <a:headEnd/>
            <a:tailEnd/>
          </a:ln>
        </p:spPr>
        <p:txBody>
          <a:bodyPr wrap="square">
            <a:spAutoFit/>
          </a:bodyPr>
          <a:lstStyle/>
          <a:p>
            <a:pPr>
              <a:lnSpc>
                <a:spcPct val="80000"/>
              </a:lnSpc>
              <a:spcBef>
                <a:spcPts val="600"/>
              </a:spcBef>
              <a:buClr>
                <a:srgbClr val="002060"/>
              </a:buClr>
            </a:pPr>
            <a:r>
              <a:rPr lang="en-US" sz="4000" dirty="0">
                <a:latin typeface="+mn-lt"/>
                <a:cs typeface="Times New Roman" panose="02020603050405020304" pitchFamily="18" charset="0"/>
              </a:rPr>
              <a:t>For this year:</a:t>
            </a:r>
          </a:p>
          <a:p>
            <a:pPr marL="571500" indent="-571500">
              <a:lnSpc>
                <a:spcPct val="80000"/>
              </a:lnSpc>
              <a:spcBef>
                <a:spcPts val="600"/>
              </a:spcBef>
              <a:buClr>
                <a:srgbClr val="002060"/>
              </a:buClr>
              <a:buFont typeface="Arial" panose="020B0604020202020204" pitchFamily="34" charset="0"/>
              <a:buChar char="•"/>
            </a:pPr>
            <a:r>
              <a:rPr lang="en-US" sz="4000" dirty="0">
                <a:latin typeface="+mn-lt"/>
                <a:cs typeface="Times New Roman" panose="02020603050405020304" pitchFamily="18" charset="0"/>
              </a:rPr>
              <a:t>New form </a:t>
            </a:r>
            <a:r>
              <a:rPr lang="en-US" sz="4000" dirty="0" smtClean="0">
                <a:latin typeface="+mn-lt"/>
                <a:cs typeface="Times New Roman" panose="02020603050405020304" pitchFamily="18" charset="0"/>
              </a:rPr>
              <a:t>has </a:t>
            </a:r>
            <a:r>
              <a:rPr lang="en-US" sz="4000" dirty="0">
                <a:latin typeface="+mn-lt"/>
                <a:cs typeface="Times New Roman" panose="02020603050405020304" pitchFamily="18" charset="0"/>
              </a:rPr>
              <a:t>been created</a:t>
            </a:r>
            <a:endParaRPr lang="en-US" sz="1050" dirty="0">
              <a:latin typeface="+mn-lt"/>
              <a:cs typeface="Times New Roman" panose="02020603050405020304" pitchFamily="18" charset="0"/>
            </a:endParaRPr>
          </a:p>
          <a:p>
            <a:pPr marL="571500" indent="-571500">
              <a:lnSpc>
                <a:spcPct val="80000"/>
              </a:lnSpc>
              <a:spcBef>
                <a:spcPts val="600"/>
              </a:spcBef>
              <a:buClr>
                <a:srgbClr val="002060"/>
              </a:buClr>
              <a:buFont typeface="Arial" panose="020B0604020202020204" pitchFamily="34" charset="0"/>
              <a:buChar char="•"/>
            </a:pPr>
            <a:r>
              <a:rPr lang="en-US" sz="4000" dirty="0">
                <a:latin typeface="+mn-lt"/>
                <a:cs typeface="Times New Roman" panose="02020603050405020304" pitchFamily="18" charset="0"/>
              </a:rPr>
              <a:t>The form contains fields for all needed information</a:t>
            </a:r>
            <a:endParaRPr lang="en-US" sz="1050" dirty="0">
              <a:latin typeface="+mn-lt"/>
              <a:cs typeface="Times New Roman" panose="02020603050405020304" pitchFamily="18" charset="0"/>
            </a:endParaRPr>
          </a:p>
          <a:p>
            <a:pPr marL="571500" indent="-571500">
              <a:lnSpc>
                <a:spcPct val="80000"/>
              </a:lnSpc>
              <a:spcBef>
                <a:spcPts val="600"/>
              </a:spcBef>
              <a:buClr>
                <a:srgbClr val="002060"/>
              </a:buClr>
              <a:buFont typeface="Arial" panose="020B0604020202020204" pitchFamily="34" charset="0"/>
              <a:buChar char="•"/>
            </a:pPr>
            <a:r>
              <a:rPr lang="en-US" sz="4000" dirty="0">
                <a:latin typeface="+mn-lt"/>
                <a:cs typeface="Times New Roman" panose="02020603050405020304" pitchFamily="18" charset="0"/>
              </a:rPr>
              <a:t>The worksheet will be uploaded into FLAIR</a:t>
            </a:r>
          </a:p>
          <a:p>
            <a:pPr marL="571500" indent="-571500">
              <a:lnSpc>
                <a:spcPct val="80000"/>
              </a:lnSpc>
              <a:spcBef>
                <a:spcPts val="600"/>
              </a:spcBef>
              <a:buClr>
                <a:srgbClr val="002060"/>
              </a:buClr>
              <a:buFont typeface="Arial" panose="020B0604020202020204" pitchFamily="34" charset="0"/>
              <a:buChar char="•"/>
            </a:pPr>
            <a:r>
              <a:rPr lang="en-US" sz="4000" dirty="0"/>
              <a:t>It is due </a:t>
            </a:r>
            <a:r>
              <a:rPr lang="en-US" sz="4000" dirty="0">
                <a:solidFill>
                  <a:srgbClr val="FF0000"/>
                </a:solidFill>
              </a:rPr>
              <a:t>7/20/18</a:t>
            </a:r>
          </a:p>
          <a:p>
            <a:pPr>
              <a:lnSpc>
                <a:spcPct val="80000"/>
              </a:lnSpc>
              <a:buClr>
                <a:srgbClr val="002060"/>
              </a:buClr>
            </a:pPr>
            <a:endParaRPr lang="en-US" sz="4000" dirty="0">
              <a:latin typeface="+mn-lt"/>
              <a:cs typeface="Times New Roman" panose="02020603050405020304" pitchFamily="18" charset="0"/>
            </a:endParaRPr>
          </a:p>
          <a:p>
            <a:pPr marL="1028700" lvl="1" indent="-571500">
              <a:lnSpc>
                <a:spcPct val="80000"/>
              </a:lnSpc>
              <a:buClr>
                <a:srgbClr val="002060"/>
              </a:buClr>
              <a:buFont typeface="Arial" panose="020B0604020202020204" pitchFamily="34" charset="0"/>
              <a:buChar char="•"/>
            </a:pPr>
            <a:endParaRPr lang="en-US" sz="4400" dirty="0">
              <a:latin typeface="+mj-lt"/>
              <a:cs typeface="Times New Roman" panose="02020603050405020304" pitchFamily="18" charset="0"/>
            </a:endParaRPr>
          </a:p>
          <a:p>
            <a:pPr marL="571500" indent="-571500">
              <a:lnSpc>
                <a:spcPct val="80000"/>
              </a:lnSpc>
              <a:buClr>
                <a:srgbClr val="002060"/>
              </a:buClr>
              <a:buFont typeface="Arial" panose="020B0604020202020204" pitchFamily="34" charset="0"/>
              <a:buChar char="•"/>
            </a:pPr>
            <a:endParaRPr lang="en-US" sz="4400" dirty="0">
              <a:latin typeface="+mj-lt"/>
              <a:cs typeface="Times New Roman" panose="02020603050405020304" pitchFamily="18" charset="0"/>
            </a:endParaRPr>
          </a:p>
          <a:p>
            <a:pPr marL="914400" lvl="1" indent="-457200">
              <a:lnSpc>
                <a:spcPct val="80000"/>
              </a:lnSpc>
              <a:buFont typeface="Times New Roman" panose="02020603050405020304" pitchFamily="18" charset="0"/>
              <a:buChar char="−"/>
            </a:pPr>
            <a:endParaRPr lang="en-US" sz="4000" dirty="0">
              <a:latin typeface="+mj-lt"/>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00E16E1A-1945-4B63-A045-2C7CE7F0A2B8}" type="slidenum">
              <a:rPr lang="en-US" altLang="en-US" smtClean="0"/>
              <a:pPr>
                <a:defRPr/>
              </a:pPr>
              <a:t>16</a:t>
            </a:fld>
            <a:endParaRPr lang="en-US" altLang="en-US" dirty="0"/>
          </a:p>
        </p:txBody>
      </p:sp>
    </p:spTree>
    <p:extLst>
      <p:ext uri="{BB962C8B-B14F-4D97-AF65-F5344CB8AC3E}">
        <p14:creationId xmlns:p14="http://schemas.microsoft.com/office/powerpoint/2010/main" val="2296397595"/>
      </p:ext>
    </p:extLst>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12939" y="277364"/>
            <a:ext cx="7772400" cy="1096962"/>
          </a:xfrm>
        </p:spPr>
        <p:txBody>
          <a:bodyPr/>
          <a:lstStyle/>
          <a:p>
            <a:r>
              <a:rPr lang="en-US" dirty="0">
                <a:cs typeface="Times New Roman" panose="02020603050405020304" pitchFamily="18" charset="0"/>
              </a:rPr>
              <a:t>Receivables </a:t>
            </a:r>
            <a:r>
              <a:rPr lang="en-US" dirty="0"/>
              <a:t>Worksheet</a:t>
            </a:r>
            <a:r>
              <a:rPr lang="en-US" dirty="0">
                <a:cs typeface="Times New Roman" panose="02020603050405020304" pitchFamily="18" charset="0"/>
              </a:rPr>
              <a:t>, continued</a:t>
            </a:r>
            <a:endParaRPr lang="en-US" dirty="0">
              <a:solidFill>
                <a:srgbClr val="FF0000"/>
              </a:solidFill>
              <a:cs typeface="Times New Roman" panose="02020603050405020304" pitchFamily="18" charset="0"/>
            </a:endParaRPr>
          </a:p>
        </p:txBody>
      </p:sp>
      <p:sp>
        <p:nvSpPr>
          <p:cNvPr id="48132" name="Rectangle 4"/>
          <p:cNvSpPr>
            <a:spLocks noChangeArrowheads="1"/>
          </p:cNvSpPr>
          <p:nvPr/>
        </p:nvSpPr>
        <p:spPr bwMode="auto">
          <a:xfrm>
            <a:off x="1017604" y="1524000"/>
            <a:ext cx="7592996" cy="4795159"/>
          </a:xfrm>
          <a:prstGeom prst="rect">
            <a:avLst/>
          </a:prstGeom>
          <a:noFill/>
          <a:ln w="9525">
            <a:noFill/>
            <a:miter lim="800000"/>
            <a:headEnd/>
            <a:tailEnd/>
          </a:ln>
        </p:spPr>
        <p:txBody>
          <a:bodyPr wrap="square">
            <a:spAutoFit/>
          </a:bodyPr>
          <a:lstStyle/>
          <a:p>
            <a:pPr>
              <a:lnSpc>
                <a:spcPct val="80000"/>
              </a:lnSpc>
              <a:buClr>
                <a:srgbClr val="002060"/>
              </a:buClr>
            </a:pPr>
            <a:r>
              <a:rPr lang="en-US" sz="4000" dirty="0">
                <a:latin typeface="+mj-lt"/>
                <a:cs typeface="Times New Roman" panose="02020603050405020304" pitchFamily="18" charset="0"/>
              </a:rPr>
              <a:t>Please include all funds due to your JRO from:</a:t>
            </a:r>
          </a:p>
          <a:p>
            <a:pPr>
              <a:lnSpc>
                <a:spcPct val="80000"/>
              </a:lnSpc>
              <a:buClr>
                <a:srgbClr val="002060"/>
              </a:buClr>
            </a:pPr>
            <a:endParaRPr lang="en-US" sz="2000" dirty="0">
              <a:latin typeface="+mj-lt"/>
              <a:cs typeface="Times New Roman" panose="02020603050405020304" pitchFamily="18" charset="0"/>
            </a:endParaRPr>
          </a:p>
          <a:p>
            <a:pPr>
              <a:lnSpc>
                <a:spcPct val="80000"/>
              </a:lnSpc>
              <a:buClr>
                <a:srgbClr val="002060"/>
              </a:buClr>
            </a:pPr>
            <a:endParaRPr lang="en-US" sz="1200" dirty="0">
              <a:latin typeface="+mj-lt"/>
              <a:cs typeface="Times New Roman" panose="02020603050405020304" pitchFamily="18" charset="0"/>
            </a:endParaRPr>
          </a:p>
          <a:p>
            <a:pPr marL="457200" indent="-457200">
              <a:lnSpc>
                <a:spcPct val="80000"/>
              </a:lnSpc>
              <a:buClr>
                <a:srgbClr val="002060"/>
              </a:buClr>
              <a:buFont typeface="Arial" panose="020B0604020202020204" pitchFamily="34" charset="0"/>
              <a:buChar char="•"/>
            </a:pPr>
            <a:r>
              <a:rPr lang="en-US" sz="4000" dirty="0">
                <a:latin typeface="+mj-lt"/>
                <a:cs typeface="Times New Roman" panose="02020603050405020304" pitchFamily="18" charset="0"/>
              </a:rPr>
              <a:t>Other State Agencies</a:t>
            </a:r>
          </a:p>
          <a:p>
            <a:pPr marL="457200" indent="-457200">
              <a:lnSpc>
                <a:spcPct val="80000"/>
              </a:lnSpc>
              <a:buClr>
                <a:srgbClr val="002060"/>
              </a:buClr>
              <a:buFont typeface="Arial" panose="020B0604020202020204" pitchFamily="34" charset="0"/>
              <a:buChar char="•"/>
            </a:pPr>
            <a:endParaRPr lang="en-US" sz="1000" dirty="0">
              <a:latin typeface="+mj-lt"/>
              <a:cs typeface="Times New Roman" panose="02020603050405020304" pitchFamily="18" charset="0"/>
            </a:endParaRPr>
          </a:p>
          <a:p>
            <a:pPr marL="457200" indent="-457200">
              <a:lnSpc>
                <a:spcPct val="80000"/>
              </a:lnSpc>
              <a:buClr>
                <a:srgbClr val="002060"/>
              </a:buClr>
              <a:buFont typeface="Arial" panose="020B0604020202020204" pitchFamily="34" charset="0"/>
              <a:buChar char="•"/>
            </a:pPr>
            <a:r>
              <a:rPr lang="en-US" sz="4000" dirty="0">
                <a:latin typeface="+mj-lt"/>
                <a:cs typeface="Times New Roman" panose="02020603050405020304" pitchFamily="18" charset="0"/>
              </a:rPr>
              <a:t>Other JAC Entities</a:t>
            </a:r>
          </a:p>
          <a:p>
            <a:pPr marL="457200" indent="-457200">
              <a:lnSpc>
                <a:spcPct val="80000"/>
              </a:lnSpc>
              <a:buClr>
                <a:srgbClr val="002060"/>
              </a:buClr>
              <a:buFont typeface="Arial" panose="020B0604020202020204" pitchFamily="34" charset="0"/>
              <a:buChar char="•"/>
            </a:pPr>
            <a:endParaRPr lang="en-US" sz="1000" dirty="0">
              <a:latin typeface="+mj-lt"/>
              <a:cs typeface="Times New Roman" panose="02020603050405020304" pitchFamily="18" charset="0"/>
            </a:endParaRPr>
          </a:p>
          <a:p>
            <a:pPr marL="457200" indent="-457200">
              <a:lnSpc>
                <a:spcPct val="80000"/>
              </a:lnSpc>
              <a:buClr>
                <a:srgbClr val="002060"/>
              </a:buClr>
              <a:buFont typeface="Arial" panose="020B0604020202020204" pitchFamily="34" charset="0"/>
              <a:buChar char="•"/>
            </a:pPr>
            <a:r>
              <a:rPr lang="en-US" sz="4000" dirty="0">
                <a:latin typeface="+mj-lt"/>
                <a:cs typeface="Times New Roman" panose="02020603050405020304" pitchFamily="18" charset="0"/>
              </a:rPr>
              <a:t>County Reimbursements</a:t>
            </a:r>
          </a:p>
          <a:p>
            <a:pPr marL="457200" indent="-457200">
              <a:lnSpc>
                <a:spcPct val="80000"/>
              </a:lnSpc>
              <a:buClr>
                <a:srgbClr val="002060"/>
              </a:buClr>
              <a:buFont typeface="Arial" panose="020B0604020202020204" pitchFamily="34" charset="0"/>
              <a:buChar char="•"/>
            </a:pPr>
            <a:endParaRPr lang="en-US" sz="1000" dirty="0">
              <a:latin typeface="+mj-lt"/>
              <a:cs typeface="Times New Roman" panose="02020603050405020304" pitchFamily="18" charset="0"/>
            </a:endParaRPr>
          </a:p>
          <a:p>
            <a:pPr marL="457200" indent="-457200">
              <a:lnSpc>
                <a:spcPct val="80000"/>
              </a:lnSpc>
              <a:buClr>
                <a:srgbClr val="002060"/>
              </a:buClr>
              <a:buFont typeface="Arial" panose="020B0604020202020204" pitchFamily="34" charset="0"/>
              <a:buChar char="•"/>
            </a:pPr>
            <a:r>
              <a:rPr lang="en-US" sz="4000" dirty="0">
                <a:latin typeface="+mj-lt"/>
                <a:cs typeface="Times New Roman" panose="02020603050405020304" pitchFamily="18" charset="0"/>
              </a:rPr>
              <a:t>Refunds due from employees or vendors</a:t>
            </a:r>
          </a:p>
          <a:p>
            <a:pPr marL="914400" lvl="1" indent="-457200">
              <a:lnSpc>
                <a:spcPct val="80000"/>
              </a:lnSpc>
              <a:buFont typeface="Times New Roman" panose="02020603050405020304" pitchFamily="18" charset="0"/>
              <a:buChar char="−"/>
            </a:pPr>
            <a:endParaRPr lang="en-US" sz="4000" dirty="0">
              <a:latin typeface="+mj-lt"/>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00E16E1A-1945-4B63-A045-2C7CE7F0A2B8}" type="slidenum">
              <a:rPr lang="en-US" altLang="en-US" smtClean="0"/>
              <a:pPr>
                <a:defRPr/>
              </a:pPr>
              <a:t>17</a:t>
            </a:fld>
            <a:endParaRPr lang="en-US" altLang="en-US" dirty="0"/>
          </a:p>
        </p:txBody>
      </p:sp>
    </p:spTree>
    <p:extLst>
      <p:ext uri="{BB962C8B-B14F-4D97-AF65-F5344CB8AC3E}">
        <p14:creationId xmlns:p14="http://schemas.microsoft.com/office/powerpoint/2010/main" val="3980167170"/>
      </p:ext>
    </p:extLst>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012167" y="250838"/>
            <a:ext cx="7967330" cy="1143000"/>
          </a:xfrm>
        </p:spPr>
        <p:txBody>
          <a:bodyPr/>
          <a:lstStyle/>
          <a:p>
            <a:pPr eaLnBrk="1" hangingPunct="1"/>
            <a:r>
              <a:rPr lang="en-US" dirty="0">
                <a:cs typeface="Times New Roman" panose="02020603050405020304" pitchFamily="18" charset="0"/>
              </a:rPr>
              <a:t>Receivables</a:t>
            </a:r>
            <a:r>
              <a:rPr lang="en-US" dirty="0"/>
              <a:t> Worksheet</a:t>
            </a:r>
            <a:r>
              <a:rPr lang="en-US" dirty="0">
                <a:cs typeface="Times New Roman" panose="02020603050405020304" pitchFamily="18" charset="0"/>
              </a:rPr>
              <a:t>, continued</a:t>
            </a:r>
          </a:p>
        </p:txBody>
      </p:sp>
      <p:sp>
        <p:nvSpPr>
          <p:cNvPr id="51203" name="Content Placeholder 2"/>
          <p:cNvSpPr>
            <a:spLocks noGrp="1"/>
          </p:cNvSpPr>
          <p:nvPr>
            <p:ph idx="1"/>
          </p:nvPr>
        </p:nvSpPr>
        <p:spPr bwMode="gray">
          <a:xfrm>
            <a:off x="914400" y="1447800"/>
            <a:ext cx="8000999" cy="4724400"/>
          </a:xfrm>
          <a:solidFill>
            <a:schemeClr val="bg1"/>
          </a:solidFill>
        </p:spPr>
        <p:txBody>
          <a:bodyPr/>
          <a:lstStyle/>
          <a:p>
            <a:pPr eaLnBrk="1" hangingPunct="1">
              <a:buFont typeface="Arial" panose="020B0604020202020204" pitchFamily="34" charset="0"/>
              <a:buChar char="•"/>
            </a:pPr>
            <a:r>
              <a:rPr lang="en-US" sz="4000" dirty="0">
                <a:cs typeface="Times New Roman" panose="02020603050405020304" pitchFamily="18" charset="0"/>
              </a:rPr>
              <a:t>Include all reimbursements due for grants or other agreements</a:t>
            </a:r>
            <a:endParaRPr lang="en-US" sz="1200" dirty="0">
              <a:cs typeface="Times New Roman" panose="02020603050405020304" pitchFamily="18" charset="0"/>
            </a:endParaRPr>
          </a:p>
          <a:p>
            <a:pPr eaLnBrk="1" hangingPunct="1">
              <a:buFont typeface="Arial" panose="020B0604020202020204" pitchFamily="34" charset="0"/>
              <a:buChar char="•"/>
            </a:pPr>
            <a:r>
              <a:rPr lang="en-US" sz="4000" dirty="0">
                <a:cs typeface="Times New Roman" panose="02020603050405020304" pitchFamily="18" charset="0"/>
              </a:rPr>
              <a:t>Include refunds not received for deposit by June 30</a:t>
            </a:r>
            <a:r>
              <a:rPr lang="en-US" sz="4000" baseline="30000" dirty="0">
                <a:cs typeface="Times New Roman" panose="02020603050405020304" pitchFamily="18" charset="0"/>
              </a:rPr>
              <a:t>th </a:t>
            </a:r>
          </a:p>
          <a:p>
            <a:pPr eaLnBrk="1" hangingPunct="1">
              <a:buFont typeface="Arial" panose="020B0604020202020204" pitchFamily="34" charset="0"/>
              <a:buChar char="•"/>
            </a:pPr>
            <a:r>
              <a:rPr lang="en-US" sz="4000" dirty="0">
                <a:cs typeface="Times New Roman" panose="02020603050405020304" pitchFamily="18" charset="0"/>
              </a:rPr>
              <a:t>Include all refunds that will be deposited to GR Unallocated during July</a:t>
            </a:r>
          </a:p>
          <a:p>
            <a:pPr marL="0" indent="0" eaLnBrk="1" hangingPunct="1">
              <a:buNone/>
            </a:pP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18</a:t>
            </a:fld>
            <a:endParaRPr lang="en-US" altLang="en-US" dirty="0"/>
          </a:p>
        </p:txBody>
      </p:sp>
    </p:spTree>
    <p:extLst>
      <p:ext uri="{BB962C8B-B14F-4D97-AF65-F5344CB8AC3E}">
        <p14:creationId xmlns:p14="http://schemas.microsoft.com/office/powerpoint/2010/main" val="2708256026"/>
      </p:ext>
    </p:extLst>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012167" y="250838"/>
            <a:ext cx="7967330" cy="1143000"/>
          </a:xfrm>
        </p:spPr>
        <p:txBody>
          <a:bodyPr/>
          <a:lstStyle/>
          <a:p>
            <a:pPr eaLnBrk="1" hangingPunct="1"/>
            <a:r>
              <a:rPr lang="en-US" dirty="0">
                <a:cs typeface="Times New Roman" panose="02020603050405020304" pitchFamily="18" charset="0"/>
              </a:rPr>
              <a:t>Receivables</a:t>
            </a:r>
            <a:r>
              <a:rPr lang="en-US" dirty="0"/>
              <a:t> Worksheet</a:t>
            </a:r>
            <a:r>
              <a:rPr lang="en-US" dirty="0">
                <a:cs typeface="Times New Roman" panose="02020603050405020304" pitchFamily="18" charset="0"/>
              </a:rPr>
              <a:t>, continued</a:t>
            </a:r>
          </a:p>
        </p:txBody>
      </p:sp>
      <p:sp>
        <p:nvSpPr>
          <p:cNvPr id="51203" name="Content Placeholder 2"/>
          <p:cNvSpPr>
            <a:spLocks noGrp="1"/>
          </p:cNvSpPr>
          <p:nvPr>
            <p:ph idx="1"/>
          </p:nvPr>
        </p:nvSpPr>
        <p:spPr bwMode="gray">
          <a:xfrm>
            <a:off x="914400" y="1447800"/>
            <a:ext cx="8000999" cy="4724400"/>
          </a:xfrm>
          <a:solidFill>
            <a:schemeClr val="bg1"/>
          </a:solidFill>
        </p:spPr>
        <p:txBody>
          <a:bodyPr/>
          <a:lstStyle/>
          <a:p>
            <a:pPr eaLnBrk="1" hangingPunct="1">
              <a:buFont typeface="Arial" panose="020B0604020202020204" pitchFamily="34" charset="0"/>
              <a:buChar char="•"/>
            </a:pPr>
            <a:r>
              <a:rPr lang="en-US" sz="4000" dirty="0">
                <a:cs typeface="Times New Roman" panose="02020603050405020304" pitchFamily="18" charset="0"/>
              </a:rPr>
              <a:t>No need to include 4</a:t>
            </a:r>
            <a:r>
              <a:rPr lang="en-US" sz="4000" baseline="30000" dirty="0">
                <a:cs typeface="Times New Roman" panose="02020603050405020304" pitchFamily="18" charset="0"/>
              </a:rPr>
              <a:t>th</a:t>
            </a:r>
            <a:r>
              <a:rPr lang="en-US" sz="4000" dirty="0">
                <a:cs typeface="Times New Roman" panose="02020603050405020304" pitchFamily="18" charset="0"/>
              </a:rPr>
              <a:t> quarter service charge to GR</a:t>
            </a:r>
          </a:p>
          <a:p>
            <a:pPr lvl="1">
              <a:buFont typeface="Calibri" panose="020F0502020204030204" pitchFamily="34" charset="0"/>
              <a:buChar char="–"/>
            </a:pPr>
            <a:r>
              <a:rPr lang="en-US" sz="3600" dirty="0">
                <a:cs typeface="Times New Roman" panose="02020603050405020304" pitchFamily="18" charset="0"/>
              </a:rPr>
              <a:t>JAC will include needed receivables</a:t>
            </a:r>
            <a:endParaRPr lang="en-US" sz="4000" dirty="0">
              <a:cs typeface="Times New Roman" panose="02020603050405020304" pitchFamily="18" charset="0"/>
            </a:endParaRPr>
          </a:p>
          <a:p>
            <a:pPr marL="0" indent="0" eaLnBrk="1" hangingPunct="1">
              <a:buNone/>
            </a:pP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19</a:t>
            </a:fld>
            <a:endParaRPr lang="en-US" altLang="en-US" dirty="0"/>
          </a:p>
        </p:txBody>
      </p:sp>
    </p:spTree>
    <p:extLst>
      <p:ext uri="{BB962C8B-B14F-4D97-AF65-F5344CB8AC3E}">
        <p14:creationId xmlns:p14="http://schemas.microsoft.com/office/powerpoint/2010/main" val="2140728427"/>
      </p:ext>
    </p:extLst>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Workshop Objectives </a:t>
            </a:r>
          </a:p>
        </p:txBody>
      </p:sp>
      <p:sp>
        <p:nvSpPr>
          <p:cNvPr id="14339" name="Rectangle 3"/>
          <p:cNvSpPr>
            <a:spLocks noGrp="1" noChangeArrowheads="1"/>
          </p:cNvSpPr>
          <p:nvPr>
            <p:ph idx="1"/>
          </p:nvPr>
        </p:nvSpPr>
        <p:spPr>
          <a:xfrm>
            <a:off x="914400" y="1417638"/>
            <a:ext cx="7620000" cy="4754563"/>
          </a:xfrm>
        </p:spPr>
        <p:txBody>
          <a:bodyPr/>
          <a:lstStyle/>
          <a:p>
            <a:pPr marL="457200" lvl="1" indent="0">
              <a:buNone/>
            </a:pPr>
            <a:endParaRPr lang="en-US" sz="1200" dirty="0"/>
          </a:p>
          <a:p>
            <a:pPr>
              <a:buFont typeface="Arial" panose="020B0604020202020204" pitchFamily="34" charset="0"/>
              <a:buChar char="•"/>
            </a:pPr>
            <a:r>
              <a:rPr lang="en-US" sz="4000" dirty="0">
                <a:latin typeface="+mj-lt"/>
              </a:rPr>
              <a:t>CAFR Introduction</a:t>
            </a:r>
          </a:p>
          <a:p>
            <a:pPr>
              <a:buFont typeface="Arial" panose="020B0604020202020204" pitchFamily="34" charset="0"/>
              <a:buChar char="•"/>
            </a:pPr>
            <a:r>
              <a:rPr lang="en-US" sz="4000" dirty="0">
                <a:latin typeface="+mj-lt"/>
              </a:rPr>
              <a:t>Information Required</a:t>
            </a:r>
          </a:p>
          <a:p>
            <a:pPr>
              <a:buFont typeface="Arial" panose="020B0604020202020204" pitchFamily="34" charset="0"/>
              <a:buChar char="•"/>
            </a:pPr>
            <a:r>
              <a:rPr lang="en-US" sz="4000" dirty="0">
                <a:latin typeface="+mj-lt"/>
              </a:rPr>
              <a:t>Capital Asset Fundamentals </a:t>
            </a:r>
          </a:p>
          <a:p>
            <a:pPr>
              <a:buFont typeface="Arial" panose="020B0604020202020204" pitchFamily="34" charset="0"/>
              <a:buChar char="•"/>
            </a:pPr>
            <a:r>
              <a:rPr lang="en-US" sz="4000" dirty="0">
                <a:latin typeface="+mj-lt"/>
              </a:rPr>
              <a:t>Leave Liability Reporting</a:t>
            </a:r>
          </a:p>
          <a:p>
            <a:pPr>
              <a:buFont typeface="Arial" panose="020B0604020202020204" pitchFamily="34" charset="0"/>
              <a:buChar char="•"/>
            </a:pPr>
            <a:r>
              <a:rPr lang="en-US" sz="4000" dirty="0">
                <a:latin typeface="+mj-lt"/>
              </a:rPr>
              <a:t>Agency Representations</a:t>
            </a:r>
          </a:p>
          <a:p>
            <a:pPr marL="0" indent="0">
              <a:buNone/>
            </a:pPr>
            <a:r>
              <a:rPr lang="en-US" sz="4000" dirty="0">
                <a:latin typeface="+mj-lt"/>
              </a:rPr>
              <a:t> </a:t>
            </a:r>
          </a:p>
          <a:p>
            <a:pPr marL="0" indent="0" eaLnBrk="1" hangingPunct="1">
              <a:buNone/>
            </a:pPr>
            <a:endParaRPr lang="en-US" dirty="0"/>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2</a:t>
            </a:fld>
            <a:endParaRPr lang="en-US" altLang="en-US" dirty="0"/>
          </a:p>
        </p:txBody>
      </p:sp>
    </p:spTree>
    <p:extLst>
      <p:ext uri="{BB962C8B-B14F-4D97-AF65-F5344CB8AC3E}">
        <p14:creationId xmlns:p14="http://schemas.microsoft.com/office/powerpoint/2010/main" val="4188328772"/>
      </p:ext>
    </p:extLst>
  </p:cSld>
  <p:clrMapOvr>
    <a:masterClrMapping/>
  </p:clrMapOvr>
  <p:transition>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012167" y="250838"/>
            <a:ext cx="7967330" cy="1143000"/>
          </a:xfrm>
        </p:spPr>
        <p:txBody>
          <a:bodyPr/>
          <a:lstStyle/>
          <a:p>
            <a:pPr eaLnBrk="1" hangingPunct="1"/>
            <a:r>
              <a:rPr lang="en-US" dirty="0">
                <a:cs typeface="Times New Roman" panose="02020603050405020304" pitchFamily="18" charset="0"/>
                <a:hlinkClick r:id="rId3"/>
              </a:rPr>
              <a:t>Receivables</a:t>
            </a:r>
            <a:r>
              <a:rPr lang="en-US" dirty="0">
                <a:hlinkClick r:id="rId3"/>
              </a:rPr>
              <a:t> Worksheet</a:t>
            </a:r>
            <a:r>
              <a:rPr lang="en-US" dirty="0">
                <a:cs typeface="Times New Roman" panose="02020603050405020304" pitchFamily="18" charset="0"/>
              </a:rPr>
              <a:t>, continued</a:t>
            </a:r>
          </a:p>
        </p:txBody>
      </p:sp>
      <p:pic>
        <p:nvPicPr>
          <p:cNvPr id="4" name="Picture 3"/>
          <p:cNvPicPr>
            <a:picLocks noChangeAspect="1"/>
          </p:cNvPicPr>
          <p:nvPr/>
        </p:nvPicPr>
        <p:blipFill>
          <a:blip r:embed="rId4"/>
          <a:stretch>
            <a:fillRect/>
          </a:stretch>
        </p:blipFill>
        <p:spPr>
          <a:xfrm>
            <a:off x="119743" y="1600200"/>
            <a:ext cx="8991600" cy="3476307"/>
          </a:xfrm>
          <a:prstGeom prst="rect">
            <a:avLst/>
          </a:prstGeom>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20</a:t>
            </a:fld>
            <a:endParaRPr lang="en-US" altLang="en-US" dirty="0"/>
          </a:p>
        </p:txBody>
      </p:sp>
    </p:spTree>
    <p:extLst>
      <p:ext uri="{BB962C8B-B14F-4D97-AF65-F5344CB8AC3E}">
        <p14:creationId xmlns:p14="http://schemas.microsoft.com/office/powerpoint/2010/main" val="1171374393"/>
      </p:ext>
    </p:extLst>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56249" y="141115"/>
            <a:ext cx="7696200" cy="1143000"/>
          </a:xfrm>
        </p:spPr>
        <p:txBody>
          <a:bodyPr/>
          <a:lstStyle/>
          <a:p>
            <a:r>
              <a:rPr lang="en-US" sz="4000" dirty="0"/>
              <a:t/>
            </a:r>
            <a:br>
              <a:rPr lang="en-US" sz="4000" dirty="0"/>
            </a:br>
            <a:endParaRPr lang="en-US" sz="3800" dirty="0"/>
          </a:p>
        </p:txBody>
      </p:sp>
      <p:sp>
        <p:nvSpPr>
          <p:cNvPr id="28676" name="Rectangle 3"/>
          <p:cNvSpPr>
            <a:spLocks noChangeArrowheads="1"/>
          </p:cNvSpPr>
          <p:nvPr/>
        </p:nvSpPr>
        <p:spPr bwMode="auto">
          <a:xfrm>
            <a:off x="993876" y="1344726"/>
            <a:ext cx="7772400" cy="1938992"/>
          </a:xfrm>
          <a:prstGeom prst="rect">
            <a:avLst/>
          </a:prstGeom>
          <a:noFill/>
          <a:ln w="9525">
            <a:noFill/>
            <a:miter lim="800000"/>
            <a:headEnd/>
            <a:tailEnd/>
          </a:ln>
        </p:spPr>
        <p:txBody>
          <a:bodyPr wrap="square" anchor="ctr">
            <a:spAutoFit/>
          </a:bodyPr>
          <a:lstStyle/>
          <a:p>
            <a:pPr eaLnBrk="0" hangingPunct="0"/>
            <a:r>
              <a:rPr lang="en-US" sz="4000" dirty="0">
                <a:latin typeface="+mj-lt"/>
                <a:cs typeface="Times New Roman" pitchFamily="18" charset="0"/>
              </a:rPr>
              <a:t>Trial Balance entries to record revenue receivables due from other Departments (</a:t>
            </a:r>
            <a:r>
              <a:rPr lang="en-US" sz="4000" dirty="0">
                <a:cs typeface="Times New Roman" pitchFamily="18" charset="0"/>
              </a:rPr>
              <a:t>state agencies)</a:t>
            </a:r>
            <a:r>
              <a:rPr lang="en-US" sz="4000" dirty="0">
                <a:latin typeface="+mj-lt"/>
                <a:cs typeface="Times New Roman" pitchFamily="18" charset="0"/>
              </a:rPr>
              <a:t>:</a:t>
            </a:r>
            <a:endParaRPr lang="en-US" sz="4000" dirty="0">
              <a:latin typeface="+mj-lt"/>
            </a:endParaRPr>
          </a:p>
        </p:txBody>
      </p:sp>
      <p:pic>
        <p:nvPicPr>
          <p:cNvPr id="2" name="Picture 1"/>
          <p:cNvPicPr>
            <a:picLocks noChangeAspect="1"/>
          </p:cNvPicPr>
          <p:nvPr/>
        </p:nvPicPr>
        <p:blipFill>
          <a:blip r:embed="rId3" cstate="print"/>
          <a:stretch>
            <a:fillRect/>
          </a:stretch>
        </p:blipFill>
        <p:spPr>
          <a:xfrm>
            <a:off x="914400" y="3886200"/>
            <a:ext cx="7996003" cy="1770255"/>
          </a:xfrm>
          <a:prstGeom prst="rect">
            <a:avLst/>
          </a:prstGeom>
        </p:spPr>
      </p:pic>
      <p:sp>
        <p:nvSpPr>
          <p:cNvPr id="4" name="Rectangle 3"/>
          <p:cNvSpPr/>
          <p:nvPr/>
        </p:nvSpPr>
        <p:spPr>
          <a:xfrm>
            <a:off x="1008590" y="105029"/>
            <a:ext cx="7391400" cy="1446550"/>
          </a:xfrm>
          <a:prstGeom prst="rect">
            <a:avLst/>
          </a:prstGeom>
        </p:spPr>
        <p:txBody>
          <a:bodyPr wrap="square">
            <a:spAutoFit/>
          </a:bodyPr>
          <a:lstStyle/>
          <a:p>
            <a:r>
              <a:rPr lang="en-US" sz="4400" b="1" dirty="0">
                <a:latin typeface="+mj-lt"/>
                <a:cs typeface="Times New Roman" pitchFamily="18" charset="0"/>
              </a:rPr>
              <a:t>Receivables </a:t>
            </a:r>
          </a:p>
          <a:p>
            <a:r>
              <a:rPr lang="en-US" sz="4400" b="1" dirty="0">
                <a:latin typeface="+mj-lt"/>
                <a:cs typeface="Times New Roman" pitchFamily="18" charset="0"/>
              </a:rPr>
              <a:t>Due From Other Departments</a:t>
            </a:r>
            <a:endParaRPr lang="en-US" sz="4400" b="1" dirty="0">
              <a:latin typeface="+mj-lt"/>
            </a:endParaRPr>
          </a:p>
        </p:txBody>
      </p:sp>
      <p:sp>
        <p:nvSpPr>
          <p:cNvPr id="3" name="Slide Number Placeholder 2"/>
          <p:cNvSpPr>
            <a:spLocks noGrp="1"/>
          </p:cNvSpPr>
          <p:nvPr>
            <p:ph type="sldNum" sz="quarter" idx="12"/>
          </p:nvPr>
        </p:nvSpPr>
        <p:spPr/>
        <p:txBody>
          <a:bodyPr/>
          <a:lstStyle/>
          <a:p>
            <a:pPr>
              <a:defRPr/>
            </a:pPr>
            <a:fld id="{7CBBFAA4-D5D3-4066-B1AC-9A61A6EFFDB7}" type="slidenum">
              <a:rPr lang="en-US" altLang="en-US" smtClean="0"/>
              <a:pPr>
                <a:defRPr/>
              </a:pPr>
              <a:t>21</a:t>
            </a:fld>
            <a:endParaRPr lang="en-US" altLang="en-US" dirty="0"/>
          </a:p>
        </p:txBody>
      </p:sp>
    </p:spTree>
  </p:cSld>
  <p:clrMapOvr>
    <a:masterClrMapping/>
  </p:clrMapOvr>
  <p:transition>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306170"/>
            <a:ext cx="7696200" cy="1143000"/>
          </a:xfrm>
        </p:spPr>
        <p:txBody>
          <a:bodyPr/>
          <a:lstStyle/>
          <a:p>
            <a:r>
              <a:rPr lang="en-US" sz="4000" dirty="0"/>
              <a:t/>
            </a:r>
            <a:br>
              <a:rPr lang="en-US" sz="4000" dirty="0"/>
            </a:br>
            <a:r>
              <a:rPr lang="en-US" sz="4000" dirty="0"/>
              <a:t/>
            </a:r>
            <a:br>
              <a:rPr lang="en-US" sz="4000" dirty="0"/>
            </a:br>
            <a:r>
              <a:rPr lang="en-US" dirty="0">
                <a:cs typeface="Times New Roman" pitchFamily="18" charset="0"/>
              </a:rPr>
              <a:t>Receivables </a:t>
            </a:r>
            <a:br>
              <a:rPr lang="en-US" dirty="0">
                <a:cs typeface="Times New Roman" pitchFamily="18" charset="0"/>
              </a:rPr>
            </a:br>
            <a:r>
              <a:rPr lang="en-US" dirty="0">
                <a:cs typeface="Times New Roman" pitchFamily="18" charset="0"/>
              </a:rPr>
              <a:t>Due </a:t>
            </a:r>
            <a:r>
              <a:rPr lang="en-US" dirty="0"/>
              <a:t>From Within Your JRO</a:t>
            </a:r>
            <a:r>
              <a:rPr lang="en-US" b="0" dirty="0"/>
              <a:t/>
            </a:r>
            <a:br>
              <a:rPr lang="en-US" b="0" dirty="0"/>
            </a:br>
            <a:r>
              <a:rPr lang="en-US" dirty="0"/>
              <a:t/>
            </a:r>
            <a:br>
              <a:rPr lang="en-US" dirty="0"/>
            </a:br>
            <a:endParaRPr lang="en-US" dirty="0"/>
          </a:p>
        </p:txBody>
      </p:sp>
      <p:sp>
        <p:nvSpPr>
          <p:cNvPr id="28676" name="Rectangle 3"/>
          <p:cNvSpPr>
            <a:spLocks noChangeArrowheads="1"/>
          </p:cNvSpPr>
          <p:nvPr/>
        </p:nvSpPr>
        <p:spPr bwMode="auto">
          <a:xfrm rot="10800000" flipV="1">
            <a:off x="990600" y="1143000"/>
            <a:ext cx="7569035" cy="2369880"/>
          </a:xfrm>
          <a:prstGeom prst="rect">
            <a:avLst/>
          </a:prstGeom>
          <a:noFill/>
          <a:ln w="9525">
            <a:noFill/>
            <a:miter lim="800000"/>
            <a:headEnd/>
            <a:tailEnd/>
          </a:ln>
        </p:spPr>
        <p:txBody>
          <a:bodyPr wrap="square" anchor="ctr">
            <a:spAutoFit/>
          </a:bodyPr>
          <a:lstStyle/>
          <a:p>
            <a:pPr eaLnBrk="0" hangingPunct="0"/>
            <a:endParaRPr lang="en-US" dirty="0">
              <a:cs typeface="Times New Roman" pitchFamily="18" charset="0"/>
            </a:endParaRPr>
          </a:p>
          <a:p>
            <a:pPr eaLnBrk="0" hangingPunct="0"/>
            <a:r>
              <a:rPr lang="en-US" sz="4000" dirty="0">
                <a:latin typeface="+mj-lt"/>
                <a:cs typeface="Times New Roman" pitchFamily="18" charset="0"/>
              </a:rPr>
              <a:t>Trial Balance entries to record </a:t>
            </a:r>
            <a:r>
              <a:rPr lang="en-US" sz="4000" b="1" dirty="0">
                <a:latin typeface="+mj-lt"/>
                <a:cs typeface="Times New Roman" pitchFamily="18" charset="0"/>
              </a:rPr>
              <a:t>certified </a:t>
            </a:r>
            <a:r>
              <a:rPr lang="en-US" sz="4000" dirty="0">
                <a:latin typeface="+mj-lt"/>
                <a:cs typeface="Times New Roman" pitchFamily="18" charset="0"/>
              </a:rPr>
              <a:t>receivables due from within your JRO:</a:t>
            </a:r>
            <a:endParaRPr lang="en-US" sz="4000" dirty="0">
              <a:latin typeface="+mj-lt"/>
            </a:endParaRPr>
          </a:p>
        </p:txBody>
      </p:sp>
      <p:pic>
        <p:nvPicPr>
          <p:cNvPr id="2" name="Picture 1"/>
          <p:cNvPicPr>
            <a:picLocks noChangeAspect="1"/>
          </p:cNvPicPr>
          <p:nvPr/>
        </p:nvPicPr>
        <p:blipFill>
          <a:blip r:embed="rId3" cstate="print"/>
          <a:stretch>
            <a:fillRect/>
          </a:stretch>
        </p:blipFill>
        <p:spPr>
          <a:xfrm>
            <a:off x="1265852" y="3429000"/>
            <a:ext cx="7558685" cy="2194457"/>
          </a:xfrm>
          <a:prstGeom prst="rect">
            <a:avLst/>
          </a:prstGeom>
        </p:spPr>
      </p:pic>
      <p:sp>
        <p:nvSpPr>
          <p:cNvPr id="3" name="Slide Number Placeholder 2"/>
          <p:cNvSpPr>
            <a:spLocks noGrp="1"/>
          </p:cNvSpPr>
          <p:nvPr>
            <p:ph type="sldNum" sz="quarter" idx="12"/>
          </p:nvPr>
        </p:nvSpPr>
        <p:spPr/>
        <p:txBody>
          <a:bodyPr/>
          <a:lstStyle/>
          <a:p>
            <a:pPr>
              <a:defRPr/>
            </a:pPr>
            <a:fld id="{7CBBFAA4-D5D3-4066-B1AC-9A61A6EFFDB7}" type="slidenum">
              <a:rPr lang="en-US" altLang="en-US" smtClean="0"/>
              <a:pPr>
                <a:defRPr/>
              </a:pPr>
              <a:t>22</a:t>
            </a:fld>
            <a:endParaRPr lang="en-US" altLang="en-US" dirty="0"/>
          </a:p>
        </p:txBody>
      </p:sp>
      <p:sp>
        <p:nvSpPr>
          <p:cNvPr id="6" name="Rectangle 3"/>
          <p:cNvSpPr>
            <a:spLocks noChangeArrowheads="1"/>
          </p:cNvSpPr>
          <p:nvPr/>
        </p:nvSpPr>
        <p:spPr bwMode="auto">
          <a:xfrm rot="10800000" flipV="1">
            <a:off x="990600" y="4677103"/>
            <a:ext cx="7815276" cy="1631216"/>
          </a:xfrm>
          <a:prstGeom prst="rect">
            <a:avLst/>
          </a:prstGeom>
          <a:noFill/>
          <a:ln w="9525">
            <a:noFill/>
            <a:miter lim="800000"/>
            <a:headEnd/>
            <a:tailEnd/>
          </a:ln>
        </p:spPr>
        <p:txBody>
          <a:bodyPr wrap="square" anchor="ctr">
            <a:spAutoFit/>
          </a:bodyPr>
          <a:lstStyle/>
          <a:p>
            <a:pPr eaLnBrk="0" hangingPunct="0"/>
            <a:endParaRPr lang="en-US" dirty="0">
              <a:cs typeface="Times New Roman" pitchFamily="18" charset="0"/>
            </a:endParaRPr>
          </a:p>
          <a:p>
            <a:pPr eaLnBrk="0" hangingPunct="0"/>
            <a:r>
              <a:rPr lang="en-US" sz="2400" dirty="0" smtClean="0">
                <a:latin typeface="+mj-lt"/>
                <a:cs typeface="Times New Roman" pitchFamily="18" charset="0"/>
              </a:rPr>
              <a:t>These entries are often related to charges that need to be moved to G&amp;D TF or Child Support TF and </a:t>
            </a:r>
            <a:r>
              <a:rPr lang="en-US" sz="2400" dirty="0" err="1" smtClean="0">
                <a:latin typeface="+mj-lt"/>
                <a:cs typeface="Times New Roman" pitchFamily="18" charset="0"/>
              </a:rPr>
              <a:t>creditedback</a:t>
            </a:r>
            <a:r>
              <a:rPr lang="en-US" sz="2400" dirty="0" smtClean="0">
                <a:latin typeface="+mj-lt"/>
                <a:cs typeface="Times New Roman" pitchFamily="18" charset="0"/>
              </a:rPr>
              <a:t> to Certified category in GR.  </a:t>
            </a:r>
            <a:endParaRPr lang="en-US" sz="2400" dirty="0">
              <a:latin typeface="+mj-lt"/>
            </a:endParaRPr>
          </a:p>
        </p:txBody>
      </p:sp>
    </p:spTree>
    <p:extLst>
      <p:ext uri="{BB962C8B-B14F-4D97-AF65-F5344CB8AC3E}">
        <p14:creationId xmlns:p14="http://schemas.microsoft.com/office/powerpoint/2010/main" val="2837414709"/>
      </p:ext>
    </p:extLst>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84361" y="263151"/>
            <a:ext cx="7929403" cy="1165974"/>
          </a:xfrm>
        </p:spPr>
        <p:txBody>
          <a:bodyPr/>
          <a:lstStyle/>
          <a:p>
            <a:r>
              <a:rPr lang="en-US" dirty="0">
                <a:cs typeface="Times New Roman" pitchFamily="18" charset="0"/>
              </a:rPr>
              <a:t>Receivables </a:t>
            </a:r>
            <a:br>
              <a:rPr lang="en-US" dirty="0">
                <a:cs typeface="Times New Roman" pitchFamily="18" charset="0"/>
              </a:rPr>
            </a:br>
            <a:r>
              <a:rPr lang="en-US" dirty="0">
                <a:cs typeface="Times New Roman" pitchFamily="18" charset="0"/>
              </a:rPr>
              <a:t>Due From Another JRO or JAC</a:t>
            </a:r>
            <a:endParaRPr lang="en-US" dirty="0"/>
          </a:p>
        </p:txBody>
      </p:sp>
      <p:sp>
        <p:nvSpPr>
          <p:cNvPr id="28676" name="Rectangle 3"/>
          <p:cNvSpPr>
            <a:spLocks noChangeArrowheads="1"/>
          </p:cNvSpPr>
          <p:nvPr/>
        </p:nvSpPr>
        <p:spPr bwMode="auto">
          <a:xfrm>
            <a:off x="914400" y="1478894"/>
            <a:ext cx="8311896" cy="1938992"/>
          </a:xfrm>
          <a:prstGeom prst="rect">
            <a:avLst/>
          </a:prstGeom>
          <a:noFill/>
          <a:ln w="9525">
            <a:noFill/>
            <a:miter lim="800000"/>
            <a:headEnd/>
            <a:tailEnd/>
          </a:ln>
        </p:spPr>
        <p:txBody>
          <a:bodyPr anchor="ctr">
            <a:spAutoFit/>
          </a:bodyPr>
          <a:lstStyle/>
          <a:p>
            <a:pPr eaLnBrk="0" hangingPunct="0"/>
            <a:r>
              <a:rPr lang="en-US" sz="4000" dirty="0">
                <a:latin typeface="+mj-lt"/>
                <a:cs typeface="Times New Roman" pitchFamily="18" charset="0"/>
              </a:rPr>
              <a:t>Trial Balance entries to record receivables due from another JRO or JAC:</a:t>
            </a:r>
            <a:endParaRPr lang="en-US" sz="4000" dirty="0">
              <a:latin typeface="+mj-lt"/>
            </a:endParaRPr>
          </a:p>
        </p:txBody>
      </p:sp>
      <p:pic>
        <p:nvPicPr>
          <p:cNvPr id="2" name="Picture 1"/>
          <p:cNvPicPr>
            <a:picLocks noChangeAspect="1"/>
          </p:cNvPicPr>
          <p:nvPr/>
        </p:nvPicPr>
        <p:blipFill>
          <a:blip r:embed="rId3" cstate="print"/>
          <a:stretch>
            <a:fillRect/>
          </a:stretch>
        </p:blipFill>
        <p:spPr>
          <a:xfrm>
            <a:off x="914400" y="4191000"/>
            <a:ext cx="8015298" cy="1752728"/>
          </a:xfrm>
          <a:prstGeom prst="rect">
            <a:avLst/>
          </a:prstGeom>
        </p:spPr>
      </p:pic>
      <p:sp>
        <p:nvSpPr>
          <p:cNvPr id="3" name="Slide Number Placeholder 2"/>
          <p:cNvSpPr>
            <a:spLocks noGrp="1"/>
          </p:cNvSpPr>
          <p:nvPr>
            <p:ph type="sldNum" sz="quarter" idx="12"/>
          </p:nvPr>
        </p:nvSpPr>
        <p:spPr/>
        <p:txBody>
          <a:bodyPr/>
          <a:lstStyle/>
          <a:p>
            <a:pPr>
              <a:defRPr/>
            </a:pPr>
            <a:fld id="{7CBBFAA4-D5D3-4066-B1AC-9A61A6EFFDB7}" type="slidenum">
              <a:rPr lang="en-US" altLang="en-US" smtClean="0"/>
              <a:pPr>
                <a:defRPr/>
              </a:pPr>
              <a:t>23</a:t>
            </a:fld>
            <a:endParaRPr lang="en-US" altLang="en-US" dirty="0"/>
          </a:p>
        </p:txBody>
      </p:sp>
    </p:spTree>
    <p:extLst>
      <p:ext uri="{BB962C8B-B14F-4D97-AF65-F5344CB8AC3E}">
        <p14:creationId xmlns:p14="http://schemas.microsoft.com/office/powerpoint/2010/main" val="2697112572"/>
      </p:ext>
    </p:extLst>
  </p:cSld>
  <p:clrMapOvr>
    <a:masterClrMapping/>
  </p:clrMapOvr>
  <p:transition>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80346" y="240046"/>
            <a:ext cx="7620000" cy="1139825"/>
          </a:xfrm>
        </p:spPr>
        <p:txBody>
          <a:bodyPr/>
          <a:lstStyle/>
          <a:p>
            <a:pPr eaLnBrk="1" hangingPunct="1"/>
            <a:r>
              <a:rPr lang="en-US" dirty="0">
                <a:cs typeface="Times New Roman" panose="02020603050405020304" pitchFamily="18" charset="0"/>
              </a:rPr>
              <a:t>Receivables</a:t>
            </a:r>
            <a:r>
              <a:rPr lang="en-US" dirty="0"/>
              <a:t> Worksheet</a:t>
            </a:r>
            <a:r>
              <a:rPr lang="en-US" dirty="0">
                <a:cs typeface="Times New Roman" panose="02020603050405020304" pitchFamily="18" charset="0"/>
              </a:rPr>
              <a:t> – </a:t>
            </a:r>
            <a:br>
              <a:rPr lang="en-US" dirty="0">
                <a:cs typeface="Times New Roman" panose="02020603050405020304" pitchFamily="18" charset="0"/>
              </a:rPr>
            </a:br>
            <a:r>
              <a:rPr lang="en-US" dirty="0"/>
              <a:t>Due to GR Unallocated</a:t>
            </a:r>
            <a:endParaRPr lang="en-US" dirty="0">
              <a:solidFill>
                <a:srgbClr val="FF0000"/>
              </a:solidFill>
            </a:endParaRPr>
          </a:p>
        </p:txBody>
      </p:sp>
      <p:sp>
        <p:nvSpPr>
          <p:cNvPr id="6" name="Rectangle 4"/>
          <p:cNvSpPr>
            <a:spLocks noChangeArrowheads="1"/>
          </p:cNvSpPr>
          <p:nvPr/>
        </p:nvSpPr>
        <p:spPr bwMode="auto">
          <a:xfrm>
            <a:off x="914400" y="1447800"/>
            <a:ext cx="7848600" cy="2554545"/>
          </a:xfrm>
          <a:prstGeom prst="rect">
            <a:avLst/>
          </a:prstGeom>
          <a:noFill/>
          <a:ln w="9525">
            <a:noFill/>
            <a:miter lim="800000"/>
            <a:headEnd/>
            <a:tailEnd/>
          </a:ln>
        </p:spPr>
        <p:txBody>
          <a:bodyPr>
            <a:spAutoFit/>
          </a:bodyPr>
          <a:lstStyle/>
          <a:p>
            <a:r>
              <a:rPr lang="en-US" sz="4000" dirty="0">
                <a:latin typeface="+mj-lt"/>
              </a:rPr>
              <a:t>Trial Balance entries for the amount of other receivables due to your General Revenue from vendors or employees:</a:t>
            </a:r>
            <a:endParaRPr lang="en-US" sz="4000" b="1" dirty="0">
              <a:latin typeface="+mj-lt"/>
            </a:endParaRPr>
          </a:p>
        </p:txBody>
      </p:sp>
      <p:pic>
        <p:nvPicPr>
          <p:cNvPr id="4" name="Picture 3"/>
          <p:cNvPicPr>
            <a:picLocks noChangeAspect="1"/>
          </p:cNvPicPr>
          <p:nvPr/>
        </p:nvPicPr>
        <p:blipFill>
          <a:blip r:embed="rId3" cstate="print"/>
          <a:stretch>
            <a:fillRect/>
          </a:stretch>
        </p:blipFill>
        <p:spPr>
          <a:xfrm>
            <a:off x="980346" y="4085898"/>
            <a:ext cx="7747094" cy="2065889"/>
          </a:xfrm>
          <a:prstGeom prst="rect">
            <a:avLst/>
          </a:prstGeom>
        </p:spPr>
      </p:pic>
      <p:pic>
        <p:nvPicPr>
          <p:cNvPr id="2" name="Picture 1"/>
          <p:cNvPicPr>
            <a:picLocks noChangeAspect="1"/>
          </p:cNvPicPr>
          <p:nvPr/>
        </p:nvPicPr>
        <p:blipFill>
          <a:blip r:embed="rId4" cstate="print"/>
          <a:stretch>
            <a:fillRect/>
          </a:stretch>
        </p:blipFill>
        <p:spPr>
          <a:xfrm>
            <a:off x="7426960" y="5634811"/>
            <a:ext cx="845420" cy="469678"/>
          </a:xfrm>
          <a:prstGeom prst="rect">
            <a:avLst/>
          </a:prstGeom>
        </p:spPr>
      </p:pic>
      <p:pic>
        <p:nvPicPr>
          <p:cNvPr id="3" name="Picture 2"/>
          <p:cNvPicPr>
            <a:picLocks noChangeAspect="1"/>
          </p:cNvPicPr>
          <p:nvPr/>
        </p:nvPicPr>
        <p:blipFill>
          <a:blip r:embed="rId5" cstate="print"/>
          <a:stretch>
            <a:fillRect/>
          </a:stretch>
        </p:blipFill>
        <p:spPr>
          <a:xfrm>
            <a:off x="7467599" y="4671494"/>
            <a:ext cx="785163" cy="433906"/>
          </a:xfrm>
          <a:prstGeom prst="rect">
            <a:avLst/>
          </a:prstGeom>
        </p:spPr>
      </p:pic>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24</a:t>
            </a:fld>
            <a:endParaRPr lang="en-US" altLang="en-US" dirty="0"/>
          </a:p>
        </p:txBody>
      </p:sp>
    </p:spTree>
    <p:extLst>
      <p:ext uri="{BB962C8B-B14F-4D97-AF65-F5344CB8AC3E}">
        <p14:creationId xmlns:p14="http://schemas.microsoft.com/office/powerpoint/2010/main" val="2364812387"/>
      </p:ext>
    </p:extLst>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dirty="0"/>
              <a:t/>
            </a:r>
            <a:br>
              <a:rPr lang="en-US" sz="4000" dirty="0"/>
            </a:br>
            <a:r>
              <a:rPr lang="en-US" dirty="0"/>
              <a:t>Payables </a:t>
            </a:r>
            <a:br>
              <a:rPr lang="en-US" dirty="0"/>
            </a:br>
            <a:r>
              <a:rPr lang="en-US" dirty="0"/>
              <a:t>Due To Other Departments</a:t>
            </a:r>
            <a:br>
              <a:rPr lang="en-US" dirty="0"/>
            </a:br>
            <a:endParaRPr lang="en-US" sz="4000" dirty="0"/>
          </a:p>
        </p:txBody>
      </p:sp>
      <p:sp>
        <p:nvSpPr>
          <p:cNvPr id="30723" name="Rectangle 3"/>
          <p:cNvSpPr>
            <a:spLocks noGrp="1" noChangeArrowheads="1"/>
          </p:cNvSpPr>
          <p:nvPr>
            <p:ph idx="1"/>
          </p:nvPr>
        </p:nvSpPr>
        <p:spPr>
          <a:xfrm>
            <a:off x="914400" y="1374930"/>
            <a:ext cx="7772400" cy="4572000"/>
          </a:xfrm>
        </p:spPr>
        <p:txBody>
          <a:bodyPr/>
          <a:lstStyle/>
          <a:p>
            <a:pPr>
              <a:spcBef>
                <a:spcPts val="0"/>
              </a:spcBef>
              <a:buFont typeface="Arial" panose="020B0604020202020204" pitchFamily="34" charset="0"/>
              <a:buChar char="•"/>
            </a:pPr>
            <a:r>
              <a:rPr lang="en-US" sz="3900" dirty="0"/>
              <a:t>S</a:t>
            </a:r>
            <a:r>
              <a:rPr lang="en-US" sz="3900" dirty="0" smtClean="0"/>
              <a:t>tate </a:t>
            </a:r>
            <a:r>
              <a:rPr lang="en-US" sz="3900" dirty="0"/>
              <a:t>agencies will send JAC a list of funds owed to them</a:t>
            </a:r>
          </a:p>
          <a:p>
            <a:pPr>
              <a:spcBef>
                <a:spcPts val="0"/>
              </a:spcBef>
              <a:buFont typeface="Arial" panose="020B0604020202020204" pitchFamily="34" charset="0"/>
              <a:buChar char="•"/>
            </a:pPr>
            <a:r>
              <a:rPr lang="en-US" sz="3900" dirty="0"/>
              <a:t>JAC will confirm if a FLAIR entry has already been recorded</a:t>
            </a:r>
          </a:p>
          <a:p>
            <a:pPr>
              <a:spcBef>
                <a:spcPts val="0"/>
              </a:spcBef>
              <a:buFont typeface="Arial" panose="020B0604020202020204" pitchFamily="34" charset="0"/>
              <a:buChar char="•"/>
            </a:pPr>
            <a:r>
              <a:rPr lang="en-US" sz="3900" dirty="0"/>
              <a:t>JAC will record needed FLAIR entries</a:t>
            </a:r>
            <a:endParaRPr lang="en-US" sz="3900" dirty="0">
              <a:latin typeface="+mj-lt"/>
            </a:endParaRPr>
          </a:p>
          <a:p>
            <a:pPr>
              <a:spcBef>
                <a:spcPts val="0"/>
              </a:spcBef>
              <a:buFont typeface="Arial" panose="020B0604020202020204" pitchFamily="34" charset="0"/>
              <a:buChar char="•"/>
            </a:pPr>
            <a:r>
              <a:rPr lang="en-US" sz="3900" dirty="0">
                <a:latin typeface="+mj-lt"/>
              </a:rPr>
              <a:t>Payables must equal other state agencies’ receivables</a:t>
            </a: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25</a:t>
            </a:fld>
            <a:endParaRPr lang="en-US" altLang="en-US" dirty="0"/>
          </a:p>
        </p:txBody>
      </p:sp>
    </p:spTree>
  </p:cSld>
  <p:clrMapOvr>
    <a:masterClrMapping/>
  </p:clrMapOvr>
  <p:transition>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700" dirty="0"/>
              <a:t>Payables </a:t>
            </a:r>
            <a:br>
              <a:rPr lang="en-US" sz="3700" dirty="0"/>
            </a:br>
            <a:r>
              <a:rPr lang="en-US" sz="3700" dirty="0"/>
              <a:t>Due To Other Departments, continued</a:t>
            </a:r>
          </a:p>
        </p:txBody>
      </p:sp>
      <p:sp>
        <p:nvSpPr>
          <p:cNvPr id="30723" name="Rectangle 3"/>
          <p:cNvSpPr>
            <a:spLocks noGrp="1" noChangeArrowheads="1"/>
          </p:cNvSpPr>
          <p:nvPr>
            <p:ph idx="1"/>
          </p:nvPr>
        </p:nvSpPr>
        <p:spPr>
          <a:xfrm>
            <a:off x="914400" y="1295400"/>
            <a:ext cx="8229600" cy="4572000"/>
          </a:xfrm>
        </p:spPr>
        <p:txBody>
          <a:bodyPr/>
          <a:lstStyle/>
          <a:p>
            <a:pPr marL="0" indent="0">
              <a:spcBef>
                <a:spcPts val="0"/>
              </a:spcBef>
              <a:buNone/>
            </a:pPr>
            <a:r>
              <a:rPr lang="en-US" sz="3700" dirty="0">
                <a:latin typeface="+mj-lt"/>
              </a:rPr>
              <a:t>Examples:</a:t>
            </a:r>
          </a:p>
          <a:p>
            <a:pPr>
              <a:spcBef>
                <a:spcPts val="0"/>
              </a:spcBef>
              <a:buFont typeface="Arial" panose="020B0604020202020204" pitchFamily="34" charset="0"/>
              <a:buChar char="•"/>
            </a:pPr>
            <a:r>
              <a:rPr lang="en-US" sz="3700" dirty="0">
                <a:latin typeface="+mj-lt"/>
              </a:rPr>
              <a:t>Unemployment compensation billed by DEO (GL 35300)</a:t>
            </a:r>
          </a:p>
          <a:p>
            <a:pPr>
              <a:spcBef>
                <a:spcPts val="0"/>
              </a:spcBef>
              <a:buFont typeface="Arial" panose="020B0604020202020204" pitchFamily="34" charset="0"/>
              <a:buChar char="•"/>
            </a:pPr>
            <a:r>
              <a:rPr lang="en-US" sz="3700" dirty="0">
                <a:latin typeface="+mj-lt"/>
              </a:rPr>
              <a:t>Communications billed by DMS</a:t>
            </a:r>
            <a:endParaRPr lang="en-US" sz="3700" i="1" dirty="0">
              <a:solidFill>
                <a:srgbClr val="FF0000"/>
              </a:solidFill>
              <a:latin typeface="+mj-lt"/>
            </a:endParaRPr>
          </a:p>
          <a:p>
            <a:pPr>
              <a:spcBef>
                <a:spcPts val="0"/>
              </a:spcBef>
              <a:buFont typeface="Arial" panose="020B0604020202020204" pitchFamily="34" charset="0"/>
              <a:buChar char="•"/>
            </a:pPr>
            <a:r>
              <a:rPr lang="en-US" sz="3700" dirty="0">
                <a:latin typeface="+mj-lt"/>
              </a:rPr>
              <a:t>Total Temporary Disability billed by DFS </a:t>
            </a:r>
          </a:p>
          <a:p>
            <a:pPr>
              <a:spcBef>
                <a:spcPts val="0"/>
              </a:spcBef>
              <a:buFont typeface="Arial" panose="020B0604020202020204" pitchFamily="34" charset="0"/>
              <a:buChar char="•"/>
            </a:pPr>
            <a:r>
              <a:rPr lang="en-US" sz="3700" dirty="0">
                <a:latin typeface="+mj-lt"/>
              </a:rPr>
              <a:t>Criminal History / background screening billed by FDLE</a:t>
            </a: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26</a:t>
            </a:fld>
            <a:endParaRPr lang="en-US" altLang="en-US" dirty="0"/>
          </a:p>
        </p:txBody>
      </p:sp>
    </p:spTree>
    <p:extLst>
      <p:ext uri="{BB962C8B-B14F-4D97-AF65-F5344CB8AC3E}">
        <p14:creationId xmlns:p14="http://schemas.microsoft.com/office/powerpoint/2010/main" val="2632004001"/>
      </p:ext>
    </p:extLst>
  </p:cSld>
  <p:clrMapOvr>
    <a:masterClrMapping/>
  </p:clrMapOvr>
  <p:transition>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700" dirty="0"/>
              <a:t>Payables </a:t>
            </a:r>
            <a:br>
              <a:rPr lang="en-US" sz="3700" dirty="0"/>
            </a:br>
            <a:r>
              <a:rPr lang="en-US" sz="3700" dirty="0"/>
              <a:t>Due To Other Departments, continued</a:t>
            </a:r>
          </a:p>
        </p:txBody>
      </p:sp>
      <p:sp>
        <p:nvSpPr>
          <p:cNvPr id="28676" name="Rectangle 3"/>
          <p:cNvSpPr>
            <a:spLocks noChangeArrowheads="1"/>
          </p:cNvSpPr>
          <p:nvPr/>
        </p:nvSpPr>
        <p:spPr bwMode="auto">
          <a:xfrm>
            <a:off x="903734" y="1609809"/>
            <a:ext cx="8229600" cy="1800493"/>
          </a:xfrm>
          <a:prstGeom prst="rect">
            <a:avLst/>
          </a:prstGeom>
          <a:noFill/>
          <a:ln w="9525">
            <a:noFill/>
            <a:miter lim="800000"/>
            <a:headEnd/>
            <a:tailEnd/>
          </a:ln>
        </p:spPr>
        <p:txBody>
          <a:bodyPr anchor="ctr">
            <a:spAutoFit/>
          </a:bodyPr>
          <a:lstStyle/>
          <a:p>
            <a:pPr eaLnBrk="0" hangingPunct="0"/>
            <a:r>
              <a:rPr lang="en-US" sz="3700" dirty="0">
                <a:latin typeface="+mj-lt"/>
                <a:cs typeface="Times New Roman" pitchFamily="18" charset="0"/>
              </a:rPr>
              <a:t>Trial Balance entries to record payable due to other Departments </a:t>
            </a:r>
            <a:r>
              <a:rPr lang="en-US" sz="3700" dirty="0">
                <a:cs typeface="Times New Roman" pitchFamily="18" charset="0"/>
              </a:rPr>
              <a:t>(state agencies)</a:t>
            </a:r>
            <a:r>
              <a:rPr lang="en-US" sz="3700" dirty="0">
                <a:latin typeface="+mj-lt"/>
                <a:cs typeface="Times New Roman" pitchFamily="18" charset="0"/>
              </a:rPr>
              <a:t>:</a:t>
            </a:r>
            <a:endParaRPr lang="en-US" sz="3700" dirty="0">
              <a:latin typeface="+mj-lt"/>
            </a:endParaRPr>
          </a:p>
        </p:txBody>
      </p:sp>
      <p:pic>
        <p:nvPicPr>
          <p:cNvPr id="3" name="Picture 2"/>
          <p:cNvPicPr>
            <a:picLocks noChangeAspect="1"/>
          </p:cNvPicPr>
          <p:nvPr/>
        </p:nvPicPr>
        <p:blipFill>
          <a:blip r:embed="rId3" cstate="print"/>
          <a:stretch>
            <a:fillRect/>
          </a:stretch>
        </p:blipFill>
        <p:spPr>
          <a:xfrm>
            <a:off x="990600" y="3795621"/>
            <a:ext cx="8055868" cy="1928590"/>
          </a:xfrm>
          <a:prstGeom prst="rect">
            <a:avLst/>
          </a:prstGeom>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27</a:t>
            </a:fld>
            <a:endParaRPr lang="en-US" altLang="en-US" dirty="0"/>
          </a:p>
        </p:txBody>
      </p:sp>
    </p:spTree>
    <p:extLst>
      <p:ext uri="{BB962C8B-B14F-4D97-AF65-F5344CB8AC3E}">
        <p14:creationId xmlns:p14="http://schemas.microsoft.com/office/powerpoint/2010/main" val="1315637845"/>
      </p:ext>
    </p:extLst>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228600"/>
            <a:ext cx="7696200" cy="1143000"/>
          </a:xfrm>
        </p:spPr>
        <p:txBody>
          <a:bodyPr/>
          <a:lstStyle/>
          <a:p>
            <a:r>
              <a:rPr lang="en-US" sz="4000" dirty="0"/>
              <a:t/>
            </a:r>
            <a:br>
              <a:rPr lang="en-US" sz="4000" dirty="0"/>
            </a:br>
            <a:r>
              <a:rPr lang="en-US" sz="4000" dirty="0"/>
              <a:t/>
            </a:r>
            <a:br>
              <a:rPr lang="en-US" sz="4000" dirty="0"/>
            </a:br>
            <a:r>
              <a:rPr lang="en-US" dirty="0"/>
              <a:t>Payables </a:t>
            </a:r>
            <a:br>
              <a:rPr lang="en-US" dirty="0"/>
            </a:br>
            <a:r>
              <a:rPr lang="en-US" dirty="0"/>
              <a:t>Due Within Your JRO</a:t>
            </a:r>
            <a:br>
              <a:rPr lang="en-US" dirty="0"/>
            </a:br>
            <a:r>
              <a:rPr lang="en-US" sz="4000" dirty="0"/>
              <a:t> </a:t>
            </a:r>
            <a:br>
              <a:rPr lang="en-US" sz="4000" dirty="0"/>
            </a:br>
            <a:endParaRPr lang="en-US" sz="3800" dirty="0"/>
          </a:p>
        </p:txBody>
      </p:sp>
      <p:sp>
        <p:nvSpPr>
          <p:cNvPr id="33795" name="Rectangle 3"/>
          <p:cNvSpPr>
            <a:spLocks noGrp="1" noChangeArrowheads="1"/>
          </p:cNvSpPr>
          <p:nvPr>
            <p:ph idx="1"/>
          </p:nvPr>
        </p:nvSpPr>
        <p:spPr>
          <a:xfrm>
            <a:off x="838200" y="1417638"/>
            <a:ext cx="7696200" cy="4449762"/>
          </a:xfrm>
        </p:spPr>
        <p:txBody>
          <a:bodyPr/>
          <a:lstStyle/>
          <a:p>
            <a:pPr marL="0" indent="0">
              <a:buNone/>
            </a:pPr>
            <a:r>
              <a:rPr lang="en-US" sz="4000" dirty="0"/>
              <a:t>Example:</a:t>
            </a:r>
          </a:p>
          <a:p>
            <a:pPr marL="0" indent="0">
              <a:buNone/>
            </a:pPr>
            <a:r>
              <a:rPr lang="en-US" sz="4000" dirty="0"/>
              <a:t>Salaries &amp; Benefits payroll costs charged to General Revenue (GR) instead of a Trust Fund (TF).</a:t>
            </a:r>
          </a:p>
          <a:p>
            <a:pPr marL="0" indent="0">
              <a:buNone/>
            </a:pPr>
            <a:endParaRPr lang="en-US" sz="1200" dirty="0"/>
          </a:p>
          <a:p>
            <a:pPr marL="2065338" indent="-2065338">
              <a:buNone/>
            </a:pPr>
            <a:r>
              <a:rPr lang="en-US" sz="4000" dirty="0"/>
              <a:t>Solution:  Create a payable charging the TF account and due to GR.</a:t>
            </a: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28</a:t>
            </a:fld>
            <a:endParaRPr lang="en-US" altLang="en-US" dirty="0"/>
          </a:p>
        </p:txBody>
      </p:sp>
    </p:spTree>
    <p:extLst>
      <p:ext uri="{BB962C8B-B14F-4D97-AF65-F5344CB8AC3E}">
        <p14:creationId xmlns:p14="http://schemas.microsoft.com/office/powerpoint/2010/main" val="3075350682"/>
      </p:ext>
    </p:extLst>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Payables </a:t>
            </a:r>
            <a:br>
              <a:rPr lang="en-US" dirty="0"/>
            </a:br>
            <a:r>
              <a:rPr lang="en-US" dirty="0"/>
              <a:t>Due Within Your JRO, continued</a:t>
            </a:r>
          </a:p>
        </p:txBody>
      </p:sp>
      <p:sp>
        <p:nvSpPr>
          <p:cNvPr id="28676" name="Rectangle 3"/>
          <p:cNvSpPr>
            <a:spLocks noChangeArrowheads="1"/>
          </p:cNvSpPr>
          <p:nvPr/>
        </p:nvSpPr>
        <p:spPr bwMode="auto">
          <a:xfrm>
            <a:off x="909729" y="1672600"/>
            <a:ext cx="8229600" cy="1323439"/>
          </a:xfrm>
          <a:prstGeom prst="rect">
            <a:avLst/>
          </a:prstGeom>
          <a:noFill/>
          <a:ln w="9525">
            <a:noFill/>
            <a:miter lim="800000"/>
            <a:headEnd/>
            <a:tailEnd/>
          </a:ln>
        </p:spPr>
        <p:txBody>
          <a:bodyPr anchor="ctr">
            <a:spAutoFit/>
          </a:bodyPr>
          <a:lstStyle/>
          <a:p>
            <a:pPr eaLnBrk="0" hangingPunct="0"/>
            <a:r>
              <a:rPr lang="en-US" sz="4000" dirty="0">
                <a:latin typeface="+mj-lt"/>
                <a:cs typeface="Times New Roman" pitchFamily="18" charset="0"/>
              </a:rPr>
              <a:t>Trial Balance entries to record the payable due within your JRO:</a:t>
            </a:r>
            <a:endParaRPr lang="en-US" sz="4000" dirty="0">
              <a:latin typeface="+mj-lt"/>
            </a:endParaRPr>
          </a:p>
        </p:txBody>
      </p:sp>
      <p:pic>
        <p:nvPicPr>
          <p:cNvPr id="6" name="Picture 5"/>
          <p:cNvPicPr>
            <a:picLocks noChangeAspect="1"/>
          </p:cNvPicPr>
          <p:nvPr/>
        </p:nvPicPr>
        <p:blipFill>
          <a:blip r:embed="rId3" cstate="print"/>
          <a:stretch>
            <a:fillRect/>
          </a:stretch>
        </p:blipFill>
        <p:spPr>
          <a:xfrm>
            <a:off x="1219200" y="4038600"/>
            <a:ext cx="6958679" cy="1905000"/>
          </a:xfrm>
          <a:prstGeom prst="rect">
            <a:avLst/>
          </a:prstGeom>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29</a:t>
            </a:fld>
            <a:endParaRPr lang="en-US" altLang="en-US" dirty="0"/>
          </a:p>
        </p:txBody>
      </p:sp>
    </p:spTree>
    <p:extLst>
      <p:ext uri="{BB962C8B-B14F-4D97-AF65-F5344CB8AC3E}">
        <p14:creationId xmlns:p14="http://schemas.microsoft.com/office/powerpoint/2010/main" val="197726779"/>
      </p:ext>
    </p:extLst>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89178" y="324611"/>
            <a:ext cx="7924800" cy="906580"/>
          </a:xfrm>
        </p:spPr>
        <p:txBody>
          <a:bodyPr/>
          <a:lstStyle/>
          <a:p>
            <a:r>
              <a:rPr lang="en-US" dirty="0">
                <a:cs typeface="Times New Roman" panose="02020603050405020304" pitchFamily="18" charset="0"/>
              </a:rPr>
              <a:t>Important Dates</a:t>
            </a:r>
            <a:endParaRPr lang="en-US" b="0" dirty="0">
              <a:solidFill>
                <a:srgbClr val="FF0000"/>
              </a:solidFill>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954790702"/>
              </p:ext>
            </p:extLst>
          </p:nvPr>
        </p:nvGraphicFramePr>
        <p:xfrm>
          <a:off x="1021835" y="1524000"/>
          <a:ext cx="759114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00E16E1A-1945-4B63-A045-2C7CE7F0A2B8}" type="slidenum">
              <a:rPr lang="en-US" altLang="en-US" smtClean="0"/>
              <a:pPr>
                <a:defRPr/>
              </a:pPr>
              <a:t>3</a:t>
            </a:fld>
            <a:endParaRPr lang="en-US" altLang="en-US" dirty="0"/>
          </a:p>
        </p:txBody>
      </p:sp>
    </p:spTree>
    <p:extLst>
      <p:ext uri="{BB962C8B-B14F-4D97-AF65-F5344CB8AC3E}">
        <p14:creationId xmlns:p14="http://schemas.microsoft.com/office/powerpoint/2010/main" val="1831984626"/>
      </p:ext>
    </p:extLst>
  </p:cSld>
  <p:clrMapOvr>
    <a:masterClrMapping/>
  </p:clrMapOvr>
  <p:transition>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800" dirty="0"/>
              <a:t>Payables </a:t>
            </a:r>
            <a:br>
              <a:rPr lang="en-US" sz="3800" dirty="0"/>
            </a:br>
            <a:r>
              <a:rPr lang="en-US" sz="3800" dirty="0"/>
              <a:t>Due To Other </a:t>
            </a:r>
            <a:r>
              <a:rPr lang="en-US" sz="3800" dirty="0">
                <a:cs typeface="Times New Roman" pitchFamily="18" charset="0"/>
              </a:rPr>
              <a:t>JROs or JAC</a:t>
            </a:r>
            <a:endParaRPr lang="en-US" sz="3800" dirty="0"/>
          </a:p>
        </p:txBody>
      </p:sp>
      <p:sp>
        <p:nvSpPr>
          <p:cNvPr id="35843" name="Rectangle 3"/>
          <p:cNvSpPr>
            <a:spLocks noGrp="1" noChangeArrowheads="1"/>
          </p:cNvSpPr>
          <p:nvPr>
            <p:ph idx="1"/>
          </p:nvPr>
        </p:nvSpPr>
        <p:spPr>
          <a:xfrm>
            <a:off x="990600" y="1509426"/>
            <a:ext cx="7696200" cy="4429100"/>
          </a:xfrm>
        </p:spPr>
        <p:txBody>
          <a:bodyPr/>
          <a:lstStyle/>
          <a:p>
            <a:pPr marL="0" indent="0" eaLnBrk="1" hangingPunct="1">
              <a:lnSpc>
                <a:spcPct val="90000"/>
              </a:lnSpc>
              <a:buNone/>
            </a:pPr>
            <a:r>
              <a:rPr lang="en-US" sz="3700" dirty="0">
                <a:latin typeface="+mj-lt"/>
              </a:rPr>
              <a:t>Example:</a:t>
            </a:r>
          </a:p>
          <a:p>
            <a:pPr marL="0" indent="0" eaLnBrk="1" hangingPunct="1">
              <a:lnSpc>
                <a:spcPct val="90000"/>
              </a:lnSpc>
              <a:buNone/>
            </a:pPr>
            <a:r>
              <a:rPr lang="en-US" sz="3700" dirty="0">
                <a:latin typeface="+mj-lt"/>
              </a:rPr>
              <a:t>A payroll deduction requested by a JRO is received into JAC’s TF and is owed to the JRO’s TF.  The funds did not get distributed by June 30</a:t>
            </a:r>
            <a:r>
              <a:rPr lang="en-US" sz="3700" baseline="30000" dirty="0">
                <a:latin typeface="+mj-lt"/>
              </a:rPr>
              <a:t>th</a:t>
            </a:r>
            <a:r>
              <a:rPr lang="en-US" sz="3700" dirty="0">
                <a:latin typeface="+mj-lt"/>
              </a:rPr>
              <a:t>.</a:t>
            </a:r>
          </a:p>
          <a:p>
            <a:pPr marL="1889125" indent="-1889125" defTabSz="858838" eaLnBrk="1" hangingPunct="1">
              <a:lnSpc>
                <a:spcPct val="90000"/>
              </a:lnSpc>
              <a:buNone/>
            </a:pPr>
            <a:r>
              <a:rPr lang="en-US" sz="3700" dirty="0">
                <a:latin typeface="+mj-lt"/>
              </a:rPr>
              <a:t>Solution: Create a payable charging JAC’s TF and receivable due to the JRO’s TF.</a:t>
            </a:r>
          </a:p>
          <a:p>
            <a:pPr algn="just" eaLnBrk="1" hangingPunct="1">
              <a:lnSpc>
                <a:spcPct val="90000"/>
              </a:lnSpc>
              <a:buFont typeface="Wingdings" pitchFamily="2" charset="2"/>
              <a:buNone/>
            </a:pPr>
            <a:endParaRPr lang="en-US" sz="3700"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37F754C8-8B6E-064B-B3C6-63338769DFA6}"/>
                  </a:ext>
                </a:extLst>
              </p14:cNvPr>
              <p14:cNvContentPartPr/>
              <p14:nvPr/>
            </p14:nvContentPartPr>
            <p14:xfrm>
              <a:off x="3272945" y="691023"/>
              <a:ext cx="29160" cy="36720"/>
            </p14:xfrm>
          </p:contentPart>
        </mc:Choice>
        <mc:Fallback xmlns="">
          <p:pic>
            <p:nvPicPr>
              <p:cNvPr id="2" name="Ink 1">
                <a:extLst>
                  <a:ext uri="{FF2B5EF4-FFF2-40B4-BE49-F238E27FC236}">
                    <a16:creationId xmlns:a16="http://schemas.microsoft.com/office/drawing/2014/main" id="{37F754C8-8B6E-064B-B3C6-63338769DFA6}"/>
                  </a:ext>
                </a:extLst>
              </p:cNvPr>
              <p:cNvPicPr/>
              <p:nvPr/>
            </p:nvPicPr>
            <p:blipFill>
              <a:blip r:embed="rId4"/>
              <a:stretch>
                <a:fillRect/>
              </a:stretch>
            </p:blipFill>
            <p:spPr>
              <a:xfrm>
                <a:off x="3256745" y="674823"/>
                <a:ext cx="61560" cy="69120"/>
              </a:xfrm>
              <a:prstGeom prst="rect">
                <a:avLst/>
              </a:prstGeom>
            </p:spPr>
          </p:pic>
        </mc:Fallback>
      </mc:AlternateContent>
      <p:sp>
        <p:nvSpPr>
          <p:cNvPr id="3" name="Slide Number Placeholder 2"/>
          <p:cNvSpPr>
            <a:spLocks noGrp="1"/>
          </p:cNvSpPr>
          <p:nvPr>
            <p:ph type="sldNum" sz="quarter" idx="12"/>
          </p:nvPr>
        </p:nvSpPr>
        <p:spPr/>
        <p:txBody>
          <a:bodyPr/>
          <a:lstStyle/>
          <a:p>
            <a:pPr>
              <a:defRPr/>
            </a:pPr>
            <a:fld id="{7CBBFAA4-D5D3-4066-B1AC-9A61A6EFFDB7}" type="slidenum">
              <a:rPr lang="en-US" altLang="en-US" smtClean="0"/>
              <a:pPr>
                <a:defRPr/>
              </a:pPr>
              <a:t>30</a:t>
            </a:fld>
            <a:endParaRPr lang="en-US" altLang="en-US" dirty="0"/>
          </a:p>
        </p:txBody>
      </p:sp>
    </p:spTree>
  </p:cSld>
  <p:clrMapOvr>
    <a:masterClrMapping/>
  </p:clrMapOvr>
  <p:transition>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800" dirty="0"/>
              <a:t>Payables </a:t>
            </a:r>
            <a:br>
              <a:rPr lang="en-US" sz="3800" dirty="0"/>
            </a:br>
            <a:r>
              <a:rPr lang="en-US" sz="3800" dirty="0"/>
              <a:t>Due To Other </a:t>
            </a:r>
            <a:r>
              <a:rPr lang="en-US" sz="3800" dirty="0">
                <a:cs typeface="Times New Roman" pitchFamily="18" charset="0"/>
              </a:rPr>
              <a:t>JROs or JAC, continued</a:t>
            </a:r>
            <a:endParaRPr lang="en-US" sz="3800" dirty="0"/>
          </a:p>
        </p:txBody>
      </p:sp>
      <p:sp>
        <p:nvSpPr>
          <p:cNvPr id="28676" name="Rectangle 3"/>
          <p:cNvSpPr>
            <a:spLocks noChangeArrowheads="1"/>
          </p:cNvSpPr>
          <p:nvPr/>
        </p:nvSpPr>
        <p:spPr bwMode="auto">
          <a:xfrm>
            <a:off x="914400" y="1523263"/>
            <a:ext cx="8229600" cy="1200329"/>
          </a:xfrm>
          <a:prstGeom prst="rect">
            <a:avLst/>
          </a:prstGeom>
          <a:noFill/>
          <a:ln w="9525">
            <a:noFill/>
            <a:miter lim="800000"/>
            <a:headEnd/>
            <a:tailEnd/>
          </a:ln>
        </p:spPr>
        <p:txBody>
          <a:bodyPr wrap="square" anchor="ctr">
            <a:spAutoFit/>
          </a:bodyPr>
          <a:lstStyle/>
          <a:p>
            <a:pPr eaLnBrk="0" hangingPunct="0"/>
            <a:r>
              <a:rPr lang="en-US" sz="3600" dirty="0">
                <a:latin typeface="+mj-lt"/>
                <a:cs typeface="Times New Roman" pitchFamily="18" charset="0"/>
              </a:rPr>
              <a:t>Trial Balance entries to record the payable due from another JRO or JAC:</a:t>
            </a:r>
            <a:endParaRPr lang="en-US" sz="3600" dirty="0">
              <a:latin typeface="+mj-lt"/>
            </a:endParaRPr>
          </a:p>
        </p:txBody>
      </p:sp>
      <p:pic>
        <p:nvPicPr>
          <p:cNvPr id="4" name="Picture 3"/>
          <p:cNvPicPr>
            <a:picLocks noChangeAspect="1"/>
          </p:cNvPicPr>
          <p:nvPr/>
        </p:nvPicPr>
        <p:blipFill>
          <a:blip r:embed="rId3" cstate="print"/>
          <a:stretch>
            <a:fillRect/>
          </a:stretch>
        </p:blipFill>
        <p:spPr>
          <a:xfrm>
            <a:off x="914400" y="3126890"/>
            <a:ext cx="8015885" cy="2207847"/>
          </a:xfrm>
          <a:prstGeom prst="rect">
            <a:avLst/>
          </a:prstGeom>
        </p:spPr>
      </p:pic>
      <p:pic>
        <p:nvPicPr>
          <p:cNvPr id="2" name="Picture 1"/>
          <p:cNvPicPr>
            <a:picLocks noChangeAspect="1"/>
          </p:cNvPicPr>
          <p:nvPr/>
        </p:nvPicPr>
        <p:blipFill>
          <a:blip r:embed="rId4" cstate="print"/>
          <a:stretch>
            <a:fillRect/>
          </a:stretch>
        </p:blipFill>
        <p:spPr>
          <a:xfrm>
            <a:off x="1354667" y="3890598"/>
            <a:ext cx="990600" cy="287593"/>
          </a:xfrm>
          <a:prstGeom prst="rect">
            <a:avLst/>
          </a:prstGeom>
        </p:spPr>
      </p:pic>
      <p:pic>
        <p:nvPicPr>
          <p:cNvPr id="3" name="Picture 2"/>
          <p:cNvPicPr>
            <a:picLocks noChangeAspect="1"/>
          </p:cNvPicPr>
          <p:nvPr/>
        </p:nvPicPr>
        <p:blipFill>
          <a:blip r:embed="rId4" cstate="print"/>
          <a:stretch>
            <a:fillRect/>
          </a:stretch>
        </p:blipFill>
        <p:spPr>
          <a:xfrm>
            <a:off x="1377420" y="4937956"/>
            <a:ext cx="967847" cy="280988"/>
          </a:xfrm>
          <a:prstGeom prst="rect">
            <a:avLst/>
          </a:prstGeom>
        </p:spPr>
      </p:pic>
      <p:pic>
        <p:nvPicPr>
          <p:cNvPr id="5" name="Picture 4"/>
          <p:cNvPicPr>
            <a:picLocks noChangeAspect="1"/>
          </p:cNvPicPr>
          <p:nvPr/>
        </p:nvPicPr>
        <p:blipFill>
          <a:blip r:embed="rId5" cstate="print"/>
          <a:stretch>
            <a:fillRect/>
          </a:stretch>
        </p:blipFill>
        <p:spPr>
          <a:xfrm>
            <a:off x="2876484" y="3860581"/>
            <a:ext cx="2305116" cy="484665"/>
          </a:xfrm>
          <a:prstGeom prst="rect">
            <a:avLst/>
          </a:prstGeom>
        </p:spPr>
      </p:pic>
      <p:pic>
        <p:nvPicPr>
          <p:cNvPr id="9" name="Picture 8"/>
          <p:cNvPicPr>
            <a:picLocks noChangeAspect="1"/>
          </p:cNvPicPr>
          <p:nvPr/>
        </p:nvPicPr>
        <p:blipFill>
          <a:blip r:embed="rId5" cstate="print"/>
          <a:stretch>
            <a:fillRect/>
          </a:stretch>
        </p:blipFill>
        <p:spPr>
          <a:xfrm>
            <a:off x="2876484" y="4911227"/>
            <a:ext cx="2305116" cy="484665"/>
          </a:xfrm>
          <a:prstGeom prst="rect">
            <a:avLst/>
          </a:prstGeom>
        </p:spPr>
      </p:pic>
      <p:pic>
        <p:nvPicPr>
          <p:cNvPr id="36866" name="Picture 2"/>
          <p:cNvPicPr>
            <a:picLocks noChangeAspect="1" noChangeArrowheads="1"/>
          </p:cNvPicPr>
          <p:nvPr/>
        </p:nvPicPr>
        <p:blipFill>
          <a:blip r:embed="rId6" cstate="print"/>
          <a:srcRect/>
          <a:stretch>
            <a:fillRect/>
          </a:stretch>
        </p:blipFill>
        <p:spPr bwMode="auto">
          <a:xfrm>
            <a:off x="1372838" y="3846636"/>
            <a:ext cx="1447800" cy="47625"/>
          </a:xfrm>
          <a:prstGeom prst="rect">
            <a:avLst/>
          </a:prstGeom>
          <a:noFill/>
          <a:ln w="9525">
            <a:noFill/>
            <a:miter lim="800000"/>
            <a:headEnd/>
            <a:tailEnd/>
          </a:ln>
        </p:spPr>
      </p:pic>
      <p:pic>
        <p:nvPicPr>
          <p:cNvPr id="36867" name="Picture 3"/>
          <p:cNvPicPr>
            <a:picLocks noChangeAspect="1" noChangeArrowheads="1"/>
          </p:cNvPicPr>
          <p:nvPr/>
        </p:nvPicPr>
        <p:blipFill>
          <a:blip r:embed="rId6" cstate="print"/>
          <a:srcRect/>
          <a:stretch>
            <a:fillRect/>
          </a:stretch>
        </p:blipFill>
        <p:spPr bwMode="auto">
          <a:xfrm>
            <a:off x="3532780" y="3815104"/>
            <a:ext cx="1447800" cy="476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CBBFAA4-D5D3-4066-B1AC-9A61A6EFFDB7}" type="slidenum">
              <a:rPr lang="en-US" altLang="en-US" smtClean="0"/>
              <a:pPr>
                <a:defRPr/>
              </a:pPr>
              <a:t>31</a:t>
            </a:fld>
            <a:endParaRPr lang="en-US" altLang="en-US" dirty="0"/>
          </a:p>
        </p:txBody>
      </p:sp>
    </p:spTree>
    <p:extLst>
      <p:ext uri="{BB962C8B-B14F-4D97-AF65-F5344CB8AC3E}">
        <p14:creationId xmlns:p14="http://schemas.microsoft.com/office/powerpoint/2010/main" val="1714184442"/>
      </p:ext>
    </p:extLst>
  </p:cSld>
  <p:clrMapOvr>
    <a:masterClrMapping/>
  </p:clrMapOvr>
  <p:transition>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82544" y="260132"/>
            <a:ext cx="7620000" cy="1139825"/>
          </a:xfrm>
        </p:spPr>
        <p:txBody>
          <a:bodyPr/>
          <a:lstStyle/>
          <a:p>
            <a:pPr eaLnBrk="1" hangingPunct="1"/>
            <a:r>
              <a:rPr lang="en-US" dirty="0" smtClean="0">
                <a:cs typeface="Times New Roman" panose="02020603050405020304" pitchFamily="18" charset="0"/>
              </a:rPr>
              <a:t>Payables</a:t>
            </a:r>
            <a:br>
              <a:rPr lang="en-US" dirty="0" smtClean="0">
                <a:cs typeface="Times New Roman" panose="02020603050405020304" pitchFamily="18" charset="0"/>
              </a:rPr>
            </a:br>
            <a:r>
              <a:rPr lang="en-US" dirty="0" smtClean="0"/>
              <a:t>Due </a:t>
            </a:r>
            <a:r>
              <a:rPr lang="en-US" dirty="0"/>
              <a:t>to GR Unallocated</a:t>
            </a:r>
            <a:endParaRPr lang="en-US" dirty="0">
              <a:solidFill>
                <a:srgbClr val="FF0000"/>
              </a:solidFill>
            </a:endParaRPr>
          </a:p>
        </p:txBody>
      </p:sp>
      <p:sp>
        <p:nvSpPr>
          <p:cNvPr id="6" name="Rectangle 4"/>
          <p:cNvSpPr>
            <a:spLocks noChangeArrowheads="1"/>
          </p:cNvSpPr>
          <p:nvPr/>
        </p:nvSpPr>
        <p:spPr bwMode="auto">
          <a:xfrm>
            <a:off x="914400" y="1449475"/>
            <a:ext cx="7848600" cy="2062103"/>
          </a:xfrm>
          <a:prstGeom prst="rect">
            <a:avLst/>
          </a:prstGeom>
          <a:noFill/>
          <a:ln w="9525">
            <a:noFill/>
            <a:miter lim="800000"/>
            <a:headEnd/>
            <a:tailEnd/>
          </a:ln>
        </p:spPr>
        <p:txBody>
          <a:bodyPr>
            <a:spAutoFit/>
          </a:bodyPr>
          <a:lstStyle/>
          <a:p>
            <a:pPr algn="just"/>
            <a:endParaRPr lang="en-US" sz="800" dirty="0"/>
          </a:p>
          <a:p>
            <a:r>
              <a:rPr lang="en-US" sz="4000" kern="100" spc="-100" dirty="0" smtClean="0">
                <a:latin typeface="+mj-lt"/>
                <a:cs typeface="Times New Roman" panose="02020603050405020304" pitchFamily="18" charset="0"/>
              </a:rPr>
              <a:t>Payables for </a:t>
            </a:r>
            <a:r>
              <a:rPr lang="en-US" sz="4000" kern="100" spc="-100" dirty="0">
                <a:latin typeface="+mj-lt"/>
                <a:cs typeface="Times New Roman" panose="02020603050405020304" pitchFamily="18" charset="0"/>
              </a:rPr>
              <a:t>4</a:t>
            </a:r>
            <a:r>
              <a:rPr lang="en-US" sz="4000" kern="100" spc="-100" baseline="30000" dirty="0">
                <a:latin typeface="+mj-lt"/>
                <a:cs typeface="Times New Roman" panose="02020603050405020304" pitchFamily="18" charset="0"/>
              </a:rPr>
              <a:t>th</a:t>
            </a:r>
            <a:r>
              <a:rPr lang="en-US" sz="4000" kern="100" spc="-100" dirty="0">
                <a:latin typeface="+mj-lt"/>
                <a:cs typeface="Times New Roman" panose="02020603050405020304" pitchFamily="18" charset="0"/>
              </a:rPr>
              <a:t> Quarter Service Charges due to GR will be added by JAC.  </a:t>
            </a:r>
            <a:r>
              <a:rPr lang="en-US" sz="4000" dirty="0">
                <a:latin typeface="+mj-lt"/>
              </a:rPr>
              <a:t>Trial Balance entries:</a:t>
            </a:r>
            <a:endParaRPr lang="en-US" sz="3200" b="1" dirty="0"/>
          </a:p>
        </p:txBody>
      </p:sp>
      <p:pic>
        <p:nvPicPr>
          <p:cNvPr id="8" name="Picture 7"/>
          <p:cNvPicPr>
            <a:picLocks noChangeAspect="1"/>
          </p:cNvPicPr>
          <p:nvPr/>
        </p:nvPicPr>
        <p:blipFill>
          <a:blip r:embed="rId3" cstate="print"/>
          <a:stretch>
            <a:fillRect/>
          </a:stretch>
        </p:blipFill>
        <p:spPr>
          <a:xfrm>
            <a:off x="990600" y="3962400"/>
            <a:ext cx="7168394" cy="2267877"/>
          </a:xfrm>
          <a:prstGeom prst="rect">
            <a:avLst/>
          </a:prstGeom>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32</a:t>
            </a:fld>
            <a:endParaRPr lang="en-US" altLang="en-US" dirty="0"/>
          </a:p>
        </p:txBody>
      </p:sp>
    </p:spTree>
    <p:extLst>
      <p:ext uri="{BB962C8B-B14F-4D97-AF65-F5344CB8AC3E}">
        <p14:creationId xmlns:p14="http://schemas.microsoft.com/office/powerpoint/2010/main" val="532683699"/>
      </p:ext>
    </p:extLst>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152400"/>
            <a:ext cx="8229600" cy="1295400"/>
          </a:xfrm>
        </p:spPr>
        <p:txBody>
          <a:bodyPr/>
          <a:lstStyle/>
          <a:p>
            <a:pPr eaLnBrk="1" hangingPunct="1"/>
            <a:r>
              <a:rPr lang="en-US" dirty="0"/>
              <a:t>Questions</a:t>
            </a:r>
          </a:p>
        </p:txBody>
      </p:sp>
      <p:pic>
        <p:nvPicPr>
          <p:cNvPr id="41986" name="Picture 2"/>
          <p:cNvPicPr>
            <a:picLocks noChangeAspect="1" noChangeArrowheads="1"/>
          </p:cNvPicPr>
          <p:nvPr/>
        </p:nvPicPr>
        <p:blipFill>
          <a:blip r:embed="rId3" cstate="print"/>
          <a:srcRect/>
          <a:stretch>
            <a:fillRect/>
          </a:stretch>
        </p:blipFill>
        <p:spPr bwMode="auto">
          <a:xfrm>
            <a:off x="3657600" y="2438400"/>
            <a:ext cx="2233961" cy="254423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33</a:t>
            </a:fld>
            <a:endParaRPr lang="en-US" altLang="en-US" dirty="0"/>
          </a:p>
        </p:txBody>
      </p:sp>
    </p:spTree>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5525353"/>
            <a:ext cx="7772400" cy="830997"/>
          </a:xfrm>
          <a:prstGeom prst="rect">
            <a:avLst/>
          </a:prstGeom>
        </p:spPr>
        <p:txBody>
          <a:bodyPr wrap="square">
            <a:spAutoFit/>
          </a:bodyPr>
          <a:lstStyle/>
          <a:p>
            <a:pPr>
              <a:lnSpc>
                <a:spcPct val="80000"/>
              </a:lnSpc>
              <a:buFont typeface="Wingdings" pitchFamily="2" charset="2"/>
              <a:buNone/>
              <a:defRPr/>
            </a:pPr>
            <a:r>
              <a:rPr lang="en-US" sz="2000" dirty="0">
                <a:latin typeface="+mj-lt"/>
                <a:cs typeface="Times New Roman" pitchFamily="18" charset="0"/>
              </a:rPr>
              <a:t>Justice Administrative Commission                                          (850) 488-2415</a:t>
            </a:r>
          </a:p>
          <a:p>
            <a:pPr>
              <a:lnSpc>
                <a:spcPct val="80000"/>
              </a:lnSpc>
              <a:buFont typeface="Wingdings" pitchFamily="2" charset="2"/>
              <a:buNone/>
              <a:defRPr/>
            </a:pPr>
            <a:r>
              <a:rPr lang="en-US" sz="2000" dirty="0">
                <a:latin typeface="+mj-lt"/>
                <a:cs typeface="Times New Roman" pitchFamily="18" charset="0"/>
              </a:rPr>
              <a:t>227 N. Bronough Street, Suite 2100		           </a:t>
            </a:r>
            <a:r>
              <a:rPr lang="en-US" sz="2000" dirty="0">
                <a:latin typeface="+mj-lt"/>
                <a:cs typeface="Times New Roman" pitchFamily="18" charset="0"/>
                <a:hlinkClick r:id="rId3"/>
              </a:rPr>
              <a:t> www.justiceadmin.org</a:t>
            </a:r>
            <a:endParaRPr lang="en-US" sz="2000" dirty="0">
              <a:latin typeface="+mj-lt"/>
              <a:cs typeface="Times New Roman" pitchFamily="18" charset="0"/>
            </a:endParaRPr>
          </a:p>
          <a:p>
            <a:pPr>
              <a:lnSpc>
                <a:spcPct val="80000"/>
              </a:lnSpc>
              <a:buFont typeface="Wingdings" pitchFamily="2" charset="2"/>
              <a:buNone/>
              <a:defRPr/>
            </a:pPr>
            <a:r>
              <a:rPr lang="en-US" sz="2000" dirty="0">
                <a:latin typeface="+mj-lt"/>
                <a:cs typeface="Times New Roman" pitchFamily="18" charset="0"/>
              </a:rPr>
              <a:t>Tallahassee, FL 32301</a:t>
            </a:r>
          </a:p>
        </p:txBody>
      </p:sp>
      <p:sp>
        <p:nvSpPr>
          <p:cNvPr id="11268" name="TextBox 5"/>
          <p:cNvSpPr txBox="1">
            <a:spLocks noChangeArrowheads="1"/>
          </p:cNvSpPr>
          <p:nvPr/>
        </p:nvSpPr>
        <p:spPr bwMode="auto">
          <a:xfrm>
            <a:off x="304800" y="1219200"/>
            <a:ext cx="8610600" cy="3108543"/>
          </a:xfrm>
          <a:prstGeom prst="rect">
            <a:avLst/>
          </a:prstGeom>
          <a:noFill/>
          <a:ln w="9525">
            <a:noFill/>
            <a:miter lim="800000"/>
            <a:headEnd/>
            <a:tailEnd/>
          </a:ln>
        </p:spPr>
        <p:txBody>
          <a:bodyPr wrap="square">
            <a:spAutoFit/>
          </a:bodyPr>
          <a:lstStyle/>
          <a:p>
            <a:pPr algn="ctr"/>
            <a:endParaRPr lang="en-US" sz="4400" b="1" dirty="0">
              <a:latin typeface="+mj-lt"/>
            </a:endParaRPr>
          </a:p>
          <a:p>
            <a:pPr algn="ctr"/>
            <a:r>
              <a:rPr lang="en-US" sz="4400" b="1" dirty="0">
                <a:latin typeface="+mj-lt"/>
              </a:rPr>
              <a:t>Capital Assets &amp; Leave Liability</a:t>
            </a:r>
          </a:p>
          <a:p>
            <a:pPr algn="ctr"/>
            <a:endParaRPr lang="en-US" sz="4400" dirty="0">
              <a:latin typeface="+mj-lt"/>
            </a:endParaRPr>
          </a:p>
          <a:p>
            <a:pPr algn="ctr"/>
            <a:endParaRPr lang="en-US" sz="2000" dirty="0">
              <a:latin typeface="+mj-lt"/>
            </a:endParaRPr>
          </a:p>
          <a:p>
            <a:pPr algn="ctr"/>
            <a:r>
              <a:rPr lang="en-US" sz="3600" dirty="0">
                <a:latin typeface="+mj-lt"/>
              </a:rPr>
              <a:t>Presented By Lamar Bynum</a:t>
            </a:r>
          </a:p>
          <a:p>
            <a:pPr algn="ctr"/>
            <a:endParaRPr lang="en-US" sz="800" dirty="0">
              <a:latin typeface="+mj-lt"/>
            </a:endParaRPr>
          </a:p>
        </p:txBody>
      </p:sp>
      <p:sp>
        <p:nvSpPr>
          <p:cNvPr id="3" name="Slide Number Placeholder 2"/>
          <p:cNvSpPr>
            <a:spLocks noGrp="1"/>
          </p:cNvSpPr>
          <p:nvPr>
            <p:ph type="sldNum" sz="quarter" idx="12"/>
          </p:nvPr>
        </p:nvSpPr>
        <p:spPr/>
        <p:txBody>
          <a:bodyPr/>
          <a:lstStyle/>
          <a:p>
            <a:pPr>
              <a:defRPr/>
            </a:pPr>
            <a:fld id="{D03DD75C-3D5E-4B2A-A9D9-4928E55278FF}" type="slidenum">
              <a:rPr lang="en-US" altLang="en-US" smtClean="0"/>
              <a:pPr>
                <a:defRPr/>
              </a:pPr>
              <a:t>34</a:t>
            </a:fld>
            <a:endParaRPr lang="en-US" altLang="en-US" dirty="0"/>
          </a:p>
        </p:txBody>
      </p:sp>
    </p:spTree>
  </p:cSld>
  <p:clrMapOvr>
    <a:masterClrMapping/>
  </p:clrMapOvr>
  <p:transition>
    <p:wipe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Asset Fundamentals </a:t>
            </a:r>
          </a:p>
        </p:txBody>
      </p:sp>
      <p:sp>
        <p:nvSpPr>
          <p:cNvPr id="3" name="Content Placeholder 2"/>
          <p:cNvSpPr>
            <a:spLocks noGrp="1"/>
          </p:cNvSpPr>
          <p:nvPr>
            <p:ph idx="1"/>
          </p:nvPr>
        </p:nvSpPr>
        <p:spPr>
          <a:xfrm>
            <a:off x="914400" y="1417638"/>
            <a:ext cx="7772400" cy="4708525"/>
          </a:xfrm>
        </p:spPr>
        <p:txBody>
          <a:bodyPr/>
          <a:lstStyle/>
          <a:p>
            <a:pPr lvl="0">
              <a:buFont typeface="Arial" panose="020B0604020202020204" pitchFamily="34" charset="0"/>
              <a:buChar char="•"/>
            </a:pPr>
            <a:r>
              <a:rPr lang="en-US" sz="3600" dirty="0"/>
              <a:t>Driven by Ch. 273 </a:t>
            </a:r>
            <a:r>
              <a:rPr lang="en-US" sz="3600" dirty="0" smtClean="0"/>
              <a:t>(</a:t>
            </a:r>
            <a:r>
              <a:rPr lang="en-US" sz="3600" dirty="0" smtClean="0">
                <a:cs typeface="Times New Roman" panose="02020603050405020304" pitchFamily="18" charset="0"/>
              </a:rPr>
              <a:t>Rule 69I-72.006) </a:t>
            </a:r>
            <a:r>
              <a:rPr lang="en-US" sz="3600" dirty="0" smtClean="0"/>
              <a:t>– </a:t>
            </a:r>
            <a:r>
              <a:rPr lang="en-US" sz="3600" dirty="0"/>
              <a:t>State Owned Tangible Personal Property</a:t>
            </a:r>
          </a:p>
          <a:p>
            <a:pPr marL="1087438" lvl="1" indent="-630238" defTabSz="655638">
              <a:buFont typeface="Arial" panose="020B0604020202020204" pitchFamily="34" charset="0"/>
              <a:buChar char="—"/>
            </a:pPr>
            <a:r>
              <a:rPr lang="en-US" sz="3600" dirty="0"/>
              <a:t>Requires the property custodian to take a physical inventory at least once each fiscal year</a:t>
            </a:r>
          </a:p>
          <a:p>
            <a:pPr marL="1087438" lvl="1" indent="-630238">
              <a:buFont typeface="Arial" panose="020B0604020202020204" pitchFamily="34" charset="0"/>
              <a:buChar char="—"/>
            </a:pPr>
            <a:r>
              <a:rPr lang="en-US" sz="3600" dirty="0"/>
              <a:t>Details what should be tracked on inventory forms</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35</a:t>
            </a:fld>
            <a:endParaRPr lang="en-US" altLang="en-US" dirty="0"/>
          </a:p>
        </p:txBody>
      </p:sp>
    </p:spTree>
    <p:extLst>
      <p:ext uri="{BB962C8B-B14F-4D97-AF65-F5344CB8AC3E}">
        <p14:creationId xmlns:p14="http://schemas.microsoft.com/office/powerpoint/2010/main" val="2947065482"/>
      </p:ext>
    </p:extLst>
  </p:cSld>
  <p:clrMapOvr>
    <a:masterClrMapping/>
  </p:clrMapOvr>
  <p:transition>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a:t>Capital Asset Fundamentals, continued</a:t>
            </a:r>
          </a:p>
        </p:txBody>
      </p:sp>
      <p:sp>
        <p:nvSpPr>
          <p:cNvPr id="3" name="Content Placeholder 2"/>
          <p:cNvSpPr>
            <a:spLocks noGrp="1"/>
          </p:cNvSpPr>
          <p:nvPr>
            <p:ph idx="1"/>
          </p:nvPr>
        </p:nvSpPr>
        <p:spPr>
          <a:xfrm>
            <a:off x="914400" y="1417638"/>
            <a:ext cx="7772400" cy="4495800"/>
          </a:xfrm>
        </p:spPr>
        <p:txBody>
          <a:bodyPr/>
          <a:lstStyle/>
          <a:p>
            <a:pPr>
              <a:buFont typeface="Arial" panose="020B0604020202020204" pitchFamily="34" charset="0"/>
              <a:buChar char="•"/>
            </a:pPr>
            <a:r>
              <a:rPr lang="en-US" sz="4000" dirty="0"/>
              <a:t>State Property Tracking Criteria  </a:t>
            </a:r>
          </a:p>
          <a:p>
            <a:pPr lvl="1">
              <a:buFont typeface="Calibri" panose="020F0502020204030204" pitchFamily="34" charset="0"/>
              <a:buChar char="—"/>
            </a:pPr>
            <a:r>
              <a:rPr lang="en-US" sz="4000" dirty="0"/>
              <a:t>  Items $1,000 or more</a:t>
            </a:r>
          </a:p>
          <a:p>
            <a:pPr lvl="1">
              <a:buFont typeface="Calibri" panose="020F0502020204030204" pitchFamily="34" charset="0"/>
              <a:buChar char="—"/>
            </a:pPr>
            <a:r>
              <a:rPr lang="en-US" sz="4000" dirty="0"/>
              <a:t>  Books $250 or more</a:t>
            </a:r>
          </a:p>
          <a:p>
            <a:pPr marL="1198563" lvl="1" indent="-741363">
              <a:buFont typeface="Calibri" panose="020F0502020204030204" pitchFamily="34" charset="0"/>
              <a:buChar char="—"/>
            </a:pPr>
            <a:r>
              <a:rPr lang="en-US" sz="4000" dirty="0"/>
              <a:t>Items under $1,000 can be tracked for internal control purposes, but values are not reported </a:t>
            </a:r>
          </a:p>
          <a:p>
            <a:pPr marL="457200" lvl="1" indent="0">
              <a:buNone/>
            </a:pPr>
            <a:r>
              <a:rPr lang="en-US" sz="3200" dirty="0"/>
              <a:t>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36</a:t>
            </a:fld>
            <a:endParaRPr lang="en-US" altLang="en-US" dirty="0"/>
          </a:p>
        </p:txBody>
      </p:sp>
    </p:spTree>
    <p:extLst>
      <p:ext uri="{BB962C8B-B14F-4D97-AF65-F5344CB8AC3E}">
        <p14:creationId xmlns:p14="http://schemas.microsoft.com/office/powerpoint/2010/main" val="1583452103"/>
      </p:ext>
    </p:extLst>
  </p:cSld>
  <p:clrMapOvr>
    <a:masterClrMapping/>
  </p:clrMapOvr>
  <p:transition>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a:t>Capital Asset Fundamentals, continued</a:t>
            </a:r>
          </a:p>
        </p:txBody>
      </p:sp>
      <p:sp>
        <p:nvSpPr>
          <p:cNvPr id="3" name="Content Placeholder 2"/>
          <p:cNvSpPr>
            <a:spLocks noGrp="1"/>
          </p:cNvSpPr>
          <p:nvPr>
            <p:ph idx="1"/>
          </p:nvPr>
        </p:nvSpPr>
        <p:spPr>
          <a:xfrm>
            <a:off x="914400" y="1637666"/>
            <a:ext cx="7696200" cy="4754562"/>
          </a:xfrm>
        </p:spPr>
        <p:txBody>
          <a:bodyPr/>
          <a:lstStyle/>
          <a:p>
            <a:pPr>
              <a:buFont typeface="Arial" panose="020B0604020202020204" pitchFamily="34" charset="0"/>
              <a:buChar char="•"/>
            </a:pPr>
            <a:r>
              <a:rPr lang="en-US" sz="4000" dirty="0"/>
              <a:t>The capital assets summaries provide:</a:t>
            </a:r>
          </a:p>
          <a:p>
            <a:pPr marL="974725" lvl="1" indent="-517525">
              <a:buFont typeface="Calibri" panose="020F0502020204030204" pitchFamily="34" charset="0"/>
              <a:buChar char="—"/>
            </a:pPr>
            <a:r>
              <a:rPr lang="en-US" sz="3200" dirty="0"/>
              <a:t>the original value of the property items </a:t>
            </a:r>
          </a:p>
          <a:p>
            <a:pPr marL="974725" lvl="1" indent="-517525">
              <a:buFont typeface="Calibri" panose="020F0502020204030204" pitchFamily="34" charset="0"/>
              <a:buChar char="—"/>
            </a:pPr>
            <a:r>
              <a:rPr lang="en-US" sz="3200" dirty="0"/>
              <a:t>the accumulated depreciation</a:t>
            </a:r>
          </a:p>
          <a:p>
            <a:pPr marL="974725" lvl="1" indent="-517525">
              <a:buFont typeface="Calibri" panose="020F0502020204030204" pitchFamily="34" charset="0"/>
              <a:buChar char="—"/>
            </a:pPr>
            <a:r>
              <a:rPr lang="en-US" sz="3200" dirty="0"/>
              <a:t>The JRO’s ending value is accepted as reflective of actual balances as of 6/30/18</a:t>
            </a:r>
          </a:p>
          <a:p>
            <a:pPr marL="0" indent="0">
              <a:buNone/>
            </a:pPr>
            <a:endParaRPr lang="en-US" sz="36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37</a:t>
            </a:fld>
            <a:endParaRPr lang="en-US" altLang="en-US" dirty="0"/>
          </a:p>
        </p:txBody>
      </p:sp>
    </p:spTree>
    <p:extLst>
      <p:ext uri="{BB962C8B-B14F-4D97-AF65-F5344CB8AC3E}">
        <p14:creationId xmlns:p14="http://schemas.microsoft.com/office/powerpoint/2010/main" val="2735247608"/>
      </p:ext>
    </p:extLst>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a:t>Capital Asset Fundamentals, continued</a:t>
            </a:r>
          </a:p>
        </p:txBody>
      </p:sp>
      <p:sp>
        <p:nvSpPr>
          <p:cNvPr id="3" name="Content Placeholder 2"/>
          <p:cNvSpPr>
            <a:spLocks noGrp="1"/>
          </p:cNvSpPr>
          <p:nvPr>
            <p:ph idx="1"/>
          </p:nvPr>
        </p:nvSpPr>
        <p:spPr>
          <a:xfrm>
            <a:off x="914400" y="1417638"/>
            <a:ext cx="7696200" cy="4754562"/>
          </a:xfrm>
        </p:spPr>
        <p:txBody>
          <a:bodyPr/>
          <a:lstStyle/>
          <a:p>
            <a:pPr>
              <a:buFont typeface="Arial" panose="020B0604020202020204" pitchFamily="34" charset="0"/>
              <a:buChar char="•"/>
            </a:pPr>
            <a:r>
              <a:rPr lang="en-US" sz="4000" dirty="0"/>
              <a:t>Adjustments:</a:t>
            </a:r>
          </a:p>
          <a:p>
            <a:pPr marL="0" indent="0">
              <a:buNone/>
            </a:pPr>
            <a:endParaRPr lang="en-US" sz="1200" dirty="0"/>
          </a:p>
          <a:p>
            <a:pPr lvl="1">
              <a:buFont typeface="Calibri" panose="020F0502020204030204" pitchFamily="34" charset="0"/>
              <a:buChar char="—"/>
            </a:pPr>
            <a:r>
              <a:rPr lang="en-US" sz="3000" dirty="0"/>
              <a:t>  </a:t>
            </a:r>
            <a:r>
              <a:rPr lang="en-US" sz="3600" dirty="0"/>
              <a:t>The calculation of current year 	 	 inventory </a:t>
            </a:r>
            <a:r>
              <a:rPr lang="en-US" sz="3600" u="sng" dirty="0"/>
              <a:t>must</a:t>
            </a:r>
            <a:r>
              <a:rPr lang="en-US" sz="3600" dirty="0"/>
              <a:t> begin with the CFO	 audited prior year ending balance</a:t>
            </a:r>
          </a:p>
          <a:p>
            <a:pPr marL="974725" lvl="1" indent="-517525">
              <a:buFont typeface="Calibri" panose="020F0502020204030204" pitchFamily="34" charset="0"/>
              <a:buChar char="—"/>
            </a:pPr>
            <a:r>
              <a:rPr lang="en-US" sz="3600" dirty="0"/>
              <a:t>If the beginning balances do not match, an adjustment will be shown</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38</a:t>
            </a:fld>
            <a:endParaRPr lang="en-US" altLang="en-US" dirty="0"/>
          </a:p>
        </p:txBody>
      </p:sp>
    </p:spTree>
    <p:extLst>
      <p:ext uri="{BB962C8B-B14F-4D97-AF65-F5344CB8AC3E}">
        <p14:creationId xmlns:p14="http://schemas.microsoft.com/office/powerpoint/2010/main" val="3051849393"/>
      </p:ext>
    </p:extLst>
  </p:cSld>
  <p:clrMapOvr>
    <a:masterClrMapping/>
  </p:clrMapOvr>
  <p:transition>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2787"/>
            <a:ext cx="8229600" cy="1220787"/>
          </a:xfrm>
        </p:spPr>
        <p:txBody>
          <a:bodyPr/>
          <a:lstStyle/>
          <a:p>
            <a:r>
              <a:rPr lang="en-US" dirty="0"/>
              <a:t>Capital Asset Fundamentals, continued</a:t>
            </a:r>
          </a:p>
        </p:txBody>
      </p:sp>
      <p:sp>
        <p:nvSpPr>
          <p:cNvPr id="3" name="Content Placeholder 2"/>
          <p:cNvSpPr>
            <a:spLocks noGrp="1"/>
          </p:cNvSpPr>
          <p:nvPr>
            <p:ph idx="1"/>
          </p:nvPr>
        </p:nvSpPr>
        <p:spPr>
          <a:xfrm>
            <a:off x="914400" y="1447800"/>
            <a:ext cx="7924800" cy="4724400"/>
          </a:xfrm>
        </p:spPr>
        <p:txBody>
          <a:bodyPr/>
          <a:lstStyle/>
          <a:p>
            <a:pPr>
              <a:buFont typeface="Arial" panose="020B0604020202020204" pitchFamily="34" charset="0"/>
              <a:buChar char="•"/>
            </a:pPr>
            <a:r>
              <a:rPr lang="en-US" sz="3600" dirty="0"/>
              <a:t>Property reporting discrepancies may be caused by:</a:t>
            </a:r>
          </a:p>
          <a:p>
            <a:pPr marL="0" indent="0">
              <a:buNone/>
            </a:pPr>
            <a:endParaRPr lang="en-US" sz="1200" dirty="0"/>
          </a:p>
          <a:p>
            <a:pPr lvl="1">
              <a:spcBef>
                <a:spcPts val="0"/>
              </a:spcBef>
              <a:buFont typeface="Calibri" panose="020F0502020204030204" pitchFamily="34" charset="0"/>
              <a:buChar char="—"/>
            </a:pPr>
            <a:r>
              <a:rPr lang="en-US" sz="3000" dirty="0"/>
              <a:t>  </a:t>
            </a:r>
            <a:r>
              <a:rPr lang="en-US" sz="3200" dirty="0"/>
              <a:t>Items not being posted to inventory in  </a:t>
            </a:r>
          </a:p>
          <a:p>
            <a:pPr marL="457200" lvl="1" indent="0">
              <a:spcBef>
                <a:spcPts val="0"/>
              </a:spcBef>
              <a:buNone/>
            </a:pPr>
            <a:r>
              <a:rPr lang="en-US" sz="3200" dirty="0"/>
              <a:t>      the year they were received </a:t>
            </a:r>
          </a:p>
          <a:p>
            <a:pPr lvl="1">
              <a:spcBef>
                <a:spcPts val="0"/>
              </a:spcBef>
              <a:buFont typeface="Calibri" panose="020F0502020204030204" pitchFamily="34" charset="0"/>
              <a:buChar char="—"/>
            </a:pPr>
            <a:r>
              <a:rPr lang="en-US" sz="3200" dirty="0"/>
              <a:t>  Inclusion of expendable items </a:t>
            </a:r>
          </a:p>
          <a:p>
            <a:pPr lvl="1">
              <a:spcBef>
                <a:spcPts val="0"/>
              </a:spcBef>
              <a:buFont typeface="Calibri" panose="020F0502020204030204" pitchFamily="34" charset="0"/>
              <a:buChar char="—"/>
            </a:pPr>
            <a:r>
              <a:rPr lang="en-US" sz="3200" dirty="0"/>
              <a:t>  Changes in posting dates</a:t>
            </a:r>
          </a:p>
          <a:p>
            <a:pPr lvl="1">
              <a:spcBef>
                <a:spcPts val="0"/>
              </a:spcBef>
              <a:buFont typeface="Calibri" panose="020F0502020204030204" pitchFamily="34" charset="0"/>
              <a:buChar char="—"/>
            </a:pPr>
            <a:r>
              <a:rPr lang="en-US" sz="3200" dirty="0"/>
              <a:t>  Adjustments to the duration of useful 	 	 life</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39</a:t>
            </a:fld>
            <a:endParaRPr lang="en-US" altLang="en-US" dirty="0"/>
          </a:p>
        </p:txBody>
      </p:sp>
    </p:spTree>
    <p:extLst>
      <p:ext uri="{BB962C8B-B14F-4D97-AF65-F5344CB8AC3E}">
        <p14:creationId xmlns:p14="http://schemas.microsoft.com/office/powerpoint/2010/main" val="1346059480"/>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003608" y="218883"/>
            <a:ext cx="7772400" cy="1143000"/>
          </a:xfrm>
        </p:spPr>
        <p:txBody>
          <a:bodyPr/>
          <a:lstStyle/>
          <a:p>
            <a:pPr eaLnBrk="1" hangingPunct="1"/>
            <a:r>
              <a:rPr lang="en-US" dirty="0">
                <a:cs typeface="Times New Roman" panose="02020603050405020304" pitchFamily="18" charset="0"/>
              </a:rPr>
              <a:t>Reconciliation – BOMS to FLAIR</a:t>
            </a:r>
          </a:p>
        </p:txBody>
      </p:sp>
      <p:graphicFrame>
        <p:nvGraphicFramePr>
          <p:cNvPr id="1026" name="Object 4"/>
          <p:cNvGraphicFramePr>
            <a:graphicFrameLocks noGrp="1" noChangeAspect="1"/>
          </p:cNvGraphicFramePr>
          <p:nvPr>
            <p:ph sz="half" idx="1"/>
            <p:extLst>
              <p:ext uri="{D42A27DB-BD31-4B8C-83A1-F6EECF244321}">
                <p14:modId xmlns:p14="http://schemas.microsoft.com/office/powerpoint/2010/main" val="2095038816"/>
              </p:ext>
            </p:extLst>
          </p:nvPr>
        </p:nvGraphicFramePr>
        <p:xfrm>
          <a:off x="2557810" y="3751368"/>
          <a:ext cx="1474162" cy="1887537"/>
        </p:xfrm>
        <a:graphic>
          <a:graphicData uri="http://schemas.openxmlformats.org/presentationml/2006/ole">
            <mc:AlternateContent xmlns:mc="http://schemas.openxmlformats.org/markup-compatibility/2006">
              <mc:Choice xmlns:v="urn:schemas-microsoft-com:vml" Requires="v">
                <p:oleObj spid="_x0000_s1057" name="Visio" r:id="rId4" imgW="1839854" imgH="2356470" progId="">
                  <p:embed/>
                </p:oleObj>
              </mc:Choice>
              <mc:Fallback>
                <p:oleObj name="Visio" r:id="rId4" imgW="1839854" imgH="2356470" progId="">
                  <p:embed/>
                  <p:pic>
                    <p:nvPicPr>
                      <p:cNvPr id="1026"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810" y="3751368"/>
                        <a:ext cx="1474162" cy="188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Grp="1" noChangeAspect="1"/>
          </p:cNvGraphicFramePr>
          <p:nvPr>
            <p:ph sz="half" idx="2"/>
            <p:extLst>
              <p:ext uri="{D42A27DB-BD31-4B8C-83A1-F6EECF244321}">
                <p14:modId xmlns:p14="http://schemas.microsoft.com/office/powerpoint/2010/main" val="2482563056"/>
              </p:ext>
            </p:extLst>
          </p:nvPr>
        </p:nvGraphicFramePr>
        <p:xfrm>
          <a:off x="5981311" y="3751368"/>
          <a:ext cx="1474162" cy="1887537"/>
        </p:xfrm>
        <a:graphic>
          <a:graphicData uri="http://schemas.openxmlformats.org/presentationml/2006/ole">
            <mc:AlternateContent xmlns:mc="http://schemas.openxmlformats.org/markup-compatibility/2006">
              <mc:Choice xmlns:v="urn:schemas-microsoft-com:vml" Requires="v">
                <p:oleObj spid="_x0000_s1058" name="Visio" r:id="rId6" imgW="1839854" imgH="2356470" progId="">
                  <p:embed/>
                </p:oleObj>
              </mc:Choice>
              <mc:Fallback>
                <p:oleObj name="Visio" r:id="rId6" imgW="1839854" imgH="2356470" progId="">
                  <p:embed/>
                  <p:pic>
                    <p:nvPicPr>
                      <p:cNvPr id="1027" name="Object 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311" y="3751368"/>
                        <a:ext cx="1474162" cy="188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31" name="Rectangle 10"/>
          <p:cNvGrpSpPr>
            <a:grpSpLocks/>
          </p:cNvGrpSpPr>
          <p:nvPr/>
        </p:nvGrpSpPr>
        <p:grpSpPr bwMode="auto">
          <a:xfrm>
            <a:off x="2311400" y="5523683"/>
            <a:ext cx="1992313" cy="695325"/>
            <a:chOff x="1325" y="3448"/>
            <a:chExt cx="1255" cy="438"/>
          </a:xfrm>
        </p:grpSpPr>
        <p:pic>
          <p:nvPicPr>
            <p:cNvPr id="1037" name="Rectangle 10"/>
            <p:cNvPicPr>
              <a:picLocks noChangeArrowheads="1"/>
            </p:cNvPicPr>
            <p:nvPr/>
          </p:nvPicPr>
          <p:blipFill>
            <a:blip r:embed="rId8" cstate="print"/>
            <a:srcRect/>
            <a:stretch>
              <a:fillRect/>
            </a:stretch>
          </p:blipFill>
          <p:spPr bwMode="gray">
            <a:xfrm>
              <a:off x="1325" y="3448"/>
              <a:ext cx="1255" cy="438"/>
            </a:xfrm>
            <a:prstGeom prst="rect">
              <a:avLst/>
            </a:prstGeom>
            <a:noFill/>
            <a:ln w="9525">
              <a:noFill/>
              <a:miter lim="800000"/>
              <a:headEnd/>
              <a:tailEnd/>
            </a:ln>
          </p:spPr>
        </p:pic>
        <p:sp>
          <p:nvSpPr>
            <p:cNvPr id="2" name="Text Box 8"/>
            <p:cNvSpPr txBox="1">
              <a:spLocks noChangeArrowheads="1"/>
            </p:cNvSpPr>
            <p:nvPr/>
          </p:nvSpPr>
          <p:spPr bwMode="gray">
            <a:xfrm>
              <a:off x="1363" y="3509"/>
              <a:ext cx="1181" cy="327"/>
            </a:xfrm>
            <a:prstGeom prst="rect">
              <a:avLst/>
            </a:prstGeom>
            <a:noFill/>
            <a:ln w="9525">
              <a:noFill/>
              <a:miter lim="800000"/>
              <a:headEnd/>
              <a:tailEnd/>
            </a:ln>
          </p:spPr>
          <p:txBody>
            <a:bodyPr anchor="ctr">
              <a:spAutoFit/>
            </a:bodyPr>
            <a:lstStyle/>
            <a:p>
              <a:pPr algn="ctr">
                <a:defRPr/>
              </a:pPr>
              <a:r>
                <a:rPr lang="en-US" b="1" dirty="0">
                  <a:solidFill>
                    <a:srgbClr val="FFFFE7"/>
                  </a:solidFill>
                </a:rPr>
                <a:t>BOMS</a:t>
              </a:r>
            </a:p>
          </p:txBody>
        </p:sp>
      </p:grpSp>
      <p:grpSp>
        <p:nvGrpSpPr>
          <p:cNvPr id="1032" name="Rectangle 11"/>
          <p:cNvGrpSpPr>
            <a:grpSpLocks/>
          </p:cNvGrpSpPr>
          <p:nvPr/>
        </p:nvGrpSpPr>
        <p:grpSpPr bwMode="auto">
          <a:xfrm>
            <a:off x="5902325" y="5544454"/>
            <a:ext cx="1717675" cy="688975"/>
            <a:chOff x="3898" y="3448"/>
            <a:chExt cx="1082" cy="434"/>
          </a:xfrm>
        </p:grpSpPr>
        <p:pic>
          <p:nvPicPr>
            <p:cNvPr id="1035" name="Rectangle 11"/>
            <p:cNvPicPr>
              <a:picLocks noChangeArrowheads="1"/>
            </p:cNvPicPr>
            <p:nvPr/>
          </p:nvPicPr>
          <p:blipFill>
            <a:blip r:embed="rId9" cstate="print"/>
            <a:srcRect/>
            <a:stretch>
              <a:fillRect/>
            </a:stretch>
          </p:blipFill>
          <p:spPr bwMode="gray">
            <a:xfrm>
              <a:off x="3898" y="3448"/>
              <a:ext cx="1082" cy="434"/>
            </a:xfrm>
            <a:prstGeom prst="rect">
              <a:avLst/>
            </a:prstGeom>
            <a:noFill/>
            <a:ln w="9525">
              <a:noFill/>
              <a:miter lim="800000"/>
              <a:headEnd/>
              <a:tailEnd/>
            </a:ln>
          </p:spPr>
        </p:pic>
        <p:sp>
          <p:nvSpPr>
            <p:cNvPr id="3" name="Text Box 11"/>
            <p:cNvSpPr txBox="1">
              <a:spLocks noChangeArrowheads="1"/>
            </p:cNvSpPr>
            <p:nvPr/>
          </p:nvSpPr>
          <p:spPr bwMode="gray">
            <a:xfrm>
              <a:off x="3936" y="3507"/>
              <a:ext cx="1008" cy="327"/>
            </a:xfrm>
            <a:prstGeom prst="rect">
              <a:avLst/>
            </a:prstGeom>
            <a:noFill/>
            <a:ln w="9525">
              <a:noFill/>
              <a:miter lim="800000"/>
              <a:headEnd/>
              <a:tailEnd/>
            </a:ln>
          </p:spPr>
          <p:txBody>
            <a:bodyPr anchor="ctr">
              <a:spAutoFit/>
            </a:bodyPr>
            <a:lstStyle/>
            <a:p>
              <a:pPr algn="ctr">
                <a:defRPr/>
              </a:pPr>
              <a:r>
                <a:rPr lang="en-US" b="1" dirty="0">
                  <a:solidFill>
                    <a:srgbClr val="FFFFE7"/>
                  </a:solidFill>
                </a:rPr>
                <a:t>FLAIR</a:t>
              </a:r>
            </a:p>
          </p:txBody>
        </p:sp>
      </p:grpSp>
      <p:sp>
        <p:nvSpPr>
          <p:cNvPr id="1033" name="Line 12"/>
          <p:cNvSpPr>
            <a:spLocks noChangeShapeType="1"/>
          </p:cNvSpPr>
          <p:nvPr/>
        </p:nvSpPr>
        <p:spPr bwMode="auto">
          <a:xfrm>
            <a:off x="4383038" y="4722655"/>
            <a:ext cx="1092958" cy="0"/>
          </a:xfrm>
          <a:prstGeom prst="line">
            <a:avLst/>
          </a:prstGeom>
          <a:noFill/>
          <a:ln w="76200">
            <a:solidFill>
              <a:schemeClr val="tx1"/>
            </a:solidFill>
            <a:round/>
            <a:headEnd/>
            <a:tailEnd/>
          </a:ln>
        </p:spPr>
        <p:txBody>
          <a:bodyPr>
            <a:spAutoFit/>
          </a:bodyPr>
          <a:lstStyle/>
          <a:p>
            <a:endParaRPr lang="en-US" dirty="0"/>
          </a:p>
        </p:txBody>
      </p:sp>
      <p:sp>
        <p:nvSpPr>
          <p:cNvPr id="1034" name="Line 13"/>
          <p:cNvSpPr>
            <a:spLocks noChangeShapeType="1"/>
          </p:cNvSpPr>
          <p:nvPr/>
        </p:nvSpPr>
        <p:spPr bwMode="auto">
          <a:xfrm>
            <a:off x="4383038" y="4958692"/>
            <a:ext cx="1092958" cy="0"/>
          </a:xfrm>
          <a:prstGeom prst="line">
            <a:avLst/>
          </a:prstGeom>
          <a:noFill/>
          <a:ln w="76200">
            <a:solidFill>
              <a:schemeClr val="tx1"/>
            </a:solidFill>
            <a:round/>
            <a:headEnd/>
            <a:tailEnd/>
          </a:ln>
        </p:spPr>
        <p:txBody>
          <a:bodyPr>
            <a:spAutoFit/>
          </a:bodyPr>
          <a:lstStyle/>
          <a:p>
            <a:endParaRPr lang="en-US" dirty="0"/>
          </a:p>
        </p:txBody>
      </p:sp>
      <p:sp>
        <p:nvSpPr>
          <p:cNvPr id="14" name="Rectangle 3"/>
          <p:cNvSpPr txBox="1">
            <a:spLocks noChangeArrowheads="1"/>
          </p:cNvSpPr>
          <p:nvPr/>
        </p:nvSpPr>
        <p:spPr bwMode="auto">
          <a:xfrm>
            <a:off x="876300" y="1179082"/>
            <a:ext cx="8039100" cy="2285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2060"/>
              </a:buClr>
              <a:buFont typeface="Wingdings"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lnSpc>
                <a:spcPct val="90000"/>
              </a:lnSpc>
            </a:pPr>
            <a:endParaRPr lang="en-US" sz="1200" dirty="0">
              <a:latin typeface="Times New Roman" panose="02020603050405020304" pitchFamily="18" charset="0"/>
              <a:cs typeface="Times New Roman" panose="02020603050405020304" pitchFamily="18" charset="0"/>
            </a:endParaRPr>
          </a:p>
          <a:p>
            <a:pPr marL="0" indent="0" eaLnBrk="1" hangingPunct="1">
              <a:lnSpc>
                <a:spcPct val="90000"/>
              </a:lnSpc>
              <a:spcBef>
                <a:spcPts val="0"/>
              </a:spcBef>
              <a:buNone/>
            </a:pPr>
            <a:r>
              <a:rPr lang="en-US" sz="3600" dirty="0">
                <a:latin typeface="+mj-lt"/>
                <a:cs typeface="Times New Roman" panose="02020603050405020304" pitchFamily="18" charset="0"/>
              </a:rPr>
              <a:t>Reconciling BOMS to FLAIR through June 30</a:t>
            </a:r>
            <a:r>
              <a:rPr lang="en-US" sz="3600" baseline="30000" dirty="0">
                <a:latin typeface="+mj-lt"/>
                <a:cs typeface="Times New Roman" panose="02020603050405020304" pitchFamily="18" charset="0"/>
              </a:rPr>
              <a:t>th</a:t>
            </a:r>
            <a:r>
              <a:rPr lang="en-US" sz="3600" dirty="0">
                <a:latin typeface="+mj-lt"/>
                <a:cs typeface="Times New Roman" panose="02020603050405020304" pitchFamily="18" charset="0"/>
              </a:rPr>
              <a:t> ensures:  </a:t>
            </a:r>
          </a:p>
          <a:p>
            <a:pPr eaLnBrk="1" hangingPunct="1">
              <a:lnSpc>
                <a:spcPct val="90000"/>
              </a:lnSpc>
              <a:spcBef>
                <a:spcPts val="0"/>
              </a:spcBef>
            </a:pPr>
            <a:endParaRPr lang="en-US" sz="600" dirty="0">
              <a:latin typeface="+mj-lt"/>
              <a:cs typeface="Times New Roman" panose="02020603050405020304" pitchFamily="18" charset="0"/>
            </a:endParaRPr>
          </a:p>
          <a:p>
            <a:pPr eaLnBrk="1" hangingPunct="1">
              <a:lnSpc>
                <a:spcPct val="90000"/>
              </a:lnSpc>
              <a:spcBef>
                <a:spcPts val="0"/>
              </a:spcBef>
              <a:buFont typeface="Arial" panose="020B0604020202020204" pitchFamily="34" charset="0"/>
              <a:buChar char="•"/>
            </a:pPr>
            <a:r>
              <a:rPr lang="en-US" sz="3200" kern="0" dirty="0">
                <a:latin typeface="+mj-lt"/>
                <a:cs typeface="Times New Roman" panose="02020603050405020304" pitchFamily="18" charset="0"/>
              </a:rPr>
              <a:t>The financial statement process is as smooth as possible</a:t>
            </a:r>
            <a:endParaRPr lang="en-US" sz="1200" b="1" dirty="0">
              <a:latin typeface="+mj-lt"/>
              <a:cs typeface="Times New Roman" panose="02020603050405020304" pitchFamily="18" charset="0"/>
            </a:endParaRPr>
          </a:p>
          <a:p>
            <a:pPr eaLnBrk="1" hangingPunct="1">
              <a:lnSpc>
                <a:spcPct val="90000"/>
              </a:lnSpc>
              <a:spcBef>
                <a:spcPts val="0"/>
              </a:spcBef>
              <a:buFont typeface="Arial" panose="020B0604020202020204" pitchFamily="34" charset="0"/>
              <a:buChar char="•"/>
            </a:pPr>
            <a:r>
              <a:rPr lang="en-US" sz="3200" dirty="0">
                <a:latin typeface="+mj-lt"/>
                <a:cs typeface="Times New Roman" panose="02020603050405020304" pitchFamily="18" charset="0"/>
              </a:rPr>
              <a:t>Corrections for errors are identified before closing</a:t>
            </a:r>
          </a:p>
        </p:txBody>
      </p:sp>
      <p:sp>
        <p:nvSpPr>
          <p:cNvPr id="4" name="Slide Number Placeholder 3"/>
          <p:cNvSpPr>
            <a:spLocks noGrp="1"/>
          </p:cNvSpPr>
          <p:nvPr>
            <p:ph type="sldNum" sz="quarter" idx="12"/>
          </p:nvPr>
        </p:nvSpPr>
        <p:spPr/>
        <p:txBody>
          <a:bodyPr/>
          <a:lstStyle/>
          <a:p>
            <a:pPr>
              <a:defRPr/>
            </a:pPr>
            <a:fld id="{3B63A815-B2A7-4381-9F06-9F1E32103DE6}" type="slidenum">
              <a:rPr lang="en-US" altLang="en-US" smtClean="0"/>
              <a:pPr>
                <a:defRPr/>
              </a:pPr>
              <a:t>4</a:t>
            </a:fld>
            <a:endParaRPr lang="en-US" altLang="en-US" dirty="0"/>
          </a:p>
        </p:txBody>
      </p:sp>
    </p:spTree>
    <p:extLst>
      <p:ext uri="{BB962C8B-B14F-4D97-AF65-F5344CB8AC3E}">
        <p14:creationId xmlns:p14="http://schemas.microsoft.com/office/powerpoint/2010/main" val="1734240172"/>
      </p:ext>
    </p:extLst>
  </p:cSld>
  <p:clrMapOvr>
    <a:masterClrMapping/>
  </p:clrMapOvr>
  <p:transition>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869" y="257905"/>
            <a:ext cx="8229600" cy="1143000"/>
          </a:xfrm>
        </p:spPr>
        <p:txBody>
          <a:bodyPr/>
          <a:lstStyle/>
          <a:p>
            <a:r>
              <a:rPr lang="en-US" dirty="0"/>
              <a:t>Capital Asset Fundamentals, continued</a:t>
            </a:r>
          </a:p>
        </p:txBody>
      </p:sp>
      <p:sp>
        <p:nvSpPr>
          <p:cNvPr id="3" name="Content Placeholder 2"/>
          <p:cNvSpPr>
            <a:spLocks noGrp="1"/>
          </p:cNvSpPr>
          <p:nvPr>
            <p:ph idx="1"/>
          </p:nvPr>
        </p:nvSpPr>
        <p:spPr>
          <a:xfrm>
            <a:off x="904103" y="1400906"/>
            <a:ext cx="7782697" cy="4771294"/>
          </a:xfrm>
        </p:spPr>
        <p:txBody>
          <a:bodyPr/>
          <a:lstStyle/>
          <a:p>
            <a:pPr>
              <a:buFont typeface="Arial" panose="020B0604020202020204" pitchFamily="34" charset="0"/>
              <a:buChar char="•"/>
            </a:pPr>
            <a:r>
              <a:rPr lang="en-US" dirty="0"/>
              <a:t>Accumulated Depreciation:</a:t>
            </a:r>
            <a:endParaRPr lang="en-US" sz="3200" dirty="0"/>
          </a:p>
          <a:p>
            <a:pPr marL="977900" lvl="1" indent="-520700">
              <a:buFont typeface="Calibri" panose="020F0502020204030204" pitchFamily="34" charset="0"/>
              <a:buChar char="—"/>
            </a:pPr>
            <a:r>
              <a:rPr lang="en-US" sz="3200" dirty="0"/>
              <a:t> Amount of accumulated depreciation cannot exceed total asset value (in other words, the asset cannot be reflected as a negative)</a:t>
            </a:r>
          </a:p>
          <a:p>
            <a:pPr marL="1025525" lvl="1" indent="-568325">
              <a:buFont typeface="Calibri" panose="020F0502020204030204" pitchFamily="34" charset="0"/>
              <a:buChar char="—"/>
            </a:pPr>
            <a:r>
              <a:rPr lang="en-US" sz="3200" dirty="0"/>
              <a:t>All inventory reports should show a prior year accumulated depreciation total</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40</a:t>
            </a:fld>
            <a:endParaRPr lang="en-US" altLang="en-US" dirty="0"/>
          </a:p>
        </p:txBody>
      </p:sp>
    </p:spTree>
    <p:extLst>
      <p:ext uri="{BB962C8B-B14F-4D97-AF65-F5344CB8AC3E}">
        <p14:creationId xmlns:p14="http://schemas.microsoft.com/office/powerpoint/2010/main" val="3075605687"/>
      </p:ext>
    </p:extLst>
  </p:cSld>
  <p:clrMapOvr>
    <a:masterClrMapping/>
  </p:clrMapOvr>
  <p:transition>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a:t>Capital Asset Fundamentals, continued</a:t>
            </a:r>
          </a:p>
        </p:txBody>
      </p:sp>
      <p:sp>
        <p:nvSpPr>
          <p:cNvPr id="3" name="Content Placeholder 2"/>
          <p:cNvSpPr>
            <a:spLocks noGrp="1"/>
          </p:cNvSpPr>
          <p:nvPr>
            <p:ph idx="1"/>
          </p:nvPr>
        </p:nvSpPr>
        <p:spPr>
          <a:xfrm>
            <a:off x="914400" y="1419697"/>
            <a:ext cx="7696200" cy="4752503"/>
          </a:xfrm>
        </p:spPr>
        <p:txBody>
          <a:bodyPr/>
          <a:lstStyle/>
          <a:p>
            <a:pPr>
              <a:buFont typeface="Arial" panose="020B0604020202020204" pitchFamily="34" charset="0"/>
              <a:buChar char="•"/>
            </a:pPr>
            <a:r>
              <a:rPr lang="en-US" sz="4000" dirty="0"/>
              <a:t>Additions &amp; Deletions </a:t>
            </a:r>
          </a:p>
          <a:p>
            <a:pPr marL="0" indent="0">
              <a:buNone/>
            </a:pPr>
            <a:r>
              <a:rPr lang="en-US" sz="4000" dirty="0"/>
              <a:t>   Property Disposition:</a:t>
            </a:r>
            <a:r>
              <a:rPr lang="en-US" sz="3600" dirty="0"/>
              <a:t>  </a:t>
            </a:r>
          </a:p>
          <a:p>
            <a:pPr lvl="1">
              <a:spcBef>
                <a:spcPts val="0"/>
              </a:spcBef>
              <a:buFont typeface="Calibri" panose="020F0502020204030204" pitchFamily="34" charset="0"/>
              <a:buChar char="—"/>
            </a:pPr>
            <a:r>
              <a:rPr lang="en-US" sz="3600" dirty="0"/>
              <a:t> Sold </a:t>
            </a:r>
          </a:p>
          <a:p>
            <a:pPr lvl="1">
              <a:spcBef>
                <a:spcPts val="0"/>
              </a:spcBef>
              <a:buFont typeface="Calibri" panose="020F0502020204030204" pitchFamily="34" charset="0"/>
              <a:buChar char="—"/>
            </a:pPr>
            <a:r>
              <a:rPr lang="en-US" sz="3600" dirty="0"/>
              <a:t> Scrapped </a:t>
            </a:r>
          </a:p>
          <a:p>
            <a:pPr lvl="1">
              <a:spcBef>
                <a:spcPts val="0"/>
              </a:spcBef>
              <a:buFont typeface="Calibri" panose="020F0502020204030204" pitchFamily="34" charset="0"/>
              <a:buChar char="—"/>
            </a:pPr>
            <a:r>
              <a:rPr lang="en-US" sz="3600" dirty="0"/>
              <a:t> Donated</a:t>
            </a:r>
          </a:p>
          <a:p>
            <a:pPr lvl="1">
              <a:spcBef>
                <a:spcPts val="0"/>
              </a:spcBef>
              <a:buFont typeface="Calibri" panose="020F0502020204030204" pitchFamily="34" charset="0"/>
              <a:buChar char="—"/>
            </a:pPr>
            <a:r>
              <a:rPr lang="en-US" sz="3600" dirty="0"/>
              <a:t> Obsolete</a:t>
            </a:r>
            <a:endParaRPr lang="en-US" sz="1200" dirty="0"/>
          </a:p>
          <a:p>
            <a:pPr>
              <a:buFont typeface="Arial" panose="020B0604020202020204" pitchFamily="34" charset="0"/>
              <a:buChar char="•"/>
            </a:pPr>
            <a:r>
              <a:rPr lang="en-US" sz="4000" dirty="0"/>
              <a:t>Gains &amp; Losses</a:t>
            </a:r>
          </a:p>
        </p:txBody>
      </p:sp>
      <p:sp>
        <p:nvSpPr>
          <p:cNvPr id="5" name="AutoShape 2" descr="Image result for obsolete clip art"/>
          <p:cNvSpPr>
            <a:spLocks noChangeAspect="1" noChangeArrowheads="1"/>
          </p:cNvSpPr>
          <p:nvPr/>
        </p:nvSpPr>
        <p:spPr bwMode="auto">
          <a:xfrm>
            <a:off x="-31750" y="-136525"/>
            <a:ext cx="1257300" cy="1257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obsolete clip art"/>
          <p:cNvSpPr>
            <a:spLocks noChangeAspect="1" noChangeArrowheads="1"/>
          </p:cNvSpPr>
          <p:nvPr/>
        </p:nvSpPr>
        <p:spPr bwMode="auto">
          <a:xfrm>
            <a:off x="120650" y="15875"/>
            <a:ext cx="1257300" cy="1257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500" y="2895600"/>
            <a:ext cx="2857500" cy="2516188"/>
          </a:xfrm>
          <a:prstGeom prst="rect">
            <a:avLst/>
          </a:prstGeom>
        </p:spPr>
      </p:pic>
      <p:sp>
        <p:nvSpPr>
          <p:cNvPr id="7" name="Slide Number Placeholder 6"/>
          <p:cNvSpPr>
            <a:spLocks noGrp="1"/>
          </p:cNvSpPr>
          <p:nvPr>
            <p:ph type="sldNum" sz="quarter" idx="12"/>
          </p:nvPr>
        </p:nvSpPr>
        <p:spPr/>
        <p:txBody>
          <a:bodyPr/>
          <a:lstStyle/>
          <a:p>
            <a:pPr>
              <a:defRPr/>
            </a:pPr>
            <a:fld id="{7CBBFAA4-D5D3-4066-B1AC-9A61A6EFFDB7}" type="slidenum">
              <a:rPr lang="en-US" altLang="en-US" smtClean="0"/>
              <a:pPr>
                <a:defRPr/>
              </a:pPr>
              <a:t>41</a:t>
            </a:fld>
            <a:endParaRPr lang="en-US" altLang="en-US" dirty="0"/>
          </a:p>
        </p:txBody>
      </p:sp>
    </p:spTree>
    <p:extLst>
      <p:ext uri="{BB962C8B-B14F-4D97-AF65-F5344CB8AC3E}">
        <p14:creationId xmlns:p14="http://schemas.microsoft.com/office/powerpoint/2010/main" val="3588325990"/>
      </p:ext>
    </p:extLst>
  </p:cSld>
  <p:clrMapOvr>
    <a:masterClrMapping/>
  </p:clrMapOvr>
  <p:transition>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a:t>Capital Asset Fundamentals, continued</a:t>
            </a:r>
          </a:p>
        </p:txBody>
      </p:sp>
      <p:sp>
        <p:nvSpPr>
          <p:cNvPr id="3" name="Content Placeholder 2"/>
          <p:cNvSpPr>
            <a:spLocks noGrp="1"/>
          </p:cNvSpPr>
          <p:nvPr>
            <p:ph idx="1"/>
          </p:nvPr>
        </p:nvSpPr>
        <p:spPr>
          <a:xfrm>
            <a:off x="838200" y="1525588"/>
            <a:ext cx="7848600" cy="4830762"/>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smtClean="0">
                <a:hlinkClick r:id="rId3"/>
              </a:rPr>
              <a:t>Form</a:t>
            </a:r>
            <a:endParaRPr lang="en-US" dirty="0"/>
          </a:p>
        </p:txBody>
      </p:sp>
      <p:pic>
        <p:nvPicPr>
          <p:cNvPr id="6" name="Picture 5"/>
          <p:cNvPicPr>
            <a:picLocks noChangeAspect="1"/>
          </p:cNvPicPr>
          <p:nvPr/>
        </p:nvPicPr>
        <p:blipFill>
          <a:blip r:embed="rId4"/>
          <a:stretch>
            <a:fillRect/>
          </a:stretch>
        </p:blipFill>
        <p:spPr>
          <a:xfrm>
            <a:off x="0" y="1676400"/>
            <a:ext cx="9144000" cy="4065990"/>
          </a:xfrm>
          <a:prstGeom prst="rect">
            <a:avLst/>
          </a:prstGeom>
        </p:spPr>
      </p:pic>
      <p:sp>
        <p:nvSpPr>
          <p:cNvPr id="4" name="Slide Number Placeholder 3"/>
          <p:cNvSpPr>
            <a:spLocks noGrp="1"/>
          </p:cNvSpPr>
          <p:nvPr>
            <p:ph type="sldNum" sz="quarter" idx="12"/>
          </p:nvPr>
        </p:nvSpPr>
        <p:spPr/>
        <p:txBody>
          <a:bodyPr/>
          <a:lstStyle/>
          <a:p>
            <a:pPr>
              <a:defRPr/>
            </a:pPr>
            <a:fld id="{7CBBFAA4-D5D3-4066-B1AC-9A61A6EFFDB7}" type="slidenum">
              <a:rPr lang="en-US" altLang="en-US" smtClean="0"/>
              <a:pPr>
                <a:defRPr/>
              </a:pPr>
              <a:t>42</a:t>
            </a:fld>
            <a:endParaRPr lang="en-US" altLang="en-US" dirty="0"/>
          </a:p>
        </p:txBody>
      </p:sp>
      <p:sp>
        <p:nvSpPr>
          <p:cNvPr id="7" name="Content Placeholder 2"/>
          <p:cNvSpPr txBox="1">
            <a:spLocks/>
          </p:cNvSpPr>
          <p:nvPr/>
        </p:nvSpPr>
        <p:spPr bwMode="auto">
          <a:xfrm>
            <a:off x="677562" y="5764161"/>
            <a:ext cx="7788876" cy="47298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000" dirty="0" smtClean="0"/>
              <a:t>Forms </a:t>
            </a:r>
            <a:r>
              <a:rPr lang="en-US" sz="2000" dirty="0">
                <a:hlinkClick r:id="rId5"/>
              </a:rPr>
              <a:t>BOMS Report </a:t>
            </a:r>
            <a:r>
              <a:rPr lang="en-US" sz="2000" dirty="0" smtClean="0"/>
              <a:t> </a:t>
            </a:r>
            <a:r>
              <a:rPr lang="en-US" sz="2000" dirty="0" smtClean="0"/>
              <a:t>&amp; </a:t>
            </a:r>
            <a:r>
              <a:rPr lang="en-US" sz="2000" dirty="0">
                <a:hlinkClick r:id="rId3"/>
              </a:rPr>
              <a:t>Reconciliation Worksheet</a:t>
            </a:r>
            <a:endParaRPr lang="en-US" sz="2000" dirty="0"/>
          </a:p>
        </p:txBody>
      </p:sp>
    </p:spTree>
    <p:extLst>
      <p:ext uri="{BB962C8B-B14F-4D97-AF65-F5344CB8AC3E}">
        <p14:creationId xmlns:p14="http://schemas.microsoft.com/office/powerpoint/2010/main" val="4035211329"/>
      </p:ext>
    </p:extLst>
  </p:cSld>
  <p:clrMapOvr>
    <a:masterClrMapping/>
  </p:clrMapOvr>
  <p:transition>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sz="4300" dirty="0"/>
              <a:t>Capital Asset Reporting </a:t>
            </a:r>
            <a:br>
              <a:rPr lang="en-US" sz="4300" dirty="0"/>
            </a:br>
            <a:r>
              <a:rPr lang="en-US" sz="4300" dirty="0"/>
              <a:t>(BOMS Users)</a:t>
            </a:r>
          </a:p>
        </p:txBody>
      </p:sp>
      <p:sp>
        <p:nvSpPr>
          <p:cNvPr id="3" name="Content Placeholder 2"/>
          <p:cNvSpPr>
            <a:spLocks noGrp="1"/>
          </p:cNvSpPr>
          <p:nvPr>
            <p:ph idx="1"/>
          </p:nvPr>
        </p:nvSpPr>
        <p:spPr>
          <a:xfrm>
            <a:off x="897924" y="1417638"/>
            <a:ext cx="7788876" cy="4729848"/>
          </a:xfrm>
        </p:spPr>
        <p:txBody>
          <a:bodyPr/>
          <a:lstStyle/>
          <a:p>
            <a:pPr lvl="0">
              <a:buFont typeface="Arial" panose="020B0604020202020204" pitchFamily="34" charset="0"/>
              <a:buChar char="•"/>
            </a:pPr>
            <a:r>
              <a:rPr lang="en-US" sz="3900" spc="-100" dirty="0"/>
              <a:t>BOMS Property Reporting Reminders</a:t>
            </a:r>
          </a:p>
          <a:p>
            <a:pPr marL="1025525" lvl="1" indent="-568325">
              <a:buFont typeface="Calibri" panose="020F0502020204030204" pitchFamily="34" charset="0"/>
              <a:buChar char="—"/>
            </a:pPr>
            <a:r>
              <a:rPr lang="en-US" sz="3600" dirty="0"/>
              <a:t>Must close out the fiscal year before running the report</a:t>
            </a:r>
          </a:p>
          <a:p>
            <a:pPr marL="1025525" lvl="1" indent="-568325">
              <a:buFont typeface="Calibri" panose="020F0502020204030204" pitchFamily="34" charset="0"/>
              <a:buChar char="—"/>
            </a:pPr>
            <a:r>
              <a:rPr lang="en-US" sz="3600" dirty="0"/>
              <a:t>Please review for potential errors prior to submission </a:t>
            </a:r>
          </a:p>
          <a:p>
            <a:pPr marL="457200" lvl="1" indent="0">
              <a:buNone/>
            </a:pPr>
            <a:endParaRPr lang="en-US" sz="32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43</a:t>
            </a:fld>
            <a:endParaRPr lang="en-US" altLang="en-US" dirty="0"/>
          </a:p>
        </p:txBody>
      </p:sp>
    </p:spTree>
    <p:extLst>
      <p:ext uri="{BB962C8B-B14F-4D97-AF65-F5344CB8AC3E}">
        <p14:creationId xmlns:p14="http://schemas.microsoft.com/office/powerpoint/2010/main" val="895058568"/>
      </p:ext>
    </p:extLst>
  </p:cSld>
  <p:clrMapOvr>
    <a:masterClrMapping/>
  </p:clrMapOvr>
  <p:transition>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001751" y="172845"/>
            <a:ext cx="7696200" cy="1143000"/>
          </a:xfrm>
        </p:spPr>
        <p:txBody>
          <a:bodyPr/>
          <a:lstStyle/>
          <a:p>
            <a:pPr eaLnBrk="1" hangingPunct="1"/>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cs typeface="Times New Roman" panose="02020603050405020304" pitchFamily="18" charset="0"/>
              </a:rPr>
              <a:t>Capital Asset Information </a:t>
            </a:r>
            <a:br>
              <a:rPr lang="en-US" dirty="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2227" name="Content Placeholder 2"/>
          <p:cNvSpPr>
            <a:spLocks noGrp="1"/>
          </p:cNvSpPr>
          <p:nvPr>
            <p:ph idx="1"/>
          </p:nvPr>
        </p:nvSpPr>
        <p:spPr>
          <a:xfrm>
            <a:off x="838200" y="1371600"/>
            <a:ext cx="7848600" cy="4800600"/>
          </a:xfrm>
        </p:spPr>
        <p:txBody>
          <a:bodyPr/>
          <a:lstStyle/>
          <a:p>
            <a:pPr eaLnBrk="1" hangingPunct="1">
              <a:buFont typeface="Arial" panose="020B0604020202020204" pitchFamily="34" charset="0"/>
              <a:buChar char="•"/>
            </a:pPr>
            <a:endParaRPr lang="en-US" sz="1600" dirty="0">
              <a:latin typeface="+mj-lt"/>
              <a:cs typeface="Times New Roman" panose="02020603050405020304" pitchFamily="18" charset="0"/>
            </a:endParaRPr>
          </a:p>
          <a:p>
            <a:pPr eaLnBrk="1" hangingPunct="1">
              <a:buFont typeface="Arial" panose="020B0604020202020204" pitchFamily="34" charset="0"/>
              <a:buChar char="•"/>
            </a:pPr>
            <a:r>
              <a:rPr lang="en-US" sz="4000" dirty="0">
                <a:latin typeface="+mj-lt"/>
                <a:cs typeface="Times New Roman" panose="02020603050405020304" pitchFamily="18" charset="0"/>
              </a:rPr>
              <a:t>Information is due on </a:t>
            </a:r>
            <a:r>
              <a:rPr lang="en-US" sz="4000" b="1" dirty="0">
                <a:latin typeface="+mj-lt"/>
                <a:cs typeface="Times New Roman" panose="02020603050405020304" pitchFamily="18" charset="0"/>
              </a:rPr>
              <a:t>July 16</a:t>
            </a:r>
            <a:r>
              <a:rPr lang="en-US" sz="4000" b="1" baseline="30000" dirty="0">
                <a:latin typeface="+mj-lt"/>
                <a:cs typeface="Times New Roman" panose="02020603050405020304" pitchFamily="18" charset="0"/>
              </a:rPr>
              <a:t>th</a:t>
            </a:r>
            <a:endParaRPr lang="en-US" sz="4000" dirty="0">
              <a:latin typeface="+mj-lt"/>
              <a:cs typeface="Times New Roman" panose="02020603050405020304" pitchFamily="18" charset="0"/>
            </a:endParaRPr>
          </a:p>
          <a:p>
            <a:pPr eaLnBrk="1" hangingPunct="1">
              <a:buFont typeface="Arial" panose="020B0604020202020204" pitchFamily="34" charset="0"/>
              <a:buChar char="•"/>
            </a:pPr>
            <a:r>
              <a:rPr lang="en-US" sz="4000" dirty="0">
                <a:latin typeface="+mj-lt"/>
                <a:cs typeface="Times New Roman" panose="02020603050405020304" pitchFamily="18" charset="0"/>
              </a:rPr>
              <a:t>The information is used to create a significant number of entries, so your assistance with meeting this deadline is needed and greatly appreciated.</a:t>
            </a:r>
          </a:p>
          <a:p>
            <a:pPr eaLnBrk="1" hangingPunct="1"/>
            <a:endParaRPr lang="en-US" sz="4000" dirty="0">
              <a:solidFill>
                <a:srgbClr val="FF0000"/>
              </a:solidFill>
              <a:latin typeface="+mj-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44</a:t>
            </a:fld>
            <a:endParaRPr lang="en-US" altLang="en-US" dirty="0"/>
          </a:p>
        </p:txBody>
      </p:sp>
    </p:spTree>
    <p:extLst>
      <p:ext uri="{BB962C8B-B14F-4D97-AF65-F5344CB8AC3E}">
        <p14:creationId xmlns:p14="http://schemas.microsoft.com/office/powerpoint/2010/main" val="1738395084"/>
      </p:ext>
    </p:extLst>
  </p:cSld>
  <p:clrMapOvr>
    <a:masterClrMapping/>
  </p:clrMapOvr>
  <p:transition>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sz="4000" dirty="0"/>
              <a:t>Compensated Absences Leave Liability Reporting</a:t>
            </a:r>
          </a:p>
        </p:txBody>
      </p:sp>
      <p:sp>
        <p:nvSpPr>
          <p:cNvPr id="3" name="Content Placeholder 2"/>
          <p:cNvSpPr>
            <a:spLocks noGrp="1"/>
          </p:cNvSpPr>
          <p:nvPr>
            <p:ph idx="1"/>
          </p:nvPr>
        </p:nvSpPr>
        <p:spPr>
          <a:xfrm>
            <a:off x="647700" y="1417638"/>
            <a:ext cx="7848600" cy="4754562"/>
          </a:xfrm>
        </p:spPr>
        <p:txBody>
          <a:bodyPr/>
          <a:lstStyle/>
          <a:p>
            <a:pPr marL="457200" lvl="1" indent="0">
              <a:buNone/>
            </a:pPr>
            <a:endParaRPr lang="en-US" sz="1200" dirty="0"/>
          </a:p>
          <a:p>
            <a:pPr marL="0" indent="0">
              <a:buNone/>
            </a:pPr>
            <a:r>
              <a:rPr lang="en-US" sz="4000" dirty="0"/>
              <a:t>	Compensated Absences Leave 	Liability Reporting – Explained</a:t>
            </a:r>
          </a:p>
          <a:p>
            <a:pPr marL="0" indent="0">
              <a:buNone/>
            </a:pPr>
            <a:r>
              <a:rPr lang="en-US" sz="4000" dirty="0"/>
              <a:t>	👍👍👍</a:t>
            </a:r>
          </a:p>
          <a:p>
            <a:pPr marL="457200" lvl="1" indent="0">
              <a:buNone/>
            </a:pPr>
            <a:endParaRPr lang="en-US" sz="3200" dirty="0"/>
          </a:p>
          <a:p>
            <a:pPr marL="457200" lvl="1" indent="0">
              <a:buNone/>
            </a:pPr>
            <a:r>
              <a:rPr lang="en-US" sz="3200" dirty="0"/>
              <a:t> </a:t>
            </a:r>
          </a:p>
        </p:txBody>
      </p:sp>
      <p:sp>
        <p:nvSpPr>
          <p:cNvPr id="5" name="AutoShape 2" descr="Image result for clipart timeshee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clipart timeshee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Image result for clipart sick leave"/>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124200"/>
            <a:ext cx="2590800" cy="2590800"/>
          </a:xfrm>
          <a:prstGeom prst="rect">
            <a:avLst/>
          </a:prstGeom>
        </p:spPr>
      </p:pic>
      <p:sp>
        <p:nvSpPr>
          <p:cNvPr id="8" name="Slide Number Placeholder 7"/>
          <p:cNvSpPr>
            <a:spLocks noGrp="1"/>
          </p:cNvSpPr>
          <p:nvPr>
            <p:ph type="sldNum" sz="quarter" idx="12"/>
          </p:nvPr>
        </p:nvSpPr>
        <p:spPr/>
        <p:txBody>
          <a:bodyPr/>
          <a:lstStyle/>
          <a:p>
            <a:pPr>
              <a:defRPr/>
            </a:pPr>
            <a:fld id="{7CBBFAA4-D5D3-4066-B1AC-9A61A6EFFDB7}" type="slidenum">
              <a:rPr lang="en-US" altLang="en-US" smtClean="0"/>
              <a:pPr>
                <a:defRPr/>
              </a:pPr>
              <a:t>45</a:t>
            </a:fld>
            <a:endParaRPr lang="en-US" altLang="en-US" dirty="0"/>
          </a:p>
        </p:txBody>
      </p:sp>
    </p:spTree>
    <p:extLst>
      <p:ext uri="{BB962C8B-B14F-4D97-AF65-F5344CB8AC3E}">
        <p14:creationId xmlns:p14="http://schemas.microsoft.com/office/powerpoint/2010/main" val="3088587308"/>
      </p:ext>
    </p:extLst>
  </p:cSld>
  <p:clrMapOvr>
    <a:masterClrMapping/>
  </p:clrMapOvr>
  <p:transition>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sz="4000" dirty="0"/>
              <a:t>Compensated Absences Leave Liability Reporting, continued</a:t>
            </a:r>
          </a:p>
        </p:txBody>
      </p:sp>
      <p:sp>
        <p:nvSpPr>
          <p:cNvPr id="3" name="Content Placeholder 2"/>
          <p:cNvSpPr>
            <a:spLocks noGrp="1"/>
          </p:cNvSpPr>
          <p:nvPr>
            <p:ph idx="1"/>
          </p:nvPr>
        </p:nvSpPr>
        <p:spPr>
          <a:xfrm>
            <a:off x="865239" y="1417638"/>
            <a:ext cx="7821561" cy="4754562"/>
          </a:xfrm>
        </p:spPr>
        <p:txBody>
          <a:bodyPr/>
          <a:lstStyle/>
          <a:p>
            <a:pPr>
              <a:buFont typeface="Arial" panose="020B0604020202020204" pitchFamily="34" charset="0"/>
              <a:buChar char="•"/>
            </a:pPr>
            <a:r>
              <a:rPr lang="en-US" sz="3700" dirty="0"/>
              <a:t>The Leave Liability Report Provides:</a:t>
            </a:r>
            <a:r>
              <a:rPr lang="en-US" sz="4000" dirty="0"/>
              <a:t> </a:t>
            </a:r>
          </a:p>
          <a:p>
            <a:pPr marL="0" indent="0">
              <a:buNone/>
            </a:pPr>
            <a:endParaRPr lang="en-US" sz="1200" dirty="0"/>
          </a:p>
          <a:p>
            <a:pPr lvl="1">
              <a:buFont typeface="Calibri" panose="020F0502020204030204" pitchFamily="34" charset="0"/>
              <a:buChar char="—"/>
            </a:pPr>
            <a:r>
              <a:rPr lang="en-US" sz="3000" dirty="0"/>
              <a:t>  </a:t>
            </a:r>
            <a:r>
              <a:rPr lang="en-US" sz="3600" dirty="0"/>
              <a:t>Totals of accumulated compensated 	 leave due to </a:t>
            </a:r>
            <a:r>
              <a:rPr lang="en-US" sz="3600" u="sng" dirty="0"/>
              <a:t>all</a:t>
            </a:r>
            <a:r>
              <a:rPr lang="en-US" sz="3600" dirty="0"/>
              <a:t> current employees</a:t>
            </a:r>
          </a:p>
          <a:p>
            <a:pPr lvl="1">
              <a:buFont typeface="Calibri" panose="020F0502020204030204" pitchFamily="34" charset="0"/>
              <a:buChar char="—"/>
            </a:pPr>
            <a:r>
              <a:rPr lang="en-US" sz="3600" dirty="0"/>
              <a:t> Projected outstanding leave liability </a:t>
            </a:r>
          </a:p>
          <a:p>
            <a:pPr marL="0" indent="0">
              <a:buNone/>
            </a:pPr>
            <a:endParaRPr lang="en-US" dirty="0"/>
          </a:p>
          <a:p>
            <a:pPr marL="457200" lvl="1" indent="0">
              <a:buNone/>
            </a:pPr>
            <a:endParaRPr lang="en-US" sz="30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46</a:t>
            </a:fld>
            <a:endParaRPr lang="en-US" altLang="en-US" dirty="0"/>
          </a:p>
        </p:txBody>
      </p:sp>
    </p:spTree>
    <p:extLst>
      <p:ext uri="{BB962C8B-B14F-4D97-AF65-F5344CB8AC3E}">
        <p14:creationId xmlns:p14="http://schemas.microsoft.com/office/powerpoint/2010/main" val="3337118906"/>
      </p:ext>
    </p:extLst>
  </p:cSld>
  <p:clrMapOvr>
    <a:masterClrMapping/>
  </p:clrMapOvr>
  <p:transition>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sz="4000" dirty="0"/>
              <a:t>Compensated Absences Leave Liability Reporting, continued</a:t>
            </a:r>
          </a:p>
        </p:txBody>
      </p:sp>
      <p:sp>
        <p:nvSpPr>
          <p:cNvPr id="3" name="Content Placeholder 2"/>
          <p:cNvSpPr>
            <a:spLocks noGrp="1"/>
          </p:cNvSpPr>
          <p:nvPr>
            <p:ph idx="1"/>
          </p:nvPr>
        </p:nvSpPr>
        <p:spPr>
          <a:xfrm>
            <a:off x="865239" y="1417638"/>
            <a:ext cx="7821561" cy="4754562"/>
          </a:xfrm>
        </p:spPr>
        <p:txBody>
          <a:bodyPr/>
          <a:lstStyle/>
          <a:p>
            <a:pPr>
              <a:buFont typeface="Arial" panose="020B0604020202020204" pitchFamily="34" charset="0"/>
              <a:buChar char="•"/>
            </a:pPr>
            <a:r>
              <a:rPr lang="en-US" sz="3700" dirty="0" smtClean="0"/>
              <a:t>GASB requires the obligation to be </a:t>
            </a:r>
            <a:r>
              <a:rPr lang="en-US" sz="3700" dirty="0" smtClean="0"/>
              <a:t>reported as part of the CAFR so a true picture of the states financial status is shown.  </a:t>
            </a:r>
          </a:p>
          <a:p>
            <a:pPr>
              <a:buFont typeface="Arial" panose="020B0604020202020204" pitchFamily="34" charset="0"/>
              <a:buChar char="•"/>
            </a:pPr>
            <a:r>
              <a:rPr lang="en-US" sz="3700" dirty="0" smtClean="0"/>
              <a:t>This is an estimated amount that would be owed if the JRO closed on 6/30.  Recording this in FLAIR reports the potential future liability owed.</a:t>
            </a:r>
            <a:endParaRPr lang="en-US" dirty="0"/>
          </a:p>
          <a:p>
            <a:pPr marL="457200" lvl="1" indent="0">
              <a:buNone/>
            </a:pPr>
            <a:endParaRPr lang="en-US" sz="30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47</a:t>
            </a:fld>
            <a:endParaRPr lang="en-US" altLang="en-US" dirty="0"/>
          </a:p>
        </p:txBody>
      </p:sp>
    </p:spTree>
    <p:extLst>
      <p:ext uri="{BB962C8B-B14F-4D97-AF65-F5344CB8AC3E}">
        <p14:creationId xmlns:p14="http://schemas.microsoft.com/office/powerpoint/2010/main" val="1743367121"/>
      </p:ext>
    </p:extLst>
  </p:cSld>
  <p:clrMapOvr>
    <a:masterClrMapping/>
  </p:clrMapOvr>
  <p:transition>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888" y="275898"/>
            <a:ext cx="8284176" cy="1143000"/>
          </a:xfrm>
        </p:spPr>
        <p:txBody>
          <a:bodyPr/>
          <a:lstStyle/>
          <a:p>
            <a:r>
              <a:rPr lang="en-US" sz="4000" dirty="0"/>
              <a:t>Leave Liability Reporting </a:t>
            </a:r>
            <a:br>
              <a:rPr lang="en-US" sz="4000" dirty="0"/>
            </a:br>
            <a:r>
              <a:rPr lang="en-US" sz="4000" dirty="0"/>
              <a:t>(BOMS Users)</a:t>
            </a:r>
          </a:p>
        </p:txBody>
      </p:sp>
      <p:sp>
        <p:nvSpPr>
          <p:cNvPr id="3" name="Content Placeholder 2"/>
          <p:cNvSpPr>
            <a:spLocks noGrp="1"/>
          </p:cNvSpPr>
          <p:nvPr>
            <p:ph idx="1"/>
          </p:nvPr>
        </p:nvSpPr>
        <p:spPr>
          <a:xfrm>
            <a:off x="876300" y="1295400"/>
            <a:ext cx="8267700" cy="4876800"/>
          </a:xfrm>
        </p:spPr>
        <p:txBody>
          <a:bodyPr/>
          <a:lstStyle/>
          <a:p>
            <a:pPr marL="0" indent="0">
              <a:buNone/>
            </a:pPr>
            <a:endParaRPr lang="en-US" sz="800" dirty="0"/>
          </a:p>
          <a:p>
            <a:pPr>
              <a:buFont typeface="Arial" panose="020B0604020202020204" pitchFamily="34" charset="0"/>
              <a:buChar char="•"/>
            </a:pPr>
            <a:r>
              <a:rPr lang="en-US" sz="4000" dirty="0"/>
              <a:t>Leave Payout &amp; Short-Term Factors</a:t>
            </a:r>
          </a:p>
          <a:p>
            <a:pPr marL="0" indent="0">
              <a:buNone/>
            </a:pPr>
            <a:endParaRPr lang="en-US" sz="1200" dirty="0"/>
          </a:p>
          <a:p>
            <a:pPr marL="0" indent="0">
              <a:buNone/>
            </a:pPr>
            <a:endParaRPr lang="en-US" sz="1200" dirty="0"/>
          </a:p>
          <a:p>
            <a:pPr marL="0" indent="0">
              <a:buNone/>
            </a:pPr>
            <a:endParaRPr lang="en-US" sz="1200" dirty="0"/>
          </a:p>
          <a:p>
            <a:pPr marL="0" indent="0" algn="ctr">
              <a:buNone/>
            </a:pPr>
            <a:r>
              <a:rPr lang="en-US" sz="3000" dirty="0"/>
              <a:t>Annual Sick and </a:t>
            </a:r>
            <a:r>
              <a:rPr lang="en-US" sz="3000" dirty="0">
                <a:hlinkClick r:id="rId3"/>
              </a:rPr>
              <a:t>Compensated </a:t>
            </a:r>
            <a:r>
              <a:rPr lang="en-US" sz="3000" dirty="0"/>
              <a:t>Leave Payout</a:t>
            </a:r>
          </a:p>
          <a:p>
            <a:pPr marL="0" indent="0" algn="ctr">
              <a:buNone/>
            </a:pPr>
            <a:r>
              <a:rPr lang="en-US" sz="3000" dirty="0"/>
              <a:t>Including Short-Term Factors</a:t>
            </a:r>
          </a:p>
          <a:p>
            <a:pPr marL="0" indent="0">
              <a:buNone/>
            </a:pPr>
            <a:endParaRPr lang="en-US" dirty="0"/>
          </a:p>
          <a:p>
            <a:pPr marL="0" indent="0">
              <a:buNone/>
            </a:pPr>
            <a:endParaRPr lang="en-US" dirty="0"/>
          </a:p>
          <a:p>
            <a:pPr marL="0" indent="0">
              <a:buNone/>
            </a:pPr>
            <a:endParaRPr lang="en-US" sz="1200" dirty="0"/>
          </a:p>
          <a:p>
            <a:pPr marL="0" indent="0">
              <a:buNone/>
            </a:pPr>
            <a:endParaRPr lang="en-US" sz="1200" dirty="0"/>
          </a:p>
          <a:p>
            <a:pPr marL="0" indent="0">
              <a:buNone/>
            </a:pP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33476395"/>
              </p:ext>
            </p:extLst>
          </p:nvPr>
        </p:nvGraphicFramePr>
        <p:xfrm>
          <a:off x="990600" y="4191000"/>
          <a:ext cx="7892743" cy="1828800"/>
        </p:xfrm>
        <a:graphic>
          <a:graphicData uri="http://schemas.openxmlformats.org/drawingml/2006/table">
            <a:tbl>
              <a:tblPr firstRow="1" firstCol="1" lastRow="1" bandRow="1">
                <a:tableStyleId>{2D5ABB26-0587-4C30-8999-92F81FD0307C}</a:tableStyleId>
              </a:tblPr>
              <a:tblGrid>
                <a:gridCol w="682032">
                  <a:extLst>
                    <a:ext uri="{9D8B030D-6E8A-4147-A177-3AD203B41FA5}">
                      <a16:colId xmlns:a16="http://schemas.microsoft.com/office/drawing/2014/main" xmlns="" val="20000"/>
                    </a:ext>
                  </a:extLst>
                </a:gridCol>
                <a:gridCol w="1619004">
                  <a:extLst>
                    <a:ext uri="{9D8B030D-6E8A-4147-A177-3AD203B41FA5}">
                      <a16:colId xmlns:a16="http://schemas.microsoft.com/office/drawing/2014/main" xmlns="" val="20001"/>
                    </a:ext>
                  </a:extLst>
                </a:gridCol>
                <a:gridCol w="1363925">
                  <a:extLst>
                    <a:ext uri="{9D8B030D-6E8A-4147-A177-3AD203B41FA5}">
                      <a16:colId xmlns:a16="http://schemas.microsoft.com/office/drawing/2014/main" xmlns="" val="20002"/>
                    </a:ext>
                  </a:extLst>
                </a:gridCol>
                <a:gridCol w="1279763">
                  <a:extLst>
                    <a:ext uri="{9D8B030D-6E8A-4147-A177-3AD203B41FA5}">
                      <a16:colId xmlns:a16="http://schemas.microsoft.com/office/drawing/2014/main" xmlns="" val="20003"/>
                    </a:ext>
                  </a:extLst>
                </a:gridCol>
                <a:gridCol w="1516475">
                  <a:extLst>
                    <a:ext uri="{9D8B030D-6E8A-4147-A177-3AD203B41FA5}">
                      <a16:colId xmlns:a16="http://schemas.microsoft.com/office/drawing/2014/main" xmlns="" val="20004"/>
                    </a:ext>
                  </a:extLst>
                </a:gridCol>
                <a:gridCol w="1431544">
                  <a:extLst>
                    <a:ext uri="{9D8B030D-6E8A-4147-A177-3AD203B41FA5}">
                      <a16:colId xmlns:a16="http://schemas.microsoft.com/office/drawing/2014/main" xmlns="" val="20005"/>
                    </a:ext>
                  </a:extLst>
                </a:gridCol>
              </a:tblGrid>
              <a:tr h="1234286">
                <a:tc>
                  <a:txBody>
                    <a:bodyPr/>
                    <a:lstStyle/>
                    <a:p>
                      <a:pPr marL="0" marR="0">
                        <a:lnSpc>
                          <a:spcPct val="107000"/>
                        </a:lnSpc>
                        <a:spcBef>
                          <a:spcPts val="0"/>
                        </a:spcBef>
                        <a:spcAft>
                          <a:spcPts val="0"/>
                        </a:spcAft>
                      </a:pPr>
                      <a:r>
                        <a:rPr lang="en-US" sz="1100" u="none" strike="noStrike" spc="0" dirty="0">
                          <a:effectLst/>
                        </a:rPr>
                        <a:t>Entity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indent="165100" algn="l">
                        <a:lnSpc>
                          <a:spcPts val="1510"/>
                        </a:lnSpc>
                        <a:spcBef>
                          <a:spcPts val="0"/>
                        </a:spcBef>
                        <a:spcAft>
                          <a:spcPts val="0"/>
                        </a:spcAft>
                      </a:pPr>
                      <a:r>
                        <a:rPr lang="en-US" sz="1100" u="none" strike="noStrike" spc="0" dirty="0">
                          <a:effectLst/>
                        </a:rPr>
                        <a:t>TOTAL</a:t>
                      </a:r>
                    </a:p>
                    <a:p>
                      <a:pPr marL="165100" marR="0" indent="165100" algn="l">
                        <a:lnSpc>
                          <a:spcPts val="1510"/>
                        </a:lnSpc>
                        <a:spcBef>
                          <a:spcPts val="0"/>
                        </a:spcBef>
                        <a:spcAft>
                          <a:spcPts val="0"/>
                        </a:spcAft>
                      </a:pPr>
                      <a:r>
                        <a:rPr lang="en-US" sz="1100" u="none" strike="noStrike" spc="0" dirty="0">
                          <a:effectLst/>
                        </a:rPr>
                        <a:t>BEGINNING</a:t>
                      </a:r>
                    </a:p>
                    <a:p>
                      <a:pPr marL="165100" marR="0" indent="165100" algn="l">
                        <a:lnSpc>
                          <a:spcPts val="1510"/>
                        </a:lnSpc>
                        <a:spcBef>
                          <a:spcPts val="0"/>
                        </a:spcBef>
                        <a:spcAft>
                          <a:spcPts val="0"/>
                        </a:spcAft>
                      </a:pPr>
                      <a:r>
                        <a:rPr lang="en-US" sz="1100" u="none" strike="noStrike" spc="0" dirty="0">
                          <a:effectLst/>
                        </a:rPr>
                        <a:t>COMPENSATED</a:t>
                      </a:r>
                    </a:p>
                    <a:p>
                      <a:pPr marL="165100" marR="0" indent="165100" algn="l">
                        <a:lnSpc>
                          <a:spcPts val="1510"/>
                        </a:lnSpc>
                        <a:spcBef>
                          <a:spcPts val="0"/>
                        </a:spcBef>
                        <a:spcAft>
                          <a:spcPts val="0"/>
                        </a:spcAft>
                      </a:pPr>
                      <a:r>
                        <a:rPr lang="en-US" sz="1100" u="none" strike="noStrike" spc="0" dirty="0">
                          <a:effectLst/>
                          <a:latin typeface="+mn-lt"/>
                          <a:ea typeface="+mn-ea"/>
                          <a:cs typeface="+mn-cs"/>
                        </a:rPr>
                        <a:t>ABSENCES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marR="0" algn="ctr">
                        <a:lnSpc>
                          <a:spcPct val="107000"/>
                        </a:lnSpc>
                        <a:spcBef>
                          <a:spcPts val="0"/>
                        </a:spcBef>
                        <a:spcAft>
                          <a:spcPts val="0"/>
                        </a:spcAft>
                      </a:pPr>
                      <a:r>
                        <a:rPr lang="en-US" sz="1100" u="none" strike="noStrike" spc="0" dirty="0">
                          <a:effectLst/>
                        </a:rPr>
                        <a:t>BEGINNING</a:t>
                      </a:r>
                    </a:p>
                    <a:p>
                      <a:pPr marL="152400" marR="0" algn="ctr">
                        <a:lnSpc>
                          <a:spcPct val="107000"/>
                        </a:lnSpc>
                        <a:spcBef>
                          <a:spcPts val="0"/>
                        </a:spcBef>
                        <a:spcAft>
                          <a:spcPts val="0"/>
                        </a:spcAft>
                      </a:pPr>
                      <a:r>
                        <a:rPr lang="en-US" sz="1100" u="none" strike="noStrike" spc="0" dirty="0">
                          <a:effectLst/>
                        </a:rPr>
                        <a:t>OPERATING</a:t>
                      </a:r>
                    </a:p>
                    <a:p>
                      <a:pPr marL="152400" marR="0" algn="ctr">
                        <a:lnSpc>
                          <a:spcPct val="107000"/>
                        </a:lnSpc>
                        <a:spcBef>
                          <a:spcPts val="0"/>
                        </a:spcBef>
                        <a:spcAft>
                          <a:spcPts val="0"/>
                        </a:spcAft>
                      </a:pPr>
                      <a:r>
                        <a:rPr lang="en-US" sz="1100" u="none" strike="noStrike" spc="0" dirty="0">
                          <a:effectLst/>
                        </a:rPr>
                        <a:t>BALANCE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38100" algn="ctr">
                        <a:lnSpc>
                          <a:spcPts val="1510"/>
                        </a:lnSpc>
                        <a:spcBef>
                          <a:spcPts val="0"/>
                        </a:spcBef>
                        <a:spcAft>
                          <a:spcPts val="0"/>
                        </a:spcAft>
                      </a:pPr>
                      <a:r>
                        <a:rPr lang="en-US" sz="1100" u="none" strike="noStrike" spc="0" dirty="0">
                          <a:effectLst/>
                        </a:rPr>
                        <a:t>BEGINNING</a:t>
                      </a:r>
                    </a:p>
                    <a:p>
                      <a:pPr marL="0" marR="38100" algn="ctr">
                        <a:lnSpc>
                          <a:spcPts val="1510"/>
                        </a:lnSpc>
                        <a:spcBef>
                          <a:spcPts val="0"/>
                        </a:spcBef>
                        <a:spcAft>
                          <a:spcPts val="0"/>
                        </a:spcAft>
                      </a:pPr>
                      <a:r>
                        <a:rPr lang="en-US" sz="1100" u="none" strike="noStrike" spc="0" dirty="0">
                          <a:effectLst/>
                        </a:rPr>
                        <a:t> LONG TERM BALANCE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2700" algn="ctr">
                        <a:lnSpc>
                          <a:spcPct val="107000"/>
                        </a:lnSpc>
                        <a:spcBef>
                          <a:spcPts val="0"/>
                        </a:spcBef>
                        <a:spcAft>
                          <a:spcPts val="0"/>
                        </a:spcAft>
                      </a:pPr>
                      <a:r>
                        <a:rPr lang="en-US" sz="1100" u="none" strike="noStrike" spc="0" dirty="0">
                          <a:effectLst/>
                        </a:rPr>
                        <a:t>FY 2016</a:t>
                      </a:r>
                      <a:endParaRPr lang="en-US" sz="1100" dirty="0">
                        <a:effectLst/>
                      </a:endParaRPr>
                    </a:p>
                    <a:p>
                      <a:pPr marL="0" marR="0" algn="ctr">
                        <a:lnSpc>
                          <a:spcPts val="1510"/>
                        </a:lnSpc>
                        <a:spcBef>
                          <a:spcPts val="0"/>
                        </a:spcBef>
                        <a:spcAft>
                          <a:spcPts val="0"/>
                        </a:spcAft>
                      </a:pPr>
                      <a:r>
                        <a:rPr lang="en-US" sz="1100" u="none" strike="noStrike" spc="0" dirty="0">
                          <a:effectLst/>
                        </a:rPr>
                        <a:t>SHORT-TERM</a:t>
                      </a:r>
                      <a:endParaRPr lang="en-US" sz="1100" dirty="0">
                        <a:effectLst/>
                      </a:endParaRPr>
                    </a:p>
                    <a:p>
                      <a:pPr marL="0" marR="12700" algn="ctr">
                        <a:lnSpc>
                          <a:spcPts val="1510"/>
                        </a:lnSpc>
                        <a:spcBef>
                          <a:spcPts val="0"/>
                        </a:spcBef>
                        <a:spcAft>
                          <a:spcPts val="0"/>
                        </a:spcAft>
                      </a:pPr>
                      <a:r>
                        <a:rPr lang="en-US" sz="1100" u="none" strike="noStrike" spc="0" dirty="0">
                          <a:effectLst/>
                        </a:rPr>
                        <a:t>FACTOR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2700" algn="ctr">
                        <a:lnSpc>
                          <a:spcPct val="107000"/>
                        </a:lnSpc>
                        <a:spcBef>
                          <a:spcPts val="0"/>
                        </a:spcBef>
                        <a:spcAft>
                          <a:spcPts val="0"/>
                        </a:spcAft>
                      </a:pPr>
                      <a:r>
                        <a:rPr lang="en-US" sz="1100" u="none" strike="noStrike" spc="0" dirty="0">
                          <a:effectLst/>
                        </a:rPr>
                        <a:t>FY 2017</a:t>
                      </a:r>
                      <a:endParaRPr lang="en-US" sz="1100" dirty="0">
                        <a:effectLst/>
                      </a:endParaRPr>
                    </a:p>
                    <a:p>
                      <a:pPr marL="0" marR="0" algn="ctr">
                        <a:lnSpc>
                          <a:spcPts val="1510"/>
                        </a:lnSpc>
                        <a:spcBef>
                          <a:spcPts val="0"/>
                        </a:spcBef>
                        <a:spcAft>
                          <a:spcPts val="0"/>
                        </a:spcAft>
                      </a:pPr>
                      <a:r>
                        <a:rPr lang="en-US" sz="1100" u="none" strike="noStrike" spc="0" dirty="0">
                          <a:effectLst/>
                        </a:rPr>
                        <a:t>SHORT-TERM</a:t>
                      </a:r>
                      <a:endParaRPr lang="en-US" sz="1100" dirty="0">
                        <a:effectLst/>
                      </a:endParaRPr>
                    </a:p>
                    <a:p>
                      <a:pPr marL="0" marR="0" algn="ctr">
                        <a:lnSpc>
                          <a:spcPts val="1510"/>
                        </a:lnSpc>
                        <a:spcBef>
                          <a:spcPts val="0"/>
                        </a:spcBef>
                        <a:spcAft>
                          <a:spcPts val="0"/>
                        </a:spcAft>
                      </a:pPr>
                      <a:r>
                        <a:rPr lang="en-US" sz="1100" u="none" strike="noStrike" spc="0" dirty="0">
                          <a:effectLst/>
                        </a:rPr>
                        <a:t>FACTOR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94514">
                <a:tc>
                  <a:txBody>
                    <a:bodyPr/>
                    <a:lstStyle/>
                    <a:p>
                      <a:pPr marL="0" marR="0">
                        <a:lnSpc>
                          <a:spcPct val="107000"/>
                        </a:lnSpc>
                        <a:spcBef>
                          <a:spcPts val="0"/>
                        </a:spcBef>
                        <a:spcAft>
                          <a:spcPts val="0"/>
                        </a:spcAft>
                      </a:pPr>
                      <a:r>
                        <a:rPr lang="en-US" sz="1100" u="none" strike="noStrike" spc="0" dirty="0">
                          <a:effectLst/>
                        </a:rPr>
                        <a:t>XXXXXXXX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1300" b="1" u="none" strike="noStrike" spc="0" dirty="0">
                          <a:effectLst/>
                        </a:rPr>
                        <a:t>1</a:t>
                      </a:r>
                      <a:r>
                        <a:rPr lang="en-US" sz="900" b="1" u="none" strike="noStrike" spc="0" dirty="0">
                          <a:effectLst/>
                        </a:rPr>
                        <a:t>,</a:t>
                      </a:r>
                      <a:r>
                        <a:rPr lang="en-US" sz="1300" b="1" u="none" strike="noStrike" spc="0" dirty="0">
                          <a:effectLst/>
                        </a:rPr>
                        <a:t>012</a:t>
                      </a:r>
                      <a:r>
                        <a:rPr lang="en-US" sz="900" b="1" u="none" strike="noStrike" spc="0" dirty="0">
                          <a:effectLst/>
                        </a:rPr>
                        <a:t>,</a:t>
                      </a:r>
                      <a:r>
                        <a:rPr lang="en-US" sz="1300" b="1" u="none" strike="noStrike" spc="0" dirty="0">
                          <a:effectLst/>
                        </a:rPr>
                        <a:t>391.49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1300" u="none" strike="noStrike" spc="0" dirty="0">
                          <a:effectLst/>
                        </a:rPr>
                        <a:t>48</a:t>
                      </a:r>
                      <a:r>
                        <a:rPr lang="en-US" sz="900" u="none" strike="noStrike" spc="0" dirty="0">
                          <a:effectLst/>
                        </a:rPr>
                        <a:t>,</a:t>
                      </a:r>
                      <a:r>
                        <a:rPr lang="en-US" sz="1300" u="none" strike="noStrike" spc="0" dirty="0">
                          <a:effectLst/>
                        </a:rPr>
                        <a:t>390.39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algn="ctr">
                        <a:lnSpc>
                          <a:spcPts val="1450"/>
                        </a:lnSpc>
                        <a:spcBef>
                          <a:spcPts val="0"/>
                        </a:spcBef>
                        <a:spcAft>
                          <a:spcPts val="0"/>
                        </a:spcAft>
                      </a:pPr>
                      <a:r>
                        <a:rPr lang="en-US" sz="1300" u="none" strike="noStrike" spc="0" dirty="0">
                          <a:effectLst/>
                        </a:rPr>
                        <a:t>964</a:t>
                      </a:r>
                      <a:r>
                        <a:rPr lang="en-US" sz="900" u="none" strike="noStrike" spc="0" dirty="0">
                          <a:effectLst/>
                        </a:rPr>
                        <a:t>,</a:t>
                      </a:r>
                      <a:r>
                        <a:rPr lang="en-US" sz="1300" u="none" strike="noStrike" spc="0" dirty="0">
                          <a:effectLst/>
                        </a:rPr>
                        <a:t>001.10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1300" u="none" strike="noStrike" spc="0" dirty="0">
                          <a:effectLst/>
                        </a:rPr>
                        <a:t>0.42000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1200" u="none" strike="noStrike" spc="0" dirty="0">
                          <a:effectLst/>
                          <a:highlight>
                            <a:srgbClr val="FFFF00"/>
                          </a:highlight>
                        </a:rPr>
                        <a:t>0.46000</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48</a:t>
            </a:fld>
            <a:endParaRPr lang="en-US" altLang="en-US" dirty="0"/>
          </a:p>
        </p:txBody>
      </p:sp>
    </p:spTree>
    <p:extLst>
      <p:ext uri="{BB962C8B-B14F-4D97-AF65-F5344CB8AC3E}">
        <p14:creationId xmlns:p14="http://schemas.microsoft.com/office/powerpoint/2010/main" val="292414239"/>
      </p:ext>
    </p:extLst>
  </p:cSld>
  <p:clrMapOvr>
    <a:masterClrMapping/>
  </p:clrMapOvr>
  <p:transition>
    <p:wipe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98" y="270497"/>
            <a:ext cx="8229600" cy="1143000"/>
          </a:xfrm>
        </p:spPr>
        <p:txBody>
          <a:bodyPr/>
          <a:lstStyle/>
          <a:p>
            <a:r>
              <a:rPr lang="en-US" sz="4000" dirty="0"/>
              <a:t>Leave Liability Reporting </a:t>
            </a:r>
            <a:br>
              <a:rPr lang="en-US" sz="4000" dirty="0"/>
            </a:br>
            <a:r>
              <a:rPr lang="en-US" sz="4000" dirty="0"/>
              <a:t>(</a:t>
            </a:r>
            <a:r>
              <a:rPr lang="en-US" sz="4000" dirty="0">
                <a:hlinkClick r:id="rId3"/>
              </a:rPr>
              <a:t>BOMS Users</a:t>
            </a:r>
            <a:r>
              <a:rPr lang="en-US" sz="4000" dirty="0"/>
              <a:t>), continued</a:t>
            </a:r>
          </a:p>
        </p:txBody>
      </p:sp>
      <p:sp>
        <p:nvSpPr>
          <p:cNvPr id="3" name="Content Placeholder 2"/>
          <p:cNvSpPr>
            <a:spLocks noGrp="1"/>
          </p:cNvSpPr>
          <p:nvPr>
            <p:ph idx="1"/>
          </p:nvPr>
        </p:nvSpPr>
        <p:spPr>
          <a:xfrm>
            <a:off x="876299" y="1429262"/>
            <a:ext cx="8292895" cy="4696899"/>
          </a:xfrm>
        </p:spPr>
        <p:txBody>
          <a:bodyPr/>
          <a:lstStyle/>
          <a:p>
            <a:pPr>
              <a:buFont typeface="Arial" panose="020B0604020202020204" pitchFamily="34" charset="0"/>
              <a:buChar char="•"/>
            </a:pPr>
            <a:r>
              <a:rPr lang="en-US" sz="4000" dirty="0"/>
              <a:t>Using the incorrect beginning balance </a:t>
            </a:r>
            <a:r>
              <a:rPr lang="en-US" sz="4000" b="1" dirty="0"/>
              <a:t>will skew:</a:t>
            </a:r>
          </a:p>
          <a:p>
            <a:pPr lvl="1">
              <a:buFont typeface="Calibri" panose="020F0502020204030204" pitchFamily="34" charset="0"/>
              <a:buChar char="—"/>
            </a:pPr>
            <a:r>
              <a:rPr lang="en-US" sz="3000" dirty="0"/>
              <a:t>  </a:t>
            </a:r>
            <a:r>
              <a:rPr lang="en-US" sz="3600" dirty="0"/>
              <a:t>Current year short-term factor </a:t>
            </a:r>
          </a:p>
          <a:p>
            <a:pPr lvl="1">
              <a:buFont typeface="Calibri" panose="020F0502020204030204" pitchFamily="34" charset="0"/>
              <a:buChar char="—"/>
            </a:pPr>
            <a:r>
              <a:rPr lang="en-US" sz="3600" dirty="0"/>
              <a:t>  3 year average factor </a:t>
            </a:r>
          </a:p>
          <a:p>
            <a:pPr lvl="1">
              <a:buFont typeface="Calibri" panose="020F0502020204030204" pitchFamily="34" charset="0"/>
              <a:buChar char="—"/>
            </a:pPr>
            <a:r>
              <a:rPr lang="en-US" sz="3600" dirty="0"/>
              <a:t>  Current &amp; long-term liability totals</a:t>
            </a:r>
            <a:endParaRPr lang="en-US" sz="1200" dirty="0"/>
          </a:p>
          <a:p>
            <a:pPr>
              <a:buFont typeface="Arial" panose="020B0604020202020204" pitchFamily="34" charset="0"/>
              <a:buChar char="•"/>
            </a:pPr>
            <a:r>
              <a:rPr lang="en-US" sz="4000" dirty="0"/>
              <a:t>The report is not representative of actual expenditures incurred</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49</a:t>
            </a:fld>
            <a:endParaRPr lang="en-US" altLang="en-US" dirty="0"/>
          </a:p>
        </p:txBody>
      </p:sp>
    </p:spTree>
    <p:extLst>
      <p:ext uri="{BB962C8B-B14F-4D97-AF65-F5344CB8AC3E}">
        <p14:creationId xmlns:p14="http://schemas.microsoft.com/office/powerpoint/2010/main" val="374412370"/>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70280" y="228600"/>
            <a:ext cx="7696200" cy="1143000"/>
          </a:xfrm>
        </p:spPr>
        <p:txBody>
          <a:bodyPr/>
          <a:lstStyle/>
          <a:p>
            <a:pPr eaLnBrk="1" hangingPunct="1"/>
            <a:r>
              <a:rPr lang="en-US" dirty="0"/>
              <a:t>Comprehensive Annual Financial Report (CAFR)</a:t>
            </a:r>
          </a:p>
        </p:txBody>
      </p:sp>
      <p:sp>
        <p:nvSpPr>
          <p:cNvPr id="14339" name="Rectangle 3"/>
          <p:cNvSpPr>
            <a:spLocks noGrp="1" noChangeArrowheads="1"/>
          </p:cNvSpPr>
          <p:nvPr>
            <p:ph idx="1"/>
          </p:nvPr>
        </p:nvSpPr>
        <p:spPr>
          <a:xfrm>
            <a:off x="950167" y="1524000"/>
            <a:ext cx="8193833" cy="4648199"/>
          </a:xfrm>
        </p:spPr>
        <p:txBody>
          <a:bodyPr/>
          <a:lstStyle/>
          <a:p>
            <a:pPr marL="0" indent="0" eaLnBrk="1" hangingPunct="1">
              <a:buNone/>
            </a:pPr>
            <a:r>
              <a:rPr lang="en-US" sz="4000" dirty="0">
                <a:latin typeface="+mj-lt"/>
              </a:rPr>
              <a:t>Pursuant to s. 216.102, F.S.</a:t>
            </a:r>
          </a:p>
          <a:p>
            <a:pPr marL="0" indent="0" eaLnBrk="1" hangingPunct="1">
              <a:buNone/>
            </a:pPr>
            <a:r>
              <a:rPr lang="en-US" sz="4000" dirty="0">
                <a:latin typeface="+mj-lt"/>
              </a:rPr>
              <a:t>The Department of Financial Services </a:t>
            </a:r>
            <a:r>
              <a:rPr lang="en-US" sz="4000" b="1" dirty="0">
                <a:latin typeface="+mj-lt"/>
              </a:rPr>
              <a:t>requires </a:t>
            </a:r>
            <a:r>
              <a:rPr lang="en-US" sz="4000" dirty="0"/>
              <a:t>certain </a:t>
            </a:r>
            <a:r>
              <a:rPr lang="en-US" sz="4000" dirty="0">
                <a:latin typeface="+mj-lt"/>
              </a:rPr>
              <a:t>information and </a:t>
            </a:r>
            <a:r>
              <a:rPr lang="en-US" sz="4000" dirty="0"/>
              <a:t>agency </a:t>
            </a:r>
            <a:r>
              <a:rPr lang="en-US" sz="4000" dirty="0">
                <a:latin typeface="+mj-lt"/>
              </a:rPr>
              <a:t>representations in order to prepare the State’s Comprehensive Annual Financial Report</a:t>
            </a:r>
          </a:p>
          <a:p>
            <a:pPr marL="0" indent="0" eaLnBrk="1" hangingPunct="1">
              <a:buNone/>
            </a:pPr>
            <a:endParaRPr lang="en-US" sz="1800" dirty="0"/>
          </a:p>
          <a:p>
            <a:pPr marL="0" indent="0" eaLnBrk="1" hangingPunct="1">
              <a:buNone/>
            </a:pPr>
            <a:endParaRPr lang="en-US" dirty="0"/>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5</a:t>
            </a:fld>
            <a:endParaRPr lang="en-US" altLang="en-US" dirty="0"/>
          </a:p>
        </p:txBody>
      </p:sp>
    </p:spTree>
    <p:extLst>
      <p:ext uri="{BB962C8B-B14F-4D97-AF65-F5344CB8AC3E}">
        <p14:creationId xmlns:p14="http://schemas.microsoft.com/office/powerpoint/2010/main" val="3826995142"/>
      </p:ext>
    </p:extLst>
  </p:cSld>
  <p:clrMapOvr>
    <a:masterClrMapping/>
  </p:clrMapOvr>
  <p:transition>
    <p:wipe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536" y="274638"/>
            <a:ext cx="7696200" cy="1143000"/>
          </a:xfrm>
        </p:spPr>
        <p:txBody>
          <a:bodyPr/>
          <a:lstStyle/>
          <a:p>
            <a:r>
              <a:rPr lang="en-US" sz="3500" dirty="0" smtClean="0"/>
              <a:t>Compensated Absences </a:t>
            </a:r>
            <a:r>
              <a:rPr lang="en-US" sz="3500" dirty="0"/>
              <a:t>Leave Liability Reporting (Non BOMS</a:t>
            </a:r>
            <a:r>
              <a:rPr lang="en-US" sz="3500" dirty="0" smtClean="0"/>
              <a:t> Users</a:t>
            </a:r>
            <a:r>
              <a:rPr lang="en-US" sz="3500" dirty="0"/>
              <a:t>)</a:t>
            </a:r>
          </a:p>
        </p:txBody>
      </p:sp>
      <p:sp>
        <p:nvSpPr>
          <p:cNvPr id="3" name="Content Placeholder 2"/>
          <p:cNvSpPr>
            <a:spLocks noGrp="1"/>
          </p:cNvSpPr>
          <p:nvPr>
            <p:ph idx="1"/>
          </p:nvPr>
        </p:nvSpPr>
        <p:spPr>
          <a:xfrm>
            <a:off x="914400" y="1417638"/>
            <a:ext cx="7772400" cy="4754562"/>
          </a:xfrm>
        </p:spPr>
        <p:txBody>
          <a:bodyPr/>
          <a:lstStyle/>
          <a:p>
            <a:pPr>
              <a:buFont typeface="Arial" panose="020B0604020202020204" pitchFamily="34" charset="0"/>
              <a:buChar char="•"/>
            </a:pPr>
            <a:r>
              <a:rPr lang="en-US" sz="3400" dirty="0"/>
              <a:t>Demystifying the Compensated Absences Leave Liability (CALLs) workbook which contains: </a:t>
            </a:r>
          </a:p>
          <a:p>
            <a:pPr marL="914400" lvl="1" indent="-457200">
              <a:buFont typeface="Calibri" panose="020F0502020204030204" pitchFamily="34" charset="0"/>
              <a:buChar char="—"/>
            </a:pPr>
            <a:r>
              <a:rPr lang="en-US" sz="3200" dirty="0"/>
              <a:t>The audited CFO beginning balance </a:t>
            </a:r>
          </a:p>
          <a:p>
            <a:pPr marL="914400" lvl="1" indent="-457200">
              <a:buFont typeface="Calibri" panose="020F0502020204030204" pitchFamily="34" charset="0"/>
              <a:buChar char="—"/>
            </a:pPr>
            <a:r>
              <a:rPr lang="en-US" sz="3200" dirty="0"/>
              <a:t>Current fiscal year short-term factor </a:t>
            </a:r>
          </a:p>
          <a:p>
            <a:pPr lvl="1">
              <a:buFont typeface="Calibri" panose="020F0502020204030204" pitchFamily="34" charset="0"/>
              <a:buChar char="—"/>
            </a:pPr>
            <a:r>
              <a:rPr lang="en-US" sz="3200" dirty="0"/>
              <a:t> Listing of employees by names and 	rates of pay </a:t>
            </a:r>
          </a:p>
          <a:p>
            <a:pPr>
              <a:buFont typeface="Calibri" panose="020F0502020204030204" pitchFamily="34" charset="0"/>
              <a:buChar char="–"/>
            </a:pPr>
            <a:endParaRPr lang="en-US" dirty="0"/>
          </a:p>
          <a:p>
            <a:pPr>
              <a:buFont typeface="Calibri" panose="020F0502020204030204" pitchFamily="34" charset="0"/>
              <a:buChar char="–"/>
            </a:pPr>
            <a:endParaRPr lang="en-US"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50</a:t>
            </a:fld>
            <a:endParaRPr lang="en-US" altLang="en-US" dirty="0"/>
          </a:p>
        </p:txBody>
      </p:sp>
    </p:spTree>
    <p:extLst>
      <p:ext uri="{BB962C8B-B14F-4D97-AF65-F5344CB8AC3E}">
        <p14:creationId xmlns:p14="http://schemas.microsoft.com/office/powerpoint/2010/main" val="1541934623"/>
      </p:ext>
    </p:extLst>
  </p:cSld>
  <p:clrMapOvr>
    <a:masterClrMapping/>
  </p:clrMapOvr>
  <p:transition>
    <p:wipe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18" y="265907"/>
            <a:ext cx="7696200" cy="1143000"/>
          </a:xfrm>
        </p:spPr>
        <p:txBody>
          <a:bodyPr/>
          <a:lstStyle/>
          <a:p>
            <a:r>
              <a:rPr lang="en-US" sz="3500" dirty="0"/>
              <a:t>Compensated Absences Leave Liability Reporting (Non BOMS Users), continued</a:t>
            </a:r>
          </a:p>
        </p:txBody>
      </p:sp>
      <p:sp>
        <p:nvSpPr>
          <p:cNvPr id="3" name="Content Placeholder 2"/>
          <p:cNvSpPr>
            <a:spLocks noGrp="1"/>
          </p:cNvSpPr>
          <p:nvPr>
            <p:ph idx="1"/>
          </p:nvPr>
        </p:nvSpPr>
        <p:spPr>
          <a:xfrm>
            <a:off x="914400" y="1440137"/>
            <a:ext cx="7696200" cy="4717256"/>
          </a:xfrm>
        </p:spPr>
        <p:txBody>
          <a:bodyPr/>
          <a:lstStyle/>
          <a:p>
            <a:pPr>
              <a:buFont typeface="Arial" panose="020B0604020202020204" pitchFamily="34" charset="0"/>
              <a:buChar char="•"/>
            </a:pPr>
            <a:r>
              <a:rPr lang="en-US" sz="3600" dirty="0"/>
              <a:t>Things to keep in mind:</a:t>
            </a:r>
          </a:p>
          <a:p>
            <a:endParaRPr lang="en-US" sz="1200" dirty="0"/>
          </a:p>
          <a:p>
            <a:pPr marL="914400" lvl="1" indent="-457200">
              <a:spcBef>
                <a:spcPts val="200"/>
              </a:spcBef>
              <a:buFont typeface="Calibri" panose="020F0502020204030204" pitchFamily="34" charset="0"/>
              <a:buChar char="—"/>
            </a:pPr>
            <a:r>
              <a:rPr lang="en-US" sz="3200" dirty="0"/>
              <a:t>Reconcile all employee data with your records</a:t>
            </a:r>
          </a:p>
          <a:p>
            <a:pPr marL="914400" lvl="1" indent="-457200">
              <a:spcBef>
                <a:spcPts val="200"/>
              </a:spcBef>
              <a:buFont typeface="Calibri" panose="020F0502020204030204" pitchFamily="34" charset="0"/>
              <a:buChar char="—"/>
            </a:pPr>
            <a:r>
              <a:rPr lang="en-US" sz="3200" dirty="0"/>
              <a:t>Input employee leave hours by type </a:t>
            </a:r>
          </a:p>
          <a:p>
            <a:pPr marL="914400" lvl="1" indent="-457200">
              <a:spcBef>
                <a:spcPts val="200"/>
              </a:spcBef>
              <a:buFont typeface="Calibri" panose="020F0502020204030204" pitchFamily="34" charset="0"/>
              <a:buChar char="—"/>
            </a:pPr>
            <a:r>
              <a:rPr lang="en-US" sz="3200" dirty="0"/>
              <a:t>Include employees in DROP </a:t>
            </a:r>
          </a:p>
          <a:p>
            <a:pPr marL="914400" lvl="1" indent="-457200">
              <a:spcBef>
                <a:spcPts val="200"/>
              </a:spcBef>
              <a:buFont typeface="Calibri" panose="020F0502020204030204" pitchFamily="34" charset="0"/>
              <a:buChar char="—"/>
            </a:pPr>
            <a:r>
              <a:rPr lang="en-US" sz="3200" dirty="0"/>
              <a:t>Include employees terminating on June 30</a:t>
            </a:r>
            <a:r>
              <a:rPr lang="en-US" sz="3200" baseline="30000" dirty="0"/>
              <a:t>th</a:t>
            </a:r>
            <a:r>
              <a:rPr lang="en-US" sz="3200" dirty="0"/>
              <a:t> </a:t>
            </a:r>
          </a:p>
          <a:p>
            <a:pPr marL="457200" lvl="1" indent="0">
              <a:buNone/>
            </a:pPr>
            <a:endParaRPr lang="en-US"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51</a:t>
            </a:fld>
            <a:endParaRPr lang="en-US" altLang="en-US" dirty="0"/>
          </a:p>
        </p:txBody>
      </p:sp>
    </p:spTree>
    <p:extLst>
      <p:ext uri="{BB962C8B-B14F-4D97-AF65-F5344CB8AC3E}">
        <p14:creationId xmlns:p14="http://schemas.microsoft.com/office/powerpoint/2010/main" val="3301782127"/>
      </p:ext>
    </p:extLst>
  </p:cSld>
  <p:clrMapOvr>
    <a:masterClrMapping/>
  </p:clrMapOvr>
  <p:transition>
    <p:wipe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536" y="274638"/>
            <a:ext cx="7696200" cy="1143000"/>
          </a:xfrm>
        </p:spPr>
        <p:txBody>
          <a:bodyPr/>
          <a:lstStyle/>
          <a:p>
            <a:r>
              <a:rPr lang="en-US" sz="3500" dirty="0"/>
              <a:t>Compensated Absences Leave Liability Reporting (Non BOMS Users), continued</a:t>
            </a:r>
          </a:p>
        </p:txBody>
      </p:sp>
      <p:sp>
        <p:nvSpPr>
          <p:cNvPr id="3" name="Content Placeholder 2"/>
          <p:cNvSpPr>
            <a:spLocks noGrp="1"/>
          </p:cNvSpPr>
          <p:nvPr>
            <p:ph idx="1"/>
          </p:nvPr>
        </p:nvSpPr>
        <p:spPr>
          <a:xfrm>
            <a:off x="914400" y="1371600"/>
            <a:ext cx="7924800" cy="4754562"/>
          </a:xfrm>
        </p:spPr>
        <p:txBody>
          <a:bodyPr/>
          <a:lstStyle/>
          <a:p>
            <a:pPr lvl="0">
              <a:buFont typeface="Arial" panose="020B0604020202020204" pitchFamily="34" charset="0"/>
              <a:buChar char="•"/>
            </a:pPr>
            <a:r>
              <a:rPr lang="en-US" sz="3600" spc="-100" dirty="0"/>
              <a:t>Sick Leave Calculation (s. 110.122, F.S. )</a:t>
            </a:r>
          </a:p>
          <a:p>
            <a:pPr marL="346075" lvl="0" indent="0">
              <a:spcBef>
                <a:spcPts val="0"/>
              </a:spcBef>
              <a:buNone/>
            </a:pPr>
            <a:r>
              <a:rPr lang="en-US" sz="3600" spc="-100" dirty="0"/>
              <a:t>Employees with 10 years of service or more are owed one-quarter (¼) of their accrued sick leave not to exceed the equivalent of 480 work hours, or 1920 x ¼</a:t>
            </a:r>
          </a:p>
          <a:p>
            <a:pPr marL="346075" lvl="0" indent="0">
              <a:spcBef>
                <a:spcPts val="0"/>
              </a:spcBef>
              <a:buNone/>
            </a:pPr>
            <a:endParaRPr lang="en-US" sz="1200" spc="-100" dirty="0"/>
          </a:p>
          <a:p>
            <a:pPr lvl="1">
              <a:spcBef>
                <a:spcPts val="0"/>
              </a:spcBef>
              <a:buFont typeface="Calibri" panose="020F0502020204030204" pitchFamily="34" charset="0"/>
              <a:buChar char="—"/>
            </a:pPr>
            <a:r>
              <a:rPr lang="en-US" sz="3000" dirty="0"/>
              <a:t> </a:t>
            </a:r>
            <a:r>
              <a:rPr lang="en-US" sz="3200" dirty="0"/>
              <a:t>Verify data provided</a:t>
            </a:r>
          </a:p>
          <a:p>
            <a:pPr lvl="1">
              <a:spcBef>
                <a:spcPts val="0"/>
              </a:spcBef>
              <a:buFont typeface="Calibri" panose="020F0502020204030204" pitchFamily="34" charset="0"/>
              <a:buChar char="—"/>
            </a:pPr>
            <a:r>
              <a:rPr lang="en-US" sz="3200" dirty="0"/>
              <a:t> Only include eligible employees</a:t>
            </a:r>
          </a:p>
          <a:p>
            <a:endParaRPr lang="en-US" dirty="0"/>
          </a:p>
        </p:txBody>
      </p:sp>
      <p:sp>
        <p:nvSpPr>
          <p:cNvPr id="4" name="Slide Number Placeholder 3"/>
          <p:cNvSpPr>
            <a:spLocks noGrp="1"/>
          </p:cNvSpPr>
          <p:nvPr>
            <p:ph type="sldNum" sz="quarter" idx="12"/>
          </p:nvPr>
        </p:nvSpPr>
        <p:spPr/>
        <p:txBody>
          <a:bodyPr/>
          <a:lstStyle/>
          <a:p>
            <a:pPr>
              <a:defRPr/>
            </a:pPr>
            <a:fld id="{7CBBFAA4-D5D3-4066-B1AC-9A61A6EFFDB7}" type="slidenum">
              <a:rPr lang="en-US" altLang="en-US" smtClean="0"/>
              <a:pPr>
                <a:defRPr/>
              </a:pPr>
              <a:t>52</a:t>
            </a:fld>
            <a:endParaRPr lang="en-US" altLang="en-US" dirty="0"/>
          </a:p>
        </p:txBody>
      </p:sp>
    </p:spTree>
    <p:extLst>
      <p:ext uri="{BB962C8B-B14F-4D97-AF65-F5344CB8AC3E}">
        <p14:creationId xmlns:p14="http://schemas.microsoft.com/office/powerpoint/2010/main" val="3649522758"/>
      </p:ext>
    </p:extLst>
  </p:cSld>
  <p:clrMapOvr>
    <a:masterClrMapping/>
  </p:clrMapOvr>
  <p:transition>
    <p:wipe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220" y="274638"/>
            <a:ext cx="8229600" cy="1143000"/>
          </a:xfrm>
        </p:spPr>
        <p:txBody>
          <a:bodyPr/>
          <a:lstStyle/>
          <a:p>
            <a:r>
              <a:rPr lang="en-US" sz="3500" dirty="0"/>
              <a:t>Compensated Absences Leave Liability Reporting (</a:t>
            </a:r>
            <a:r>
              <a:rPr lang="en-US" sz="3500" dirty="0">
                <a:hlinkClick r:id="rId3"/>
              </a:rPr>
              <a:t>Non BOMS Users</a:t>
            </a:r>
            <a:r>
              <a:rPr lang="en-US" sz="3500" dirty="0"/>
              <a:t>), continued</a:t>
            </a:r>
          </a:p>
        </p:txBody>
      </p:sp>
      <p:sp>
        <p:nvSpPr>
          <p:cNvPr id="3" name="Content Placeholder 2"/>
          <p:cNvSpPr>
            <a:spLocks noGrp="1"/>
          </p:cNvSpPr>
          <p:nvPr>
            <p:ph idx="1"/>
          </p:nvPr>
        </p:nvSpPr>
        <p:spPr>
          <a:xfrm>
            <a:off x="914400" y="1524000"/>
            <a:ext cx="7772400" cy="46482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Content Placeholder 4"/>
          <p:cNvPicPr/>
          <p:nvPr/>
        </p:nvPicPr>
        <p:blipFill>
          <a:blip r:embed="rId4" cstate="print"/>
          <a:stretch>
            <a:fillRect/>
          </a:stretch>
        </p:blipFill>
        <p:spPr bwMode="auto">
          <a:xfrm>
            <a:off x="990600" y="1447800"/>
            <a:ext cx="7696200" cy="510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53</a:t>
            </a:fld>
            <a:endParaRPr lang="en-US" altLang="en-US" dirty="0"/>
          </a:p>
        </p:txBody>
      </p:sp>
    </p:spTree>
    <p:extLst>
      <p:ext uri="{BB962C8B-B14F-4D97-AF65-F5344CB8AC3E}">
        <p14:creationId xmlns:p14="http://schemas.microsoft.com/office/powerpoint/2010/main" val="1339718681"/>
      </p:ext>
    </p:extLst>
  </p:cSld>
  <p:clrMapOvr>
    <a:masterClrMapping/>
  </p:clrMapOvr>
  <p:transition>
    <p:wipe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43000"/>
          </a:xfrm>
        </p:spPr>
        <p:txBody>
          <a:bodyPr/>
          <a:lstStyle/>
          <a:p>
            <a:r>
              <a:rPr lang="en-US" sz="3500" dirty="0"/>
              <a:t>Compensated Absences Leave Liability </a:t>
            </a:r>
            <a:r>
              <a:rPr lang="en-US" sz="3500" dirty="0" smtClean="0"/>
              <a:t>Reporting, </a:t>
            </a:r>
            <a:r>
              <a:rPr lang="en-US" sz="3500" dirty="0"/>
              <a:t>continued</a:t>
            </a:r>
          </a:p>
        </p:txBody>
      </p:sp>
      <p:sp>
        <p:nvSpPr>
          <p:cNvPr id="3" name="Content Placeholder 2"/>
          <p:cNvSpPr>
            <a:spLocks noGrp="1"/>
          </p:cNvSpPr>
          <p:nvPr>
            <p:ph idx="1"/>
          </p:nvPr>
        </p:nvSpPr>
        <p:spPr>
          <a:xfrm>
            <a:off x="914400" y="1489440"/>
            <a:ext cx="7772400" cy="4724400"/>
          </a:xfrm>
        </p:spPr>
        <p:txBody>
          <a:bodyPr/>
          <a:lstStyle/>
          <a:p>
            <a:pPr>
              <a:spcBef>
                <a:spcPts val="0"/>
              </a:spcBef>
              <a:buFont typeface="Arial" panose="020B0604020202020204" pitchFamily="34" charset="0"/>
              <a:buChar char="•"/>
            </a:pPr>
            <a:r>
              <a:rPr lang="en-US" sz="3600" dirty="0">
                <a:cs typeface="Times New Roman" panose="02020603050405020304" pitchFamily="18" charset="0"/>
              </a:rPr>
              <a:t>Information is due on </a:t>
            </a:r>
            <a:r>
              <a:rPr lang="en-US" sz="3600" b="1" dirty="0">
                <a:cs typeface="Times New Roman" panose="02020603050405020304" pitchFamily="18" charset="0"/>
              </a:rPr>
              <a:t>July 23</a:t>
            </a:r>
            <a:r>
              <a:rPr lang="en-US" sz="3600" b="1" baseline="30000" dirty="0">
                <a:cs typeface="Times New Roman" panose="02020603050405020304" pitchFamily="18" charset="0"/>
              </a:rPr>
              <a:t>rd</a:t>
            </a:r>
            <a:endParaRPr lang="en-US" sz="3600" dirty="0">
              <a:cs typeface="Times New Roman" panose="02020603050405020304" pitchFamily="18" charset="0"/>
            </a:endParaRPr>
          </a:p>
          <a:p>
            <a:pPr eaLnBrk="1" hangingPunct="1">
              <a:spcBef>
                <a:spcPts val="0"/>
              </a:spcBef>
              <a:buFont typeface="Arial" panose="020B0604020202020204" pitchFamily="34" charset="0"/>
              <a:buChar char="•"/>
            </a:pPr>
            <a:r>
              <a:rPr lang="en-US" sz="3600" dirty="0">
                <a:cs typeface="Times New Roman" panose="02020603050405020304" pitchFamily="18" charset="0"/>
              </a:rPr>
              <a:t>Please note the Leave Liability Reporting due date is </a:t>
            </a:r>
            <a:r>
              <a:rPr lang="en-US" sz="3600" u="sng" dirty="0">
                <a:cs typeface="Times New Roman" panose="02020603050405020304" pitchFamily="18" charset="0"/>
              </a:rPr>
              <a:t>different</a:t>
            </a:r>
            <a:r>
              <a:rPr lang="en-US" sz="3600" dirty="0">
                <a:cs typeface="Times New Roman" panose="02020603050405020304" pitchFamily="18" charset="0"/>
              </a:rPr>
              <a:t> from the Capital Assets information</a:t>
            </a:r>
          </a:p>
          <a:p>
            <a:pPr eaLnBrk="1" hangingPunct="1">
              <a:spcBef>
                <a:spcPts val="0"/>
              </a:spcBef>
              <a:buFont typeface="Arial" panose="020B0604020202020204" pitchFamily="34" charset="0"/>
              <a:buChar char="•"/>
            </a:pPr>
            <a:r>
              <a:rPr lang="en-US" sz="3600" dirty="0">
                <a:cs typeface="Times New Roman" panose="02020603050405020304" pitchFamily="18" charset="0"/>
              </a:rPr>
              <a:t>Adjusting the dates minimizes bottlenecks in processing the necessary entries</a:t>
            </a:r>
            <a:endParaRPr lang="en-US" sz="3600" dirty="0">
              <a:solidFill>
                <a:srgbClr val="FF0000"/>
              </a:solidFill>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54</a:t>
            </a:fld>
            <a:endParaRPr lang="en-US" altLang="en-US" dirty="0"/>
          </a:p>
        </p:txBody>
      </p:sp>
    </p:spTree>
    <p:extLst>
      <p:ext uri="{BB962C8B-B14F-4D97-AF65-F5344CB8AC3E}">
        <p14:creationId xmlns:p14="http://schemas.microsoft.com/office/powerpoint/2010/main" val="3740692371"/>
      </p:ext>
    </p:extLst>
  </p:cSld>
  <p:clrMapOvr>
    <a:masterClrMapping/>
  </p:clrMapOvr>
  <p:transition>
    <p:wipe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152400"/>
            <a:ext cx="8229600" cy="1295400"/>
          </a:xfrm>
        </p:spPr>
        <p:txBody>
          <a:bodyPr/>
          <a:lstStyle/>
          <a:p>
            <a:pPr eaLnBrk="1" hangingPunct="1"/>
            <a:r>
              <a:rPr lang="en-US" dirty="0"/>
              <a:t>Questions</a:t>
            </a:r>
          </a:p>
        </p:txBody>
      </p:sp>
      <p:pic>
        <p:nvPicPr>
          <p:cNvPr id="43010" name="Picture 2"/>
          <p:cNvPicPr>
            <a:picLocks noChangeAspect="1" noChangeArrowheads="1"/>
          </p:cNvPicPr>
          <p:nvPr/>
        </p:nvPicPr>
        <p:blipFill>
          <a:blip r:embed="rId3" cstate="print"/>
          <a:srcRect/>
          <a:stretch>
            <a:fillRect/>
          </a:stretch>
        </p:blipFill>
        <p:spPr bwMode="auto">
          <a:xfrm>
            <a:off x="3200400" y="1905000"/>
            <a:ext cx="3043237" cy="355399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55</a:t>
            </a:fld>
            <a:endParaRPr lang="en-US" altLang="en-US" dirty="0"/>
          </a:p>
        </p:txBody>
      </p:sp>
    </p:spTree>
  </p:cSld>
  <p:clrMapOvr>
    <a:masterClrMapping/>
  </p:clrMapOvr>
  <p:transition>
    <p:wipe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5525353"/>
            <a:ext cx="7772400" cy="830997"/>
          </a:xfrm>
          <a:prstGeom prst="rect">
            <a:avLst/>
          </a:prstGeom>
        </p:spPr>
        <p:txBody>
          <a:bodyPr wrap="square">
            <a:spAutoFit/>
          </a:bodyPr>
          <a:lstStyle/>
          <a:p>
            <a:pPr>
              <a:lnSpc>
                <a:spcPct val="80000"/>
              </a:lnSpc>
              <a:buFont typeface="Wingdings" pitchFamily="2" charset="2"/>
              <a:buNone/>
              <a:defRPr/>
            </a:pPr>
            <a:r>
              <a:rPr lang="en-US" sz="2000" dirty="0">
                <a:latin typeface="+mj-lt"/>
                <a:cs typeface="Times New Roman" pitchFamily="18" charset="0"/>
              </a:rPr>
              <a:t>Justice Administrative Commission                                          (850) 488-2415</a:t>
            </a:r>
          </a:p>
          <a:p>
            <a:pPr>
              <a:lnSpc>
                <a:spcPct val="80000"/>
              </a:lnSpc>
              <a:buFont typeface="Wingdings" pitchFamily="2" charset="2"/>
              <a:buNone/>
              <a:defRPr/>
            </a:pPr>
            <a:r>
              <a:rPr lang="en-US" sz="2000" dirty="0">
                <a:latin typeface="+mj-lt"/>
                <a:cs typeface="Times New Roman" pitchFamily="18" charset="0"/>
              </a:rPr>
              <a:t>227 N. Bronough Street, Suite 2100		           </a:t>
            </a:r>
            <a:r>
              <a:rPr lang="en-US" sz="2000" dirty="0">
                <a:latin typeface="+mj-lt"/>
                <a:cs typeface="Times New Roman" pitchFamily="18" charset="0"/>
                <a:hlinkClick r:id="rId3"/>
              </a:rPr>
              <a:t> www.justiceadmin.org</a:t>
            </a:r>
            <a:endParaRPr lang="en-US" sz="2000" dirty="0">
              <a:latin typeface="+mj-lt"/>
              <a:cs typeface="Times New Roman" pitchFamily="18" charset="0"/>
            </a:endParaRPr>
          </a:p>
          <a:p>
            <a:pPr>
              <a:lnSpc>
                <a:spcPct val="80000"/>
              </a:lnSpc>
              <a:buFont typeface="Wingdings" pitchFamily="2" charset="2"/>
              <a:buNone/>
              <a:defRPr/>
            </a:pPr>
            <a:r>
              <a:rPr lang="en-US" sz="2000" dirty="0">
                <a:latin typeface="+mj-lt"/>
                <a:cs typeface="Times New Roman" pitchFamily="18" charset="0"/>
              </a:rPr>
              <a:t>Tallahassee, FL 32301</a:t>
            </a:r>
          </a:p>
        </p:txBody>
      </p:sp>
      <p:sp>
        <p:nvSpPr>
          <p:cNvPr id="11268" name="TextBox 5"/>
          <p:cNvSpPr txBox="1">
            <a:spLocks noChangeArrowheads="1"/>
          </p:cNvSpPr>
          <p:nvPr/>
        </p:nvSpPr>
        <p:spPr bwMode="auto">
          <a:xfrm>
            <a:off x="304800" y="1219200"/>
            <a:ext cx="8610600" cy="3108543"/>
          </a:xfrm>
          <a:prstGeom prst="rect">
            <a:avLst/>
          </a:prstGeom>
          <a:noFill/>
          <a:ln w="9525">
            <a:noFill/>
            <a:miter lim="800000"/>
            <a:headEnd/>
            <a:tailEnd/>
          </a:ln>
        </p:spPr>
        <p:txBody>
          <a:bodyPr wrap="square">
            <a:spAutoFit/>
          </a:bodyPr>
          <a:lstStyle/>
          <a:p>
            <a:pPr algn="ctr"/>
            <a:endParaRPr lang="en-US" sz="4400" b="1" dirty="0">
              <a:latin typeface="+mj-lt"/>
            </a:endParaRPr>
          </a:p>
          <a:p>
            <a:pPr algn="ctr"/>
            <a:r>
              <a:rPr lang="en-US" sz="4400" b="1" dirty="0">
                <a:latin typeface="+mj-lt"/>
              </a:rPr>
              <a:t>Final Review and Certifications</a:t>
            </a:r>
          </a:p>
          <a:p>
            <a:pPr algn="ctr"/>
            <a:endParaRPr lang="en-US" sz="4400" dirty="0">
              <a:latin typeface="+mj-lt"/>
            </a:endParaRPr>
          </a:p>
          <a:p>
            <a:pPr algn="ctr"/>
            <a:endParaRPr lang="en-US" sz="2000" dirty="0">
              <a:latin typeface="+mj-lt"/>
            </a:endParaRPr>
          </a:p>
          <a:p>
            <a:pPr algn="ctr"/>
            <a:r>
              <a:rPr lang="en-US" sz="3600" dirty="0">
                <a:latin typeface="+mj-lt"/>
              </a:rPr>
              <a:t>Presented By Michael Mauterer</a:t>
            </a:r>
          </a:p>
          <a:p>
            <a:pPr algn="ctr"/>
            <a:endParaRPr lang="en-US" sz="800" dirty="0">
              <a:latin typeface="+mj-lt"/>
            </a:endParaRPr>
          </a:p>
        </p:txBody>
      </p:sp>
      <p:sp>
        <p:nvSpPr>
          <p:cNvPr id="3" name="Slide Number Placeholder 2"/>
          <p:cNvSpPr>
            <a:spLocks noGrp="1"/>
          </p:cNvSpPr>
          <p:nvPr>
            <p:ph type="sldNum" sz="quarter" idx="12"/>
          </p:nvPr>
        </p:nvSpPr>
        <p:spPr/>
        <p:txBody>
          <a:bodyPr/>
          <a:lstStyle/>
          <a:p>
            <a:pPr>
              <a:defRPr/>
            </a:pPr>
            <a:fld id="{D03DD75C-3D5E-4B2A-A9D9-4928E55278FF}" type="slidenum">
              <a:rPr lang="en-US" altLang="en-US" smtClean="0"/>
              <a:pPr>
                <a:defRPr/>
              </a:pPr>
              <a:t>56</a:t>
            </a:fld>
            <a:endParaRPr lang="en-US" altLang="en-US" dirty="0"/>
          </a:p>
        </p:txBody>
      </p:sp>
    </p:spTree>
  </p:cSld>
  <p:clrMapOvr>
    <a:masterClrMapping/>
  </p:clrMapOvr>
  <p:transition>
    <p:wipe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229419"/>
            <a:ext cx="7696200" cy="1143000"/>
          </a:xfrm>
        </p:spPr>
        <p:txBody>
          <a:bodyPr/>
          <a:lstStyle/>
          <a:p>
            <a:pPr eaLnBrk="1" hangingPunct="1"/>
            <a:r>
              <a:rPr lang="en-US" dirty="0">
                <a:cs typeface="Times New Roman" panose="02020603050405020304" pitchFamily="18" charset="0"/>
              </a:rPr>
              <a:t>Final Approval</a:t>
            </a:r>
          </a:p>
        </p:txBody>
      </p:sp>
      <p:sp>
        <p:nvSpPr>
          <p:cNvPr id="49155" name="Rectangle 3"/>
          <p:cNvSpPr>
            <a:spLocks noGrp="1" noChangeArrowheads="1"/>
          </p:cNvSpPr>
          <p:nvPr>
            <p:ph idx="1"/>
          </p:nvPr>
        </p:nvSpPr>
        <p:spPr>
          <a:xfrm>
            <a:off x="838200" y="1371601"/>
            <a:ext cx="8077200" cy="1523999"/>
          </a:xfrm>
        </p:spPr>
        <p:txBody>
          <a:bodyPr/>
          <a:lstStyle/>
          <a:p>
            <a:pPr marL="457200" lvl="1" indent="0" eaLnBrk="1" hangingPunct="1">
              <a:buNone/>
            </a:pPr>
            <a:r>
              <a:rPr lang="en-US" sz="4000" dirty="0">
                <a:cs typeface="Times New Roman" panose="02020603050405020304" pitchFamily="18" charset="0"/>
              </a:rPr>
              <a:t>All financial statements data will be provided to each JRO for final approval</a:t>
            </a:r>
          </a:p>
          <a:p>
            <a:pPr marL="457200" lvl="1" indent="0" eaLnBrk="1" hangingPunct="1">
              <a:buNone/>
            </a:pPr>
            <a:endParaRPr lang="en-US" sz="800" dirty="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3444875"/>
            <a:ext cx="2736537" cy="2362200"/>
          </a:xfrm>
          <a:prstGeom prst="rect">
            <a:avLst/>
          </a:prstGeom>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57</a:t>
            </a:fld>
            <a:endParaRPr lang="en-US" altLang="en-US" dirty="0"/>
          </a:p>
        </p:txBody>
      </p:sp>
    </p:spTree>
    <p:extLst>
      <p:ext uri="{BB962C8B-B14F-4D97-AF65-F5344CB8AC3E}">
        <p14:creationId xmlns:p14="http://schemas.microsoft.com/office/powerpoint/2010/main" val="560566703"/>
      </p:ext>
    </p:extLst>
  </p:cSld>
  <p:clrMapOvr>
    <a:masterClrMapping/>
  </p:clrMapOvr>
  <p:transition>
    <p:wipe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229419"/>
            <a:ext cx="7696200" cy="1143000"/>
          </a:xfrm>
        </p:spPr>
        <p:txBody>
          <a:bodyPr/>
          <a:lstStyle/>
          <a:p>
            <a:pPr eaLnBrk="1" hangingPunct="1"/>
            <a:r>
              <a:rPr lang="en-US" dirty="0">
                <a:cs typeface="Times New Roman" panose="02020603050405020304" pitchFamily="18" charset="0"/>
              </a:rPr>
              <a:t>Final Approval, continued</a:t>
            </a:r>
          </a:p>
        </p:txBody>
      </p:sp>
      <p:sp>
        <p:nvSpPr>
          <p:cNvPr id="49155" name="Rectangle 3"/>
          <p:cNvSpPr>
            <a:spLocks noGrp="1" noChangeArrowheads="1"/>
          </p:cNvSpPr>
          <p:nvPr>
            <p:ph idx="1"/>
          </p:nvPr>
        </p:nvSpPr>
        <p:spPr>
          <a:xfrm>
            <a:off x="838200" y="1371601"/>
            <a:ext cx="8077200" cy="4280940"/>
          </a:xfrm>
        </p:spPr>
        <p:txBody>
          <a:bodyPr/>
          <a:lstStyle/>
          <a:p>
            <a:pPr marL="457200" lvl="1" indent="-457200" eaLnBrk="1" hangingPunct="1">
              <a:buFont typeface="Arial" panose="020B0604020202020204" pitchFamily="34" charset="0"/>
              <a:buChar char="•"/>
            </a:pPr>
            <a:r>
              <a:rPr lang="en-US" sz="4000" dirty="0">
                <a:cs typeface="Times New Roman" panose="02020603050405020304" pitchFamily="18" charset="0"/>
              </a:rPr>
              <a:t>Each JRO will be provided</a:t>
            </a:r>
            <a:r>
              <a:rPr lang="en-US" sz="4400" dirty="0">
                <a:cs typeface="Times New Roman" panose="02020603050405020304" pitchFamily="18" charset="0"/>
              </a:rPr>
              <a:t>:</a:t>
            </a:r>
            <a:endParaRPr lang="en-US" sz="3600" dirty="0"/>
          </a:p>
          <a:p>
            <a:pPr lvl="1">
              <a:buFont typeface="Calibri" panose="020F0502020204030204" pitchFamily="34" charset="0"/>
              <a:buChar char="–"/>
            </a:pPr>
            <a:r>
              <a:rPr lang="en-US" sz="3600" dirty="0"/>
              <a:t>Form 4 - Due to GR Unallocated </a:t>
            </a:r>
          </a:p>
          <a:p>
            <a:pPr lvl="1">
              <a:buFont typeface="Calibri" panose="020F0502020204030204" pitchFamily="34" charset="0"/>
              <a:buChar char="–"/>
            </a:pPr>
            <a:r>
              <a:rPr lang="en-US" sz="3600" dirty="0"/>
              <a:t>Form 17 </a:t>
            </a:r>
            <a:r>
              <a:rPr lang="en-US" sz="3600" dirty="0" smtClean="0"/>
              <a:t>– Revolving Fund Deposits</a:t>
            </a:r>
            <a:endParaRPr lang="en-US" sz="3600" dirty="0"/>
          </a:p>
          <a:p>
            <a:pPr lvl="1">
              <a:buFont typeface="Calibri" panose="020F0502020204030204" pitchFamily="34" charset="0"/>
              <a:buChar char="–"/>
            </a:pPr>
            <a:r>
              <a:rPr lang="en-US" sz="3600" dirty="0"/>
              <a:t>Due To and Due From form</a:t>
            </a:r>
          </a:p>
          <a:p>
            <a:pPr lvl="1">
              <a:buFont typeface="Calibri" panose="020F0502020204030204" pitchFamily="34" charset="0"/>
              <a:buChar char="–"/>
            </a:pPr>
            <a:r>
              <a:rPr lang="en-US" sz="3600" dirty="0"/>
              <a:t>Transfers In and Transfers Out form</a:t>
            </a:r>
            <a:endParaRPr lang="en-US" sz="4400" dirty="0">
              <a:cs typeface="Times New Roman" panose="02020603050405020304" pitchFamily="18" charset="0"/>
            </a:endParaRPr>
          </a:p>
          <a:p>
            <a:pPr marL="457200" lvl="1" indent="-457200" eaLnBrk="1" hangingPunct="1">
              <a:buFont typeface="Arial" panose="020B0604020202020204" pitchFamily="34" charset="0"/>
              <a:buChar char="•"/>
            </a:pPr>
            <a:endParaRPr lang="en-US" sz="4400"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58</a:t>
            </a:fld>
            <a:endParaRPr lang="en-US" altLang="en-US" dirty="0"/>
          </a:p>
        </p:txBody>
      </p:sp>
    </p:spTree>
    <p:extLst>
      <p:ext uri="{BB962C8B-B14F-4D97-AF65-F5344CB8AC3E}">
        <p14:creationId xmlns:p14="http://schemas.microsoft.com/office/powerpoint/2010/main" val="2046168"/>
      </p:ext>
    </p:extLst>
  </p:cSld>
  <p:clrMapOvr>
    <a:masterClrMapping/>
  </p:clrMapOvr>
  <p:transition>
    <p:wipe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Form 4 – Due to GR Unallocated </a:t>
            </a:r>
          </a:p>
        </p:txBody>
      </p:sp>
      <p:sp>
        <p:nvSpPr>
          <p:cNvPr id="3" name="Content Placeholder 2"/>
          <p:cNvSpPr>
            <a:spLocks noGrp="1"/>
          </p:cNvSpPr>
          <p:nvPr>
            <p:ph idx="1"/>
          </p:nvPr>
        </p:nvSpPr>
        <p:spPr>
          <a:xfrm>
            <a:off x="990600" y="1524000"/>
            <a:ext cx="7696200" cy="4602163"/>
          </a:xfrm>
        </p:spPr>
        <p:txBody>
          <a:bodyPr/>
          <a:lstStyle/>
          <a:p>
            <a:pPr marL="457200" lvl="1" indent="-457200">
              <a:buNone/>
            </a:pPr>
            <a:r>
              <a:rPr lang="en-US" sz="4000" dirty="0">
                <a:latin typeface="+mj-lt"/>
              </a:rPr>
              <a:t>Form is created from:</a:t>
            </a:r>
          </a:p>
          <a:p>
            <a:pPr lvl="1">
              <a:buFont typeface="Arial" panose="020B0604020202020204" pitchFamily="34" charset="0"/>
              <a:buChar char="•"/>
            </a:pPr>
            <a:r>
              <a:rPr lang="en-US" sz="4000" dirty="0" smtClean="0">
                <a:latin typeface="+mj-lt"/>
              </a:rPr>
              <a:t>GR </a:t>
            </a:r>
            <a:r>
              <a:rPr lang="en-US" sz="4000" dirty="0">
                <a:latin typeface="+mj-lt"/>
              </a:rPr>
              <a:t>refunds provided on </a:t>
            </a:r>
            <a:r>
              <a:rPr lang="en-US" sz="4000" dirty="0" smtClean="0">
                <a:latin typeface="+mj-lt"/>
              </a:rPr>
              <a:t>the Receivable </a:t>
            </a:r>
            <a:r>
              <a:rPr lang="en-US" sz="4000" dirty="0">
                <a:latin typeface="+mj-lt"/>
              </a:rPr>
              <a:t>Information form</a:t>
            </a:r>
          </a:p>
          <a:p>
            <a:pPr lvl="1">
              <a:buFont typeface="Arial" panose="020B0604020202020204" pitchFamily="34" charset="0"/>
              <a:buChar char="•"/>
            </a:pPr>
            <a:r>
              <a:rPr lang="en-US" sz="4000" dirty="0" smtClean="0">
                <a:latin typeface="+mj-lt"/>
              </a:rPr>
              <a:t>Receivables </a:t>
            </a:r>
            <a:r>
              <a:rPr lang="en-US" sz="4000" dirty="0">
                <a:latin typeface="+mj-lt"/>
              </a:rPr>
              <a:t>for Service Charge Due To GR</a:t>
            </a:r>
          </a:p>
          <a:p>
            <a:pPr marL="0" indent="0">
              <a:buNone/>
            </a:pPr>
            <a:endParaRPr lang="en-US" sz="3600" b="1" dirty="0">
              <a:latin typeface="+mj-lt"/>
            </a:endParaRP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59</a:t>
            </a:fld>
            <a:endParaRPr lang="en-US" altLang="en-US" dirty="0"/>
          </a:p>
        </p:txBody>
      </p:sp>
    </p:spTree>
    <p:extLst>
      <p:ext uri="{BB962C8B-B14F-4D97-AF65-F5344CB8AC3E}">
        <p14:creationId xmlns:p14="http://schemas.microsoft.com/office/powerpoint/2010/main" val="2338970938"/>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70280" y="228600"/>
            <a:ext cx="7696200" cy="1143000"/>
          </a:xfrm>
        </p:spPr>
        <p:txBody>
          <a:bodyPr/>
          <a:lstStyle/>
          <a:p>
            <a:pPr eaLnBrk="1" hangingPunct="1"/>
            <a:r>
              <a:rPr lang="en-US" dirty="0"/>
              <a:t>CAFR, continued</a:t>
            </a:r>
          </a:p>
        </p:txBody>
      </p:sp>
      <p:sp>
        <p:nvSpPr>
          <p:cNvPr id="14339" name="Rectangle 3"/>
          <p:cNvSpPr>
            <a:spLocks noGrp="1" noChangeArrowheads="1"/>
          </p:cNvSpPr>
          <p:nvPr>
            <p:ph idx="1"/>
          </p:nvPr>
        </p:nvSpPr>
        <p:spPr>
          <a:xfrm>
            <a:off x="950167" y="1524000"/>
            <a:ext cx="8193833" cy="4648199"/>
          </a:xfrm>
        </p:spPr>
        <p:txBody>
          <a:bodyPr/>
          <a:lstStyle/>
          <a:p>
            <a:pPr marL="393700" indent="-393700" eaLnBrk="1" hangingPunct="1">
              <a:buFont typeface="Arial" pitchFamily="34" charset="0"/>
              <a:buChar char="•"/>
            </a:pPr>
            <a:r>
              <a:rPr lang="en-US" sz="4000" dirty="0"/>
              <a:t>CAFR is a detailed presentation of the state's financial condition. It reports on the state's activities and balances for the fiscal year.</a:t>
            </a:r>
          </a:p>
          <a:p>
            <a:pPr marL="393700" indent="-393700" eaLnBrk="1" hangingPunct="1">
              <a:buFont typeface="Arial" pitchFamily="34" charset="0"/>
              <a:buChar char="•"/>
            </a:pPr>
            <a:r>
              <a:rPr lang="en-US" sz="4000" dirty="0">
                <a:latin typeface="+mj-lt"/>
              </a:rPr>
              <a:t>CAFR required by GASB</a:t>
            </a:r>
          </a:p>
          <a:p>
            <a:pPr marL="393700" indent="-393700" eaLnBrk="1" hangingPunct="1">
              <a:buFont typeface="Arial" pitchFamily="34" charset="0"/>
              <a:buChar char="•"/>
            </a:pPr>
            <a:r>
              <a:rPr lang="en-US" sz="4000" dirty="0">
                <a:latin typeface="+mj-lt"/>
              </a:rPr>
              <a:t>CAFR is used to set the State’s bond rating</a:t>
            </a:r>
            <a:endParaRPr lang="en-US" sz="1800" dirty="0"/>
          </a:p>
          <a:p>
            <a:pPr marL="393700" indent="-393700" eaLnBrk="1" hangingPunct="1">
              <a:buFont typeface="Arial" pitchFamily="34" charset="0"/>
              <a:buChar char="•"/>
            </a:pPr>
            <a:endParaRPr lang="en-US" dirty="0"/>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6</a:t>
            </a:fld>
            <a:endParaRPr lang="en-US" altLang="en-US" dirty="0"/>
          </a:p>
        </p:txBody>
      </p:sp>
    </p:spTree>
    <p:extLst>
      <p:ext uri="{BB962C8B-B14F-4D97-AF65-F5344CB8AC3E}">
        <p14:creationId xmlns:p14="http://schemas.microsoft.com/office/powerpoint/2010/main" val="3826995142"/>
      </p:ext>
    </p:extLst>
  </p:cSld>
  <p:clrMapOvr>
    <a:masterClrMapping/>
  </p:clrMapOvr>
  <p:transition>
    <p:wipe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Form 4 – Due to GR Unallocated, continued </a:t>
            </a:r>
          </a:p>
        </p:txBody>
      </p:sp>
      <p:pic>
        <p:nvPicPr>
          <p:cNvPr id="3" name="Picture 2"/>
          <p:cNvPicPr>
            <a:picLocks noChangeAspect="1"/>
          </p:cNvPicPr>
          <p:nvPr/>
        </p:nvPicPr>
        <p:blipFill>
          <a:blip r:embed="rId3"/>
          <a:stretch>
            <a:fillRect/>
          </a:stretch>
        </p:blipFill>
        <p:spPr>
          <a:xfrm>
            <a:off x="1905000" y="1384980"/>
            <a:ext cx="6137758" cy="5473019"/>
          </a:xfrm>
          <a:prstGeom prst="rect">
            <a:avLst/>
          </a:prstGeom>
        </p:spPr>
      </p:pic>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60</a:t>
            </a:fld>
            <a:endParaRPr lang="en-US" altLang="en-US" dirty="0"/>
          </a:p>
        </p:txBody>
      </p:sp>
    </p:spTree>
    <p:extLst>
      <p:ext uri="{BB962C8B-B14F-4D97-AF65-F5344CB8AC3E}">
        <p14:creationId xmlns:p14="http://schemas.microsoft.com/office/powerpoint/2010/main" val="2338970938"/>
      </p:ext>
    </p:extLst>
  </p:cSld>
  <p:clrMapOvr>
    <a:masterClrMapping/>
  </p:clrMapOvr>
  <p:transition>
    <p:wipe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Form 17 – Revolving Fund Deposits</a:t>
            </a:r>
          </a:p>
        </p:txBody>
      </p:sp>
      <p:sp>
        <p:nvSpPr>
          <p:cNvPr id="3" name="Content Placeholder 2"/>
          <p:cNvSpPr>
            <a:spLocks noGrp="1"/>
          </p:cNvSpPr>
          <p:nvPr>
            <p:ph idx="1"/>
          </p:nvPr>
        </p:nvSpPr>
        <p:spPr>
          <a:xfrm>
            <a:off x="990600" y="1524000"/>
            <a:ext cx="7696200" cy="4602163"/>
          </a:xfrm>
        </p:spPr>
        <p:txBody>
          <a:bodyPr/>
          <a:lstStyle/>
          <a:p>
            <a:pPr marL="571500" lvl="1" indent="-571500">
              <a:spcBef>
                <a:spcPts val="0"/>
              </a:spcBef>
            </a:pPr>
            <a:r>
              <a:rPr lang="en-US" sz="4000" dirty="0">
                <a:latin typeface="+mj-lt"/>
              </a:rPr>
              <a:t>Form is populated from Revolving Fund Information</a:t>
            </a:r>
          </a:p>
          <a:p>
            <a:pPr marL="571500" lvl="1" indent="-571500">
              <a:spcBef>
                <a:spcPts val="0"/>
              </a:spcBef>
            </a:pPr>
            <a:r>
              <a:rPr lang="en-US" sz="4000" dirty="0">
                <a:latin typeface="+mj-lt"/>
              </a:rPr>
              <a:t>This form ties each revolving fund to its FLAIR </a:t>
            </a:r>
            <a:r>
              <a:rPr lang="en-US" sz="4000" dirty="0" smtClean="0">
                <a:latin typeface="+mj-lt"/>
              </a:rPr>
              <a:t>Fund </a:t>
            </a:r>
            <a:r>
              <a:rPr lang="en-US" sz="4000" dirty="0">
                <a:latin typeface="+mj-lt"/>
              </a:rPr>
              <a:t>ID and provides required information showing amounts advanced to these funds</a:t>
            </a:r>
            <a:endParaRPr lang="en-US" sz="3600" b="1" dirty="0">
              <a:latin typeface="+mj-lt"/>
            </a:endParaRP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61</a:t>
            </a:fld>
            <a:endParaRPr lang="en-US" altLang="en-US" dirty="0"/>
          </a:p>
        </p:txBody>
      </p:sp>
    </p:spTree>
    <p:extLst>
      <p:ext uri="{BB962C8B-B14F-4D97-AF65-F5344CB8AC3E}">
        <p14:creationId xmlns:p14="http://schemas.microsoft.com/office/powerpoint/2010/main" val="538276892"/>
      </p:ext>
    </p:extLst>
  </p:cSld>
  <p:clrMapOvr>
    <a:masterClrMapping/>
  </p:clrMapOvr>
  <p:transition>
    <p:wipe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Form 17 – Revolving Fund Deposits, continued</a:t>
            </a:r>
          </a:p>
        </p:txBody>
      </p:sp>
      <p:pic>
        <p:nvPicPr>
          <p:cNvPr id="3" name="Picture 2"/>
          <p:cNvPicPr>
            <a:picLocks noChangeAspect="1"/>
          </p:cNvPicPr>
          <p:nvPr/>
        </p:nvPicPr>
        <p:blipFill>
          <a:blip r:embed="rId3"/>
          <a:stretch>
            <a:fillRect/>
          </a:stretch>
        </p:blipFill>
        <p:spPr>
          <a:xfrm>
            <a:off x="944692" y="1406203"/>
            <a:ext cx="7726557" cy="5451797"/>
          </a:xfrm>
          <a:prstGeom prst="rect">
            <a:avLst/>
          </a:prstGeom>
        </p:spPr>
      </p:pic>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62</a:t>
            </a:fld>
            <a:endParaRPr lang="en-US" altLang="en-US" dirty="0"/>
          </a:p>
        </p:txBody>
      </p:sp>
    </p:spTree>
    <p:extLst>
      <p:ext uri="{BB962C8B-B14F-4D97-AF65-F5344CB8AC3E}">
        <p14:creationId xmlns:p14="http://schemas.microsoft.com/office/powerpoint/2010/main" val="538276892"/>
      </p:ext>
    </p:extLst>
  </p:cSld>
  <p:clrMapOvr>
    <a:masterClrMapping/>
  </p:clrMapOvr>
  <p:transition>
    <p:wipe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Due To &amp; Due From Information</a:t>
            </a:r>
          </a:p>
        </p:txBody>
      </p:sp>
      <p:sp>
        <p:nvSpPr>
          <p:cNvPr id="3" name="Content Placeholder 2"/>
          <p:cNvSpPr>
            <a:spLocks noGrp="1"/>
          </p:cNvSpPr>
          <p:nvPr>
            <p:ph idx="1"/>
          </p:nvPr>
        </p:nvSpPr>
        <p:spPr>
          <a:xfrm>
            <a:off x="914400" y="1340370"/>
            <a:ext cx="7696200" cy="4602163"/>
          </a:xfrm>
        </p:spPr>
        <p:txBody>
          <a:bodyPr/>
          <a:lstStyle/>
          <a:p>
            <a:pPr marL="457200" lvl="1" indent="-457200">
              <a:spcBef>
                <a:spcPts val="0"/>
              </a:spcBef>
              <a:buNone/>
            </a:pPr>
            <a:r>
              <a:rPr lang="en-US" sz="3600" dirty="0">
                <a:latin typeface="+mj-lt"/>
              </a:rPr>
              <a:t>Provides all:</a:t>
            </a:r>
          </a:p>
          <a:p>
            <a:pPr marL="571500" lvl="1" indent="-571500">
              <a:spcBef>
                <a:spcPts val="0"/>
              </a:spcBef>
              <a:buFont typeface="Arial" panose="020B0604020202020204" pitchFamily="34" charset="0"/>
              <a:buChar char="•"/>
            </a:pPr>
            <a:r>
              <a:rPr lang="en-US" sz="3600" dirty="0">
                <a:latin typeface="+mj-lt"/>
              </a:rPr>
              <a:t>Payables owed to other agencies</a:t>
            </a:r>
          </a:p>
          <a:p>
            <a:pPr marL="571500" lvl="1" indent="-571500">
              <a:spcBef>
                <a:spcPts val="0"/>
              </a:spcBef>
              <a:buFont typeface="Arial" panose="020B0604020202020204" pitchFamily="34" charset="0"/>
              <a:buChar char="•"/>
            </a:pPr>
            <a:r>
              <a:rPr lang="en-US" sz="3600" dirty="0">
                <a:latin typeface="+mj-lt"/>
              </a:rPr>
              <a:t>Receivable due from other </a:t>
            </a:r>
            <a:r>
              <a:rPr lang="en-US" sz="3600" dirty="0"/>
              <a:t>agencies</a:t>
            </a:r>
          </a:p>
          <a:p>
            <a:pPr marL="571500" lvl="1" indent="-571500">
              <a:spcBef>
                <a:spcPts val="0"/>
              </a:spcBef>
              <a:buFont typeface="Arial" panose="020B0604020202020204" pitchFamily="34" charset="0"/>
              <a:buChar char="•"/>
            </a:pPr>
            <a:r>
              <a:rPr lang="en-US" sz="3600" dirty="0">
                <a:latin typeface="+mj-lt"/>
              </a:rPr>
              <a:t>Payables owed or receivables due within a JRO</a:t>
            </a:r>
          </a:p>
          <a:p>
            <a:pPr marL="571500" lvl="1" indent="-571500">
              <a:spcBef>
                <a:spcPts val="0"/>
              </a:spcBef>
              <a:buFont typeface="Arial" panose="020B0604020202020204" pitchFamily="34" charset="0"/>
              <a:buChar char="•"/>
            </a:pPr>
            <a:r>
              <a:rPr lang="en-US" sz="3600" dirty="0">
                <a:latin typeface="+mj-lt"/>
              </a:rPr>
              <a:t>Payables owed</a:t>
            </a:r>
            <a:r>
              <a:rPr lang="en-US" sz="3600" dirty="0"/>
              <a:t> or receivables due between JROs or JAC</a:t>
            </a:r>
            <a:endParaRPr lang="en-US" sz="3600" dirty="0">
              <a:latin typeface="+mj-lt"/>
            </a:endParaRPr>
          </a:p>
          <a:p>
            <a:pPr marL="0" indent="0">
              <a:buNone/>
            </a:pPr>
            <a:endParaRPr lang="en-US" sz="3600" b="1" dirty="0">
              <a:latin typeface="+mj-lt"/>
            </a:endParaRP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63</a:t>
            </a:fld>
            <a:endParaRPr lang="en-US" altLang="en-US" dirty="0"/>
          </a:p>
        </p:txBody>
      </p:sp>
    </p:spTree>
    <p:extLst>
      <p:ext uri="{BB962C8B-B14F-4D97-AF65-F5344CB8AC3E}">
        <p14:creationId xmlns:p14="http://schemas.microsoft.com/office/powerpoint/2010/main" val="4150697165"/>
      </p:ext>
    </p:extLst>
  </p:cSld>
  <p:clrMapOvr>
    <a:masterClrMapping/>
  </p:clrMapOvr>
  <p:transition>
    <p:wipe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Due To &amp; Due From Information, continued</a:t>
            </a:r>
          </a:p>
        </p:txBody>
      </p:sp>
      <p:sp>
        <p:nvSpPr>
          <p:cNvPr id="3" name="Content Placeholder 2"/>
          <p:cNvSpPr>
            <a:spLocks noGrp="1"/>
          </p:cNvSpPr>
          <p:nvPr>
            <p:ph idx="1"/>
          </p:nvPr>
        </p:nvSpPr>
        <p:spPr>
          <a:xfrm>
            <a:off x="990600" y="1524000"/>
            <a:ext cx="7696200" cy="4602163"/>
          </a:xfrm>
        </p:spPr>
        <p:txBody>
          <a:bodyPr/>
          <a:lstStyle/>
          <a:p>
            <a:pPr marL="457200" lvl="1" indent="-457200">
              <a:spcBef>
                <a:spcPts val="0"/>
              </a:spcBef>
              <a:buFont typeface="Arial" panose="020B0604020202020204" pitchFamily="34" charset="0"/>
              <a:buChar char="•"/>
            </a:pPr>
            <a:r>
              <a:rPr lang="en-US" sz="4000" dirty="0">
                <a:latin typeface="+mj-lt"/>
              </a:rPr>
              <a:t>The payables and receivables must balance between state agencies</a:t>
            </a:r>
          </a:p>
          <a:p>
            <a:pPr marL="457200" lvl="1" indent="-457200">
              <a:spcBef>
                <a:spcPts val="0"/>
              </a:spcBef>
              <a:buFont typeface="Arial" panose="020B0604020202020204" pitchFamily="34" charset="0"/>
              <a:buChar char="•"/>
            </a:pPr>
            <a:r>
              <a:rPr lang="en-US" sz="4000" dirty="0">
                <a:latin typeface="+mj-lt"/>
              </a:rPr>
              <a:t>JAC will work with each JRO and associated state agency to ensure the entries balance</a:t>
            </a:r>
            <a:endParaRPr lang="en-US" sz="4000" b="1" dirty="0">
              <a:latin typeface="+mj-lt"/>
            </a:endParaRP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64</a:t>
            </a:fld>
            <a:endParaRPr lang="en-US" altLang="en-US" dirty="0"/>
          </a:p>
        </p:txBody>
      </p:sp>
    </p:spTree>
    <p:extLst>
      <p:ext uri="{BB962C8B-B14F-4D97-AF65-F5344CB8AC3E}">
        <p14:creationId xmlns:p14="http://schemas.microsoft.com/office/powerpoint/2010/main" val="2718115300"/>
      </p:ext>
    </p:extLst>
  </p:cSld>
  <p:clrMapOvr>
    <a:masterClrMapping/>
  </p:clrMapOvr>
  <p:transition>
    <p:wipe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1265238"/>
          </a:xfrm>
        </p:spPr>
        <p:txBody>
          <a:bodyPr/>
          <a:lstStyle/>
          <a:p>
            <a:r>
              <a:rPr lang="en-US" sz="4000" dirty="0">
                <a:hlinkClick r:id="rId3"/>
              </a:rPr>
              <a:t>Due To &amp; Due From</a:t>
            </a:r>
            <a:r>
              <a:rPr lang="en-US" sz="4000" dirty="0"/>
              <a:t> Information, continued</a:t>
            </a:r>
          </a:p>
        </p:txBody>
      </p:sp>
      <p:pic>
        <p:nvPicPr>
          <p:cNvPr id="6" name="Picture 5"/>
          <p:cNvPicPr>
            <a:picLocks noChangeAspect="1"/>
          </p:cNvPicPr>
          <p:nvPr/>
        </p:nvPicPr>
        <p:blipFill>
          <a:blip r:embed="rId4"/>
          <a:stretch>
            <a:fillRect/>
          </a:stretch>
        </p:blipFill>
        <p:spPr>
          <a:xfrm>
            <a:off x="0" y="1356947"/>
            <a:ext cx="9144000" cy="5125408"/>
          </a:xfrm>
          <a:prstGeom prst="rect">
            <a:avLst/>
          </a:prstGeom>
        </p:spPr>
      </p:pic>
      <p:sp>
        <p:nvSpPr>
          <p:cNvPr id="3" name="Slide Number Placeholder 2"/>
          <p:cNvSpPr>
            <a:spLocks noGrp="1"/>
          </p:cNvSpPr>
          <p:nvPr>
            <p:ph type="sldNum" sz="quarter" idx="12"/>
          </p:nvPr>
        </p:nvSpPr>
        <p:spPr/>
        <p:txBody>
          <a:bodyPr/>
          <a:lstStyle/>
          <a:p>
            <a:pPr>
              <a:defRPr/>
            </a:pPr>
            <a:fld id="{7CBBFAA4-D5D3-4066-B1AC-9A61A6EFFDB7}" type="slidenum">
              <a:rPr lang="en-US" altLang="en-US" smtClean="0"/>
              <a:pPr>
                <a:defRPr/>
              </a:pPr>
              <a:t>65</a:t>
            </a:fld>
            <a:endParaRPr lang="en-US" altLang="en-US" dirty="0"/>
          </a:p>
        </p:txBody>
      </p:sp>
    </p:spTree>
    <p:extLst>
      <p:ext uri="{BB962C8B-B14F-4D97-AF65-F5344CB8AC3E}">
        <p14:creationId xmlns:p14="http://schemas.microsoft.com/office/powerpoint/2010/main" val="4014804058"/>
      </p:ext>
    </p:extLst>
  </p:cSld>
  <p:clrMapOvr>
    <a:masterClrMapping/>
  </p:clrMapOvr>
  <p:transition>
    <p:wipe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Transfers In &amp; Out</a:t>
            </a:r>
          </a:p>
        </p:txBody>
      </p:sp>
      <p:sp>
        <p:nvSpPr>
          <p:cNvPr id="3" name="Content Placeholder 2"/>
          <p:cNvSpPr>
            <a:spLocks noGrp="1"/>
          </p:cNvSpPr>
          <p:nvPr>
            <p:ph idx="1"/>
          </p:nvPr>
        </p:nvSpPr>
        <p:spPr>
          <a:xfrm>
            <a:off x="609600" y="1371600"/>
            <a:ext cx="8534400" cy="4572000"/>
          </a:xfrm>
        </p:spPr>
        <p:txBody>
          <a:bodyPr/>
          <a:lstStyle/>
          <a:p>
            <a:pPr marL="517525" lvl="1" indent="-284163">
              <a:spcBef>
                <a:spcPts val="0"/>
              </a:spcBef>
              <a:buFont typeface="Arial" panose="020B0604020202020204" pitchFamily="34" charset="0"/>
              <a:buChar char="•"/>
            </a:pPr>
            <a:r>
              <a:rPr lang="en-US" sz="3600" dirty="0">
                <a:latin typeface="+mj-lt"/>
              </a:rPr>
              <a:t>A transfer is the movement of cash between funds that is not a payment for goods &amp; services </a:t>
            </a:r>
          </a:p>
          <a:p>
            <a:pPr marL="517525" lvl="1" indent="-284163">
              <a:spcBef>
                <a:spcPts val="0"/>
              </a:spcBef>
              <a:buFont typeface="Arial" panose="020B0604020202020204" pitchFamily="34" charset="0"/>
              <a:buChar char="•"/>
            </a:pPr>
            <a:r>
              <a:rPr lang="en-US" sz="3600" dirty="0" smtClean="0">
                <a:latin typeface="+mj-lt"/>
              </a:rPr>
              <a:t>General Ledgers for transfers are </a:t>
            </a:r>
            <a:r>
              <a:rPr lang="en-US" sz="3600" dirty="0">
                <a:latin typeface="+mj-lt"/>
              </a:rPr>
              <a:t>tied to the object codes used for receipts or expenditures</a:t>
            </a:r>
          </a:p>
          <a:p>
            <a:pPr marL="517525" lvl="1" indent="-284163">
              <a:spcBef>
                <a:spcPts val="0"/>
              </a:spcBef>
              <a:buFont typeface="Arial" panose="020B0604020202020204" pitchFamily="34" charset="0"/>
              <a:buChar char="•"/>
            </a:pPr>
            <a:r>
              <a:rPr lang="en-US" sz="3600" dirty="0">
                <a:latin typeface="+mj-lt"/>
              </a:rPr>
              <a:t>All information on the form is based on FLAIR data</a:t>
            </a:r>
            <a:endParaRPr lang="en-US" sz="3600" dirty="0"/>
          </a:p>
          <a:p>
            <a:pPr marL="233362" indent="0">
              <a:buNone/>
            </a:pPr>
            <a:endParaRPr lang="en-US" sz="36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66</a:t>
            </a:fld>
            <a:endParaRPr lang="en-US" altLang="en-US" dirty="0"/>
          </a:p>
        </p:txBody>
      </p:sp>
    </p:spTree>
    <p:extLst>
      <p:ext uri="{BB962C8B-B14F-4D97-AF65-F5344CB8AC3E}">
        <p14:creationId xmlns:p14="http://schemas.microsoft.com/office/powerpoint/2010/main" val="4201750984"/>
      </p:ext>
    </p:extLst>
  </p:cSld>
  <p:clrMapOvr>
    <a:masterClrMapping/>
  </p:clrMapOvr>
  <p:transition>
    <p:wipe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Transfers In &amp; Out, continued</a:t>
            </a:r>
          </a:p>
        </p:txBody>
      </p:sp>
      <p:sp>
        <p:nvSpPr>
          <p:cNvPr id="3" name="Content Placeholder 2"/>
          <p:cNvSpPr>
            <a:spLocks noGrp="1"/>
          </p:cNvSpPr>
          <p:nvPr>
            <p:ph idx="1"/>
          </p:nvPr>
        </p:nvSpPr>
        <p:spPr>
          <a:xfrm>
            <a:off x="609600" y="1277004"/>
            <a:ext cx="8534400" cy="4572000"/>
          </a:xfrm>
        </p:spPr>
        <p:txBody>
          <a:bodyPr/>
          <a:lstStyle/>
          <a:p>
            <a:pPr marL="457200" lvl="1" indent="-223838">
              <a:spcBef>
                <a:spcPts val="0"/>
              </a:spcBef>
              <a:buNone/>
            </a:pPr>
            <a:r>
              <a:rPr lang="en-US" sz="4000" dirty="0">
                <a:latin typeface="+mj-lt"/>
              </a:rPr>
              <a:t>Transfers In and Out can be classified as:</a:t>
            </a:r>
          </a:p>
          <a:p>
            <a:pPr lvl="1">
              <a:spcBef>
                <a:spcPts val="0"/>
              </a:spcBef>
              <a:buFont typeface="Arial" panose="020B0604020202020204" pitchFamily="34" charset="0"/>
              <a:buChar char="•"/>
            </a:pPr>
            <a:r>
              <a:rPr lang="en-US" sz="4000" dirty="0">
                <a:latin typeface="+mj-lt"/>
              </a:rPr>
              <a:t>Transfers In or Out from other Departments (agencies)</a:t>
            </a:r>
          </a:p>
          <a:p>
            <a:pPr lvl="1">
              <a:spcBef>
                <a:spcPts val="0"/>
              </a:spcBef>
              <a:buFont typeface="Arial" panose="020B0604020202020204" pitchFamily="34" charset="0"/>
              <a:buChar char="•"/>
            </a:pPr>
            <a:r>
              <a:rPr lang="en-US" sz="4000" dirty="0">
                <a:latin typeface="+mj-lt"/>
              </a:rPr>
              <a:t>Federal Transfers In or Out from other Departments</a:t>
            </a:r>
          </a:p>
          <a:p>
            <a:pPr lvl="1">
              <a:spcBef>
                <a:spcPts val="0"/>
              </a:spcBef>
              <a:buFont typeface="Arial" panose="020B0604020202020204" pitchFamily="34" charset="0"/>
              <a:buChar char="•"/>
            </a:pPr>
            <a:r>
              <a:rPr lang="en-US" sz="4000" dirty="0">
                <a:latin typeface="+mj-lt"/>
              </a:rPr>
              <a:t>Transfers I</a:t>
            </a:r>
            <a:r>
              <a:rPr lang="en-US" sz="4000" dirty="0"/>
              <a:t>n or Out from w</a:t>
            </a:r>
            <a:r>
              <a:rPr lang="en-US" sz="4000" dirty="0">
                <a:latin typeface="+mj-lt"/>
              </a:rPr>
              <a:t>ithin the Department </a:t>
            </a:r>
          </a:p>
          <a:p>
            <a:pPr marL="0" indent="0">
              <a:buNone/>
            </a:pPr>
            <a:endParaRPr lang="en-US" sz="2400" dirty="0"/>
          </a:p>
          <a:p>
            <a:pPr marL="0" indent="0">
              <a:buNone/>
            </a:pPr>
            <a:r>
              <a:rPr lang="en-US" dirty="0"/>
              <a:t>  </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67</a:t>
            </a:fld>
            <a:endParaRPr lang="en-US" altLang="en-US" dirty="0"/>
          </a:p>
        </p:txBody>
      </p:sp>
    </p:spTree>
    <p:extLst>
      <p:ext uri="{BB962C8B-B14F-4D97-AF65-F5344CB8AC3E}">
        <p14:creationId xmlns:p14="http://schemas.microsoft.com/office/powerpoint/2010/main" val="1628876106"/>
      </p:ext>
    </p:extLst>
  </p:cSld>
  <p:clrMapOvr>
    <a:masterClrMapping/>
  </p:clrMapOvr>
  <p:transition>
    <p:wipe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Transfers In &amp; Out, continued</a:t>
            </a:r>
          </a:p>
        </p:txBody>
      </p:sp>
      <p:sp>
        <p:nvSpPr>
          <p:cNvPr id="38915" name="Rectangle 3"/>
          <p:cNvSpPr>
            <a:spLocks noGrp="1" noChangeArrowheads="1"/>
          </p:cNvSpPr>
          <p:nvPr>
            <p:ph idx="1"/>
          </p:nvPr>
        </p:nvSpPr>
        <p:spPr>
          <a:xfrm>
            <a:off x="914400" y="1319042"/>
            <a:ext cx="8077200" cy="4724400"/>
          </a:xfrm>
        </p:spPr>
        <p:txBody>
          <a:bodyPr/>
          <a:lstStyle/>
          <a:p>
            <a:pPr marL="0" indent="0">
              <a:buNone/>
            </a:pPr>
            <a:r>
              <a:rPr lang="en-US" sz="4000" dirty="0">
                <a:latin typeface="+mj-lt"/>
              </a:rPr>
              <a:t>Examples:</a:t>
            </a:r>
          </a:p>
          <a:p>
            <a:pPr>
              <a:spcBef>
                <a:spcPts val="0"/>
              </a:spcBef>
              <a:buFont typeface="Arial" panose="020B0604020202020204" pitchFamily="34" charset="0"/>
              <a:buChar char="•"/>
            </a:pPr>
            <a:r>
              <a:rPr lang="en-US" sz="4000" dirty="0">
                <a:latin typeface="+mj-lt"/>
              </a:rPr>
              <a:t>Reemployment Assistance to DEO (GL 75900)</a:t>
            </a:r>
          </a:p>
          <a:p>
            <a:pPr>
              <a:spcBef>
                <a:spcPts val="0"/>
              </a:spcBef>
              <a:buFont typeface="Arial" panose="020B0604020202020204" pitchFamily="34" charset="0"/>
              <a:buChar char="•"/>
            </a:pPr>
            <a:r>
              <a:rPr lang="en-US" sz="4000" dirty="0">
                <a:latin typeface="+mj-lt"/>
              </a:rPr>
              <a:t>General Revenue Service Charge payments (GL 75800)</a:t>
            </a:r>
          </a:p>
          <a:p>
            <a:pPr>
              <a:spcBef>
                <a:spcPts val="0"/>
              </a:spcBef>
              <a:buFont typeface="Arial" panose="020B0604020202020204" pitchFamily="34" charset="0"/>
              <a:buChar char="•"/>
            </a:pPr>
            <a:r>
              <a:rPr lang="en-US" sz="4000" dirty="0">
                <a:latin typeface="+mj-lt"/>
              </a:rPr>
              <a:t>Payments to the State Personnel System Trust Fund at DMS for People First assessments</a:t>
            </a: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68</a:t>
            </a:fld>
            <a:endParaRPr lang="en-US" altLang="en-US" dirty="0"/>
          </a:p>
        </p:txBody>
      </p:sp>
    </p:spTree>
    <p:extLst>
      <p:ext uri="{BB962C8B-B14F-4D97-AF65-F5344CB8AC3E}">
        <p14:creationId xmlns:p14="http://schemas.microsoft.com/office/powerpoint/2010/main" val="3310580947"/>
      </p:ext>
    </p:extLst>
  </p:cSld>
  <p:clrMapOvr>
    <a:masterClrMapping/>
  </p:clrMapOvr>
  <p:transition>
    <p:wipe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Transfers In &amp; Out, continued</a:t>
            </a:r>
          </a:p>
        </p:txBody>
      </p:sp>
      <p:sp>
        <p:nvSpPr>
          <p:cNvPr id="38915" name="Rectangle 3"/>
          <p:cNvSpPr>
            <a:spLocks noGrp="1" noChangeArrowheads="1"/>
          </p:cNvSpPr>
          <p:nvPr>
            <p:ph idx="1"/>
          </p:nvPr>
        </p:nvSpPr>
        <p:spPr>
          <a:xfrm>
            <a:off x="914400" y="1271744"/>
            <a:ext cx="8077200" cy="4724400"/>
          </a:xfrm>
        </p:spPr>
        <p:txBody>
          <a:bodyPr/>
          <a:lstStyle/>
          <a:p>
            <a:pPr marL="0" indent="0">
              <a:buNone/>
            </a:pPr>
            <a:r>
              <a:rPr lang="en-US" sz="4000" dirty="0">
                <a:latin typeface="+mj-lt"/>
              </a:rPr>
              <a:t>Examples:</a:t>
            </a:r>
          </a:p>
          <a:p>
            <a:pPr>
              <a:spcBef>
                <a:spcPts val="0"/>
              </a:spcBef>
              <a:buFont typeface="Arial" panose="020B0604020202020204" pitchFamily="34" charset="0"/>
              <a:buChar char="•"/>
            </a:pPr>
            <a:r>
              <a:rPr lang="en-US" sz="4000" dirty="0">
                <a:latin typeface="+mj-lt"/>
              </a:rPr>
              <a:t>VOCA revenue received from DLA (GL 65600)</a:t>
            </a:r>
          </a:p>
          <a:p>
            <a:pPr>
              <a:spcBef>
                <a:spcPts val="0"/>
              </a:spcBef>
              <a:buFont typeface="Arial" panose="020B0604020202020204" pitchFamily="34" charset="0"/>
              <a:buChar char="•"/>
            </a:pPr>
            <a:r>
              <a:rPr lang="en-US" sz="4000" dirty="0">
                <a:latin typeface="+mj-lt"/>
              </a:rPr>
              <a:t>Cash transfers from JRO to JAC for payment of People First assessments </a:t>
            </a:r>
            <a:r>
              <a:rPr lang="en-US" sz="4000" dirty="0"/>
              <a:t>(GL 65700)</a:t>
            </a:r>
          </a:p>
          <a:p>
            <a:pPr>
              <a:spcBef>
                <a:spcPts val="0"/>
              </a:spcBef>
              <a:buFont typeface="Arial" panose="020B0604020202020204" pitchFamily="34" charset="0"/>
              <a:buChar char="•"/>
            </a:pPr>
            <a:r>
              <a:rPr lang="en-US" sz="4000" dirty="0">
                <a:latin typeface="+mj-lt"/>
              </a:rPr>
              <a:t>DMS auction proceeds from DMS (GL 65900)</a:t>
            </a: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69</a:t>
            </a:fld>
            <a:endParaRPr lang="en-US" altLang="en-US" dirty="0"/>
          </a:p>
        </p:txBody>
      </p:sp>
    </p:spTree>
    <p:extLst>
      <p:ext uri="{BB962C8B-B14F-4D97-AF65-F5344CB8AC3E}">
        <p14:creationId xmlns:p14="http://schemas.microsoft.com/office/powerpoint/2010/main" val="2410410902"/>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7"/>
            <a:ext cx="7696200" cy="1159933"/>
          </a:xfrm>
        </p:spPr>
        <p:txBody>
          <a:bodyPr/>
          <a:lstStyle/>
          <a:p>
            <a:pPr marL="0" indent="0">
              <a:buNone/>
            </a:pPr>
            <a:r>
              <a:rPr lang="en-US" dirty="0"/>
              <a:t>How is the Data Collected?</a:t>
            </a:r>
          </a:p>
        </p:txBody>
      </p:sp>
      <p:sp>
        <p:nvSpPr>
          <p:cNvPr id="3" name="Content Placeholder 2"/>
          <p:cNvSpPr>
            <a:spLocks noGrp="1"/>
          </p:cNvSpPr>
          <p:nvPr>
            <p:ph idx="1"/>
          </p:nvPr>
        </p:nvSpPr>
        <p:spPr>
          <a:xfrm>
            <a:off x="876300" y="1434570"/>
            <a:ext cx="7924800" cy="4737629"/>
          </a:xfrm>
        </p:spPr>
        <p:txBody>
          <a:bodyPr/>
          <a:lstStyle/>
          <a:p>
            <a:pPr marL="0" lvl="0" indent="0">
              <a:buNone/>
            </a:pPr>
            <a:endParaRPr lang="en-US" sz="1200" dirty="0"/>
          </a:p>
          <a:p>
            <a:pPr>
              <a:buFont typeface="Arial" panose="020B0604020202020204" pitchFamily="34" charset="0"/>
              <a:buChar char="•"/>
            </a:pPr>
            <a:r>
              <a:rPr lang="en-US" sz="4000" dirty="0"/>
              <a:t>JROs provide information using:</a:t>
            </a:r>
          </a:p>
          <a:p>
            <a:pPr lvl="1">
              <a:buFont typeface="Calibri" panose="020F0502020204030204" pitchFamily="34" charset="0"/>
              <a:buChar char="–"/>
            </a:pPr>
            <a:r>
              <a:rPr lang="en-US" sz="3600" dirty="0">
                <a:latin typeface="+mj-lt"/>
              </a:rPr>
              <a:t>Forms</a:t>
            </a:r>
          </a:p>
          <a:p>
            <a:pPr lvl="1">
              <a:buFont typeface="Calibri" panose="020F0502020204030204" pitchFamily="34" charset="0"/>
              <a:buChar char="–"/>
            </a:pPr>
            <a:r>
              <a:rPr lang="en-US" sz="3600" dirty="0"/>
              <a:t>BOMS Reports</a:t>
            </a:r>
            <a:endParaRPr lang="en-US" sz="3600" dirty="0">
              <a:latin typeface="+mj-lt"/>
            </a:endParaRPr>
          </a:p>
          <a:p>
            <a:pPr>
              <a:buFont typeface="Arial" panose="020B0604020202020204" pitchFamily="34" charset="0"/>
              <a:buChar char="•"/>
            </a:pPr>
            <a:r>
              <a:rPr lang="en-US" sz="4000" dirty="0">
                <a:latin typeface="+mj-lt"/>
              </a:rPr>
              <a:t>FLAIR transaction data</a:t>
            </a:r>
          </a:p>
          <a:p>
            <a:pPr>
              <a:buFont typeface="Arial" panose="020B0604020202020204" pitchFamily="34" charset="0"/>
              <a:buChar char="•"/>
            </a:pPr>
            <a:endParaRPr lang="en-US" sz="4000" dirty="0">
              <a:latin typeface="+mj-lt"/>
            </a:endParaRPr>
          </a:p>
          <a:p>
            <a:pPr>
              <a:buFont typeface="Arial" panose="020B0604020202020204" pitchFamily="34" charset="0"/>
              <a:buChar char="•"/>
            </a:pPr>
            <a:endParaRPr lang="en-US" sz="4000" dirty="0">
              <a:latin typeface="+mj-lt"/>
            </a:endParaRPr>
          </a:p>
          <a:p>
            <a:pPr marL="457200" lvl="1" indent="0">
              <a:buNone/>
            </a:pPr>
            <a:endParaRPr lang="en-US" sz="3200" dirty="0"/>
          </a:p>
          <a:p>
            <a:pPr marL="457200" lvl="1" indent="0">
              <a:buNone/>
            </a:pPr>
            <a:endParaRPr lang="en-US" sz="3200"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7</a:t>
            </a:fld>
            <a:endParaRPr lang="en-US" altLang="en-US" dirty="0"/>
          </a:p>
        </p:txBody>
      </p:sp>
    </p:spTree>
    <p:extLst>
      <p:ext uri="{BB962C8B-B14F-4D97-AF65-F5344CB8AC3E}">
        <p14:creationId xmlns:p14="http://schemas.microsoft.com/office/powerpoint/2010/main" val="4058316655"/>
      </p:ext>
    </p:extLst>
  </p:cSld>
  <p:clrMapOvr>
    <a:masterClrMapping/>
  </p:clrMapOvr>
  <p:transition>
    <p:wipe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What is not a Transfer?</a:t>
            </a:r>
          </a:p>
        </p:txBody>
      </p:sp>
      <p:sp>
        <p:nvSpPr>
          <p:cNvPr id="38915" name="Rectangle 3"/>
          <p:cNvSpPr>
            <a:spLocks noGrp="1" noChangeArrowheads="1"/>
          </p:cNvSpPr>
          <p:nvPr>
            <p:ph idx="1"/>
          </p:nvPr>
        </p:nvSpPr>
        <p:spPr>
          <a:xfrm>
            <a:off x="990600" y="1447800"/>
            <a:ext cx="7696200" cy="4678363"/>
          </a:xfrm>
        </p:spPr>
        <p:txBody>
          <a:bodyPr/>
          <a:lstStyle/>
          <a:p>
            <a:pPr>
              <a:buFont typeface="Arial" panose="020B0604020202020204" pitchFamily="34" charset="0"/>
              <a:buChar char="•"/>
            </a:pPr>
            <a:r>
              <a:rPr lang="en-US" sz="4000" dirty="0">
                <a:latin typeface="+mj-lt"/>
              </a:rPr>
              <a:t>Payments to DMS for services provided such as SUNCOM, building rent, &amp; FLEET system</a:t>
            </a:r>
          </a:p>
          <a:p>
            <a:pPr>
              <a:buFont typeface="Arial" panose="020B0604020202020204" pitchFamily="34" charset="0"/>
              <a:buChar char="•"/>
            </a:pPr>
            <a:r>
              <a:rPr lang="en-US" sz="4000" dirty="0">
                <a:latin typeface="+mj-lt"/>
              </a:rPr>
              <a:t>Payment to the </a:t>
            </a:r>
            <a:r>
              <a:rPr lang="en-US" sz="4000" dirty="0"/>
              <a:t>DFS </a:t>
            </a:r>
            <a:r>
              <a:rPr lang="en-US" sz="4000" dirty="0">
                <a:latin typeface="+mj-lt"/>
              </a:rPr>
              <a:t>State Risk Management TF for property insurance and casualty insurance</a:t>
            </a: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70</a:t>
            </a:fld>
            <a:endParaRPr lang="en-US" altLang="en-US" dirty="0"/>
          </a:p>
        </p:txBody>
      </p:sp>
    </p:spTree>
  </p:cSld>
  <p:clrMapOvr>
    <a:masterClrMapping/>
  </p:clrMapOvr>
  <p:transition>
    <p:wipe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dirty="0"/>
              <a:t>What is not a Transfer? </a:t>
            </a:r>
            <a:br>
              <a:rPr lang="en-US" sz="4000" dirty="0"/>
            </a:br>
            <a:r>
              <a:rPr lang="en-US" sz="4000" dirty="0"/>
              <a:t>continued</a:t>
            </a:r>
          </a:p>
        </p:txBody>
      </p:sp>
      <p:sp>
        <p:nvSpPr>
          <p:cNvPr id="38915" name="Rectangle 3"/>
          <p:cNvSpPr>
            <a:spLocks noGrp="1" noChangeArrowheads="1"/>
          </p:cNvSpPr>
          <p:nvPr>
            <p:ph idx="1"/>
          </p:nvPr>
        </p:nvSpPr>
        <p:spPr>
          <a:xfrm>
            <a:off x="990600" y="1447800"/>
            <a:ext cx="7696200" cy="4678363"/>
          </a:xfrm>
        </p:spPr>
        <p:txBody>
          <a:bodyPr/>
          <a:lstStyle/>
          <a:p>
            <a:pPr>
              <a:buFont typeface="Arial" panose="020B0604020202020204" pitchFamily="34" charset="0"/>
              <a:buChar char="•"/>
            </a:pPr>
            <a:r>
              <a:rPr lang="en-US" sz="4000" dirty="0">
                <a:latin typeface="+mj-lt"/>
              </a:rPr>
              <a:t>Payments to the Department of State for the Administrative Weekly</a:t>
            </a:r>
          </a:p>
          <a:p>
            <a:pPr>
              <a:buFont typeface="Arial" panose="020B0604020202020204" pitchFamily="34" charset="0"/>
              <a:buChar char="•"/>
            </a:pPr>
            <a:r>
              <a:rPr lang="en-US" sz="4000" dirty="0">
                <a:latin typeface="+mj-lt"/>
              </a:rPr>
              <a:t>Payment to the Department of Legal Affairs for legal services</a:t>
            </a: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71</a:t>
            </a:fld>
            <a:endParaRPr lang="en-US" altLang="en-US" dirty="0"/>
          </a:p>
        </p:txBody>
      </p:sp>
    </p:spTree>
  </p:cSld>
  <p:clrMapOvr>
    <a:masterClrMapping/>
  </p:clrMapOvr>
  <p:transition>
    <p:wipe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Transfers In &amp; Out</a:t>
            </a:r>
            <a:endParaRPr lang="en-US" dirty="0"/>
          </a:p>
        </p:txBody>
      </p:sp>
      <p:sp>
        <p:nvSpPr>
          <p:cNvPr id="3" name="Content Placeholder 2"/>
          <p:cNvSpPr>
            <a:spLocks noGrp="1"/>
          </p:cNvSpPr>
          <p:nvPr>
            <p:ph idx="1"/>
          </p:nvPr>
        </p:nvSpPr>
        <p:spPr>
          <a:xfrm>
            <a:off x="990600" y="1600200"/>
            <a:ext cx="7696200" cy="4564544"/>
          </a:xfrm>
        </p:spPr>
        <p:txBody>
          <a:bodyPr/>
          <a:lstStyle/>
          <a:p>
            <a:endParaRPr lang="en-US" dirty="0">
              <a:solidFill>
                <a:srgbClr val="FF0000"/>
              </a:solidFill>
            </a:endParaRPr>
          </a:p>
          <a:p>
            <a:pPr marL="0" indent="0">
              <a:buNone/>
            </a:pPr>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pPr marL="0" indent="0">
              <a:buNone/>
            </a:pPr>
            <a:endParaRPr lang="en-US" dirty="0">
              <a:solidFill>
                <a:srgbClr val="FF0000"/>
              </a:solidFill>
            </a:endParaRPr>
          </a:p>
          <a:p>
            <a:pPr marL="0" indent="0">
              <a:buNone/>
            </a:pPr>
            <a:endParaRPr lang="en-US" dirty="0">
              <a:hlinkClick r:id="rId4" action="ppaction://hlinkfile"/>
            </a:endParaRPr>
          </a:p>
        </p:txBody>
      </p:sp>
      <p:pic>
        <p:nvPicPr>
          <p:cNvPr id="5" name="Picture 4"/>
          <p:cNvPicPr>
            <a:picLocks noChangeAspect="1"/>
          </p:cNvPicPr>
          <p:nvPr/>
        </p:nvPicPr>
        <p:blipFill>
          <a:blip r:embed="rId5"/>
          <a:stretch>
            <a:fillRect/>
          </a:stretch>
        </p:blipFill>
        <p:spPr>
          <a:xfrm>
            <a:off x="5445" y="1200391"/>
            <a:ext cx="9110562" cy="5364162"/>
          </a:xfrm>
          <a:prstGeom prst="rect">
            <a:avLst/>
          </a:prstGeom>
        </p:spPr>
      </p:pic>
      <p:sp>
        <p:nvSpPr>
          <p:cNvPr id="7" name="Slide Number Placeholder 6"/>
          <p:cNvSpPr>
            <a:spLocks noGrp="1"/>
          </p:cNvSpPr>
          <p:nvPr>
            <p:ph type="sldNum" sz="quarter" idx="12"/>
          </p:nvPr>
        </p:nvSpPr>
        <p:spPr/>
        <p:txBody>
          <a:bodyPr/>
          <a:lstStyle/>
          <a:p>
            <a:pPr>
              <a:defRPr/>
            </a:pPr>
            <a:fld id="{7CBBFAA4-D5D3-4066-B1AC-9A61A6EFFDB7}" type="slidenum">
              <a:rPr lang="en-US" altLang="en-US" smtClean="0"/>
              <a:pPr>
                <a:defRPr/>
              </a:pPr>
              <a:t>72</a:t>
            </a:fld>
            <a:endParaRPr lang="en-US" altLang="en-US" dirty="0"/>
          </a:p>
        </p:txBody>
      </p:sp>
    </p:spTree>
    <p:extLst>
      <p:ext uri="{BB962C8B-B14F-4D97-AF65-F5344CB8AC3E}">
        <p14:creationId xmlns:p14="http://schemas.microsoft.com/office/powerpoint/2010/main" val="1150315231"/>
      </p:ext>
    </p:extLst>
  </p:cSld>
  <p:clrMapOvr>
    <a:masterClrMapping/>
  </p:clrMapOvr>
  <p:transition>
    <p:wipe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a:t>Transfers In</a:t>
            </a:r>
            <a:endParaRPr lang="en-US" dirty="0">
              <a:solidFill>
                <a:srgbClr val="FF0000"/>
              </a:solidFill>
            </a:endParaRPr>
          </a:p>
        </p:txBody>
      </p:sp>
      <p:sp>
        <p:nvSpPr>
          <p:cNvPr id="5" name="Rectangle 4"/>
          <p:cNvSpPr/>
          <p:nvPr/>
        </p:nvSpPr>
        <p:spPr>
          <a:xfrm>
            <a:off x="1066800" y="1676400"/>
            <a:ext cx="7162800" cy="1938992"/>
          </a:xfrm>
          <a:prstGeom prst="rect">
            <a:avLst/>
          </a:prstGeom>
        </p:spPr>
        <p:txBody>
          <a:bodyPr wrap="square">
            <a:spAutoFit/>
          </a:bodyPr>
          <a:lstStyle/>
          <a:p>
            <a:pPr eaLnBrk="0" hangingPunct="0"/>
            <a:r>
              <a:rPr lang="en-US" sz="4000" dirty="0">
                <a:latin typeface="+mj-lt"/>
                <a:cs typeface="Times New Roman" pitchFamily="18" charset="0"/>
              </a:rPr>
              <a:t>Trial Balance entries recorded for Transfers In from another Agency, JRO or JAC:</a:t>
            </a:r>
            <a:endParaRPr lang="en-US" sz="4000" dirty="0">
              <a:latin typeface="+mj-lt"/>
            </a:endParaRPr>
          </a:p>
        </p:txBody>
      </p:sp>
      <p:pic>
        <p:nvPicPr>
          <p:cNvPr id="6" name="Picture 5"/>
          <p:cNvPicPr>
            <a:picLocks noChangeAspect="1"/>
          </p:cNvPicPr>
          <p:nvPr/>
        </p:nvPicPr>
        <p:blipFill>
          <a:blip r:embed="rId3" cstate="print"/>
          <a:stretch>
            <a:fillRect/>
          </a:stretch>
        </p:blipFill>
        <p:spPr>
          <a:xfrm>
            <a:off x="1151651" y="3962400"/>
            <a:ext cx="7374098" cy="1652588"/>
          </a:xfrm>
          <a:prstGeom prst="rect">
            <a:avLst/>
          </a:prstGeom>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73</a:t>
            </a:fld>
            <a:endParaRPr lang="en-US" altLang="en-US" dirty="0"/>
          </a:p>
        </p:txBody>
      </p:sp>
    </p:spTree>
  </p:cSld>
  <p:clrMapOvr>
    <a:masterClrMapping/>
  </p:clrMapOvr>
  <p:transition>
    <p:wipe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84743" y="274638"/>
            <a:ext cx="8088784" cy="1143000"/>
          </a:xfrm>
        </p:spPr>
        <p:txBody>
          <a:bodyPr/>
          <a:lstStyle/>
          <a:p>
            <a:pPr eaLnBrk="1" hangingPunct="1"/>
            <a:r>
              <a:rPr lang="en-US" dirty="0"/>
              <a:t>Transfers Out</a:t>
            </a:r>
            <a:endParaRPr lang="en-US" dirty="0">
              <a:solidFill>
                <a:srgbClr val="FF0000"/>
              </a:solidFill>
            </a:endParaRPr>
          </a:p>
        </p:txBody>
      </p:sp>
      <p:sp>
        <p:nvSpPr>
          <p:cNvPr id="5" name="Rectangle 4"/>
          <p:cNvSpPr/>
          <p:nvPr/>
        </p:nvSpPr>
        <p:spPr>
          <a:xfrm>
            <a:off x="990600" y="1565464"/>
            <a:ext cx="7543800" cy="1938992"/>
          </a:xfrm>
          <a:prstGeom prst="rect">
            <a:avLst/>
          </a:prstGeom>
        </p:spPr>
        <p:txBody>
          <a:bodyPr wrap="square">
            <a:spAutoFit/>
          </a:bodyPr>
          <a:lstStyle/>
          <a:p>
            <a:pPr eaLnBrk="0" hangingPunct="0"/>
            <a:r>
              <a:rPr lang="en-US" sz="4000" dirty="0">
                <a:latin typeface="+mj-lt"/>
                <a:cs typeface="Times New Roman" pitchFamily="18" charset="0"/>
              </a:rPr>
              <a:t>Trial Balance entries recorded for Transfers Out to another Agency, JRO, or JAC:</a:t>
            </a:r>
            <a:endParaRPr lang="en-US" sz="4000" dirty="0">
              <a:latin typeface="+mj-lt"/>
            </a:endParaRPr>
          </a:p>
        </p:txBody>
      </p:sp>
      <p:pic>
        <p:nvPicPr>
          <p:cNvPr id="2" name="Picture 1"/>
          <p:cNvPicPr>
            <a:picLocks noChangeAspect="1"/>
          </p:cNvPicPr>
          <p:nvPr/>
        </p:nvPicPr>
        <p:blipFill>
          <a:blip r:embed="rId3" cstate="print"/>
          <a:stretch>
            <a:fillRect/>
          </a:stretch>
        </p:blipFill>
        <p:spPr>
          <a:xfrm>
            <a:off x="984785" y="3810000"/>
            <a:ext cx="8115134" cy="1900238"/>
          </a:xfrm>
          <a:prstGeom prst="rect">
            <a:avLst/>
          </a:prstGeom>
        </p:spPr>
      </p:pic>
      <p:sp>
        <p:nvSpPr>
          <p:cNvPr id="3" name="Slide Number Placeholder 2"/>
          <p:cNvSpPr>
            <a:spLocks noGrp="1"/>
          </p:cNvSpPr>
          <p:nvPr>
            <p:ph type="sldNum" sz="quarter" idx="12"/>
          </p:nvPr>
        </p:nvSpPr>
        <p:spPr/>
        <p:txBody>
          <a:bodyPr/>
          <a:lstStyle/>
          <a:p>
            <a:pPr>
              <a:defRPr/>
            </a:pPr>
            <a:fld id="{7CBBFAA4-D5D3-4066-B1AC-9A61A6EFFDB7}" type="slidenum">
              <a:rPr lang="en-US" altLang="en-US" smtClean="0"/>
              <a:pPr>
                <a:defRPr/>
              </a:pPr>
              <a:t>74</a:t>
            </a:fld>
            <a:endParaRPr lang="en-US" altLang="en-US" dirty="0"/>
          </a:p>
        </p:txBody>
      </p:sp>
    </p:spTree>
  </p:cSld>
  <p:clrMapOvr>
    <a:masterClrMapping/>
  </p:clrMapOvr>
  <p:transition>
    <p:wipe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24053" y="304800"/>
            <a:ext cx="7696200" cy="1143000"/>
          </a:xfrm>
        </p:spPr>
        <p:txBody>
          <a:bodyPr/>
          <a:lstStyle/>
          <a:p>
            <a:pPr eaLnBrk="1" hangingPunct="1"/>
            <a:r>
              <a:rPr lang="en-US" dirty="0">
                <a:cs typeface="Times New Roman" panose="02020603050405020304" pitchFamily="18" charset="0"/>
              </a:rPr>
              <a:t>Trial Balance Report</a:t>
            </a:r>
            <a:br>
              <a:rPr lang="en-US" dirty="0">
                <a:cs typeface="Times New Roman" panose="02020603050405020304" pitchFamily="18" charset="0"/>
              </a:rPr>
            </a:br>
            <a:endParaRPr lang="en-US" sz="1600" b="0" dirty="0">
              <a:solidFill>
                <a:srgbClr val="FF0000"/>
              </a:solidFill>
              <a:cs typeface="Times New Roman" panose="02020603050405020304" pitchFamily="18" charset="0"/>
            </a:endParaRPr>
          </a:p>
        </p:txBody>
      </p:sp>
      <p:sp>
        <p:nvSpPr>
          <p:cNvPr id="55299" name="Rectangle 3"/>
          <p:cNvSpPr>
            <a:spLocks noGrp="1" noChangeArrowheads="1"/>
          </p:cNvSpPr>
          <p:nvPr>
            <p:ph idx="1"/>
          </p:nvPr>
        </p:nvSpPr>
        <p:spPr>
          <a:xfrm>
            <a:off x="914400" y="1447800"/>
            <a:ext cx="7772400" cy="4678363"/>
          </a:xfrm>
        </p:spPr>
        <p:txBody>
          <a:bodyPr/>
          <a:lstStyle/>
          <a:p>
            <a:pPr eaLnBrk="1" hangingPunct="1">
              <a:lnSpc>
                <a:spcPct val="90000"/>
              </a:lnSpc>
              <a:buFont typeface="Arial" panose="020B0604020202020204" pitchFamily="34" charset="0"/>
              <a:buChar char="•"/>
            </a:pPr>
            <a:r>
              <a:rPr lang="en-US" sz="3600" dirty="0">
                <a:latin typeface="+mj-lt"/>
                <a:cs typeface="Times New Roman" panose="02020603050405020304" pitchFamily="18" charset="0"/>
              </a:rPr>
              <a:t>Updated report will be available via RDS/EOS on August 1</a:t>
            </a:r>
            <a:r>
              <a:rPr lang="en-US" sz="3600" baseline="30000" dirty="0">
                <a:latin typeface="+mj-lt"/>
                <a:cs typeface="Times New Roman" panose="02020603050405020304" pitchFamily="18" charset="0"/>
              </a:rPr>
              <a:t>st</a:t>
            </a:r>
            <a:r>
              <a:rPr lang="en-US" sz="3600" dirty="0">
                <a:latin typeface="+mj-lt"/>
                <a:cs typeface="Times New Roman" panose="02020603050405020304" pitchFamily="18" charset="0"/>
              </a:rPr>
              <a:t> </a:t>
            </a:r>
          </a:p>
          <a:p>
            <a:pPr eaLnBrk="1" hangingPunct="1">
              <a:lnSpc>
                <a:spcPct val="90000"/>
              </a:lnSpc>
              <a:buFont typeface="Arial" panose="020B0604020202020204" pitchFamily="34" charset="0"/>
              <a:buChar char="•"/>
            </a:pPr>
            <a:r>
              <a:rPr lang="en-US" sz="3600" dirty="0">
                <a:latin typeface="+mj-lt"/>
                <a:cs typeface="Times New Roman" panose="02020603050405020304" pitchFamily="18" charset="0"/>
              </a:rPr>
              <a:t>Please review the Trial Balance by </a:t>
            </a:r>
            <a:r>
              <a:rPr lang="en-US" sz="3600" b="1" dirty="0">
                <a:solidFill>
                  <a:srgbClr val="FF0000"/>
                </a:solidFill>
                <a:latin typeface="+mj-lt"/>
                <a:cs typeface="Times New Roman" panose="02020603050405020304" pitchFamily="18" charset="0"/>
              </a:rPr>
              <a:t>August 3</a:t>
            </a:r>
            <a:r>
              <a:rPr lang="en-US" sz="3600" b="1" baseline="30000" dirty="0">
                <a:solidFill>
                  <a:srgbClr val="FF0000"/>
                </a:solidFill>
                <a:latin typeface="+mj-lt"/>
                <a:cs typeface="Times New Roman" panose="02020603050405020304" pitchFamily="18" charset="0"/>
              </a:rPr>
              <a:t>rd</a:t>
            </a:r>
            <a:r>
              <a:rPr lang="en-US" sz="3600" dirty="0">
                <a:latin typeface="+mj-lt"/>
                <a:cs typeface="Times New Roman" panose="02020603050405020304" pitchFamily="18" charset="0"/>
              </a:rPr>
              <a:t>, and look for the following:</a:t>
            </a:r>
          </a:p>
          <a:p>
            <a:pPr algn="just" eaLnBrk="1" hangingPunct="1">
              <a:lnSpc>
                <a:spcPct val="90000"/>
              </a:lnSpc>
              <a:buFont typeface="Arial" panose="020B0604020202020204" pitchFamily="34" charset="0"/>
              <a:buChar char="•"/>
            </a:pPr>
            <a:endParaRPr lang="en-US" sz="1200" b="1" dirty="0">
              <a:latin typeface="+mj-lt"/>
              <a:cs typeface="Times New Roman" panose="02020603050405020304" pitchFamily="18" charset="0"/>
            </a:endParaRPr>
          </a:p>
          <a:p>
            <a:pPr lvl="1">
              <a:buFont typeface="Calibri" panose="020F0502020204030204" pitchFamily="34" charset="0"/>
              <a:buChar char="–"/>
            </a:pPr>
            <a:r>
              <a:rPr lang="en-US" sz="3200" dirty="0">
                <a:cs typeface="Times New Roman" panose="02020603050405020304" pitchFamily="18" charset="0"/>
              </a:rPr>
              <a:t>Atypical general ledger account balances</a:t>
            </a:r>
            <a:r>
              <a:rPr lang="en-US" sz="3200" dirty="0"/>
              <a:t> </a:t>
            </a:r>
          </a:p>
          <a:p>
            <a:pPr lvl="1">
              <a:buFont typeface="Calibri" panose="020F0502020204030204" pitchFamily="34" charset="0"/>
              <a:buChar char="–"/>
            </a:pPr>
            <a:r>
              <a:rPr lang="en-US" sz="3200" dirty="0">
                <a:cs typeface="Times New Roman" panose="02020603050405020304" pitchFamily="18" charset="0"/>
              </a:rPr>
              <a:t>Missing entries</a:t>
            </a:r>
            <a:endParaRPr lang="en-US" sz="3200" dirty="0"/>
          </a:p>
          <a:p>
            <a:pPr marL="457200" lvl="1" indent="0" algn="just" eaLnBrk="1" hangingPunct="1">
              <a:lnSpc>
                <a:spcPct val="90000"/>
              </a:lnSpc>
              <a:buNone/>
            </a:pPr>
            <a:endParaRPr lang="en-US" sz="1200" dirty="0">
              <a:latin typeface="+mj-lt"/>
              <a:cs typeface="Times New Roman" panose="02020603050405020304" pitchFamily="18" charset="0"/>
            </a:endParaRPr>
          </a:p>
          <a:p>
            <a:pPr algn="just" eaLnBrk="1" hangingPunct="1">
              <a:lnSpc>
                <a:spcPct val="90000"/>
              </a:lnSpc>
              <a:buFont typeface="Arial" panose="020B0604020202020204" pitchFamily="34" charset="0"/>
              <a:buChar char="•"/>
            </a:pPr>
            <a:r>
              <a:rPr lang="en-US" sz="3600" dirty="0">
                <a:latin typeface="+mj-lt"/>
                <a:cs typeface="Times New Roman" panose="02020603050405020304" pitchFamily="18" charset="0"/>
              </a:rPr>
              <a:t>Ensure all transactions are accurate</a:t>
            </a:r>
          </a:p>
          <a:p>
            <a:pPr lvl="1" eaLnBrk="1" hangingPunct="1">
              <a:lnSpc>
                <a:spcPct val="90000"/>
              </a:lnSpc>
            </a:pPr>
            <a:endParaRPr lang="en-US" sz="1000" dirty="0">
              <a:latin typeface="+mj-lt"/>
              <a:cs typeface="Times New Roman" panose="02020603050405020304" pitchFamily="18" charset="0"/>
            </a:endParaRPr>
          </a:p>
          <a:p>
            <a:pPr eaLnBrk="1" hangingPunct="1">
              <a:lnSpc>
                <a:spcPct val="90000"/>
              </a:lnSpc>
            </a:pPr>
            <a:endParaRPr 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sz="600" dirty="0">
              <a:latin typeface="Times New Roman" panose="02020603050405020304" pitchFamily="18" charset="0"/>
              <a:cs typeface="Times New Roman" panose="02020603050405020304" pitchFamily="18" charset="0"/>
            </a:endParaRPr>
          </a:p>
          <a:p>
            <a:pPr marL="457200" lvl="1" indent="0" eaLnBrk="1" hangingPunct="1">
              <a:lnSpc>
                <a:spcPct val="90000"/>
              </a:lnSpc>
              <a:buNone/>
            </a:pP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75</a:t>
            </a:fld>
            <a:endParaRPr lang="en-US" altLang="en-US" dirty="0"/>
          </a:p>
        </p:txBody>
      </p:sp>
    </p:spTree>
    <p:extLst>
      <p:ext uri="{BB962C8B-B14F-4D97-AF65-F5344CB8AC3E}">
        <p14:creationId xmlns:p14="http://schemas.microsoft.com/office/powerpoint/2010/main" val="409635438"/>
      </p:ext>
    </p:extLst>
  </p:cSld>
  <p:clrMapOvr>
    <a:masterClrMapping/>
  </p:clrMapOvr>
  <p:transition>
    <p:wipe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24053" y="296940"/>
            <a:ext cx="7696200" cy="1143000"/>
          </a:xfrm>
        </p:spPr>
        <p:txBody>
          <a:bodyPr/>
          <a:lstStyle/>
          <a:p>
            <a:pPr eaLnBrk="1" hangingPunct="1"/>
            <a:r>
              <a:rPr lang="en-US" dirty="0">
                <a:cs typeface="Times New Roman" panose="02020603050405020304" pitchFamily="18" charset="0"/>
              </a:rPr>
              <a:t>Trial Balance Report, continued</a:t>
            </a:r>
            <a:br>
              <a:rPr lang="en-US" dirty="0">
                <a:cs typeface="Times New Roman" panose="02020603050405020304" pitchFamily="18" charset="0"/>
              </a:rPr>
            </a:br>
            <a:endParaRPr lang="en-US" sz="1600" b="0" dirty="0">
              <a:solidFill>
                <a:srgbClr val="FF0000"/>
              </a:solidFill>
              <a:cs typeface="Times New Roman" panose="02020603050405020304" pitchFamily="18" charset="0"/>
            </a:endParaRPr>
          </a:p>
        </p:txBody>
      </p:sp>
      <p:sp>
        <p:nvSpPr>
          <p:cNvPr id="55299" name="Rectangle 3"/>
          <p:cNvSpPr>
            <a:spLocks noGrp="1" noChangeArrowheads="1"/>
          </p:cNvSpPr>
          <p:nvPr>
            <p:ph idx="1"/>
          </p:nvPr>
        </p:nvSpPr>
        <p:spPr>
          <a:xfrm>
            <a:off x="914400" y="1524000"/>
            <a:ext cx="7772400" cy="4724400"/>
          </a:xfrm>
        </p:spPr>
        <p:txBody>
          <a:bodyPr/>
          <a:lstStyle/>
          <a:p>
            <a:pPr eaLnBrk="1" hangingPunct="1">
              <a:lnSpc>
                <a:spcPct val="90000"/>
              </a:lnSpc>
              <a:buFont typeface="Arial" panose="020B0604020202020204" pitchFamily="34" charset="0"/>
              <a:buChar char="•"/>
            </a:pPr>
            <a:r>
              <a:rPr lang="en-US" sz="3600" dirty="0">
                <a:latin typeface="+mj-lt"/>
                <a:cs typeface="Times New Roman" panose="02020603050405020304" pitchFamily="18" charset="0"/>
              </a:rPr>
              <a:t>To receive an accurate final Trial Balance, all</a:t>
            </a:r>
            <a:r>
              <a:rPr lang="en-US" sz="3600" b="1" dirty="0">
                <a:latin typeface="+mj-lt"/>
                <a:cs typeface="Times New Roman" panose="02020603050405020304" pitchFamily="18" charset="0"/>
              </a:rPr>
              <a:t> </a:t>
            </a:r>
            <a:r>
              <a:rPr lang="en-US" sz="3600" dirty="0">
                <a:latin typeface="+mj-lt"/>
                <a:cs typeface="Times New Roman" panose="02020603050405020304" pitchFamily="18" charset="0"/>
              </a:rPr>
              <a:t>entries must be completed by August 8</a:t>
            </a:r>
            <a:r>
              <a:rPr lang="en-US" sz="3600" baseline="30000" dirty="0">
                <a:latin typeface="+mj-lt"/>
                <a:cs typeface="Times New Roman" panose="02020603050405020304" pitchFamily="18" charset="0"/>
              </a:rPr>
              <a:t>th</a:t>
            </a:r>
            <a:endParaRPr lang="en-US" sz="3600" dirty="0">
              <a:latin typeface="+mj-lt"/>
              <a:cs typeface="Times New Roman" panose="02020603050405020304" pitchFamily="18" charset="0"/>
            </a:endParaRPr>
          </a:p>
          <a:p>
            <a:pPr marL="0" indent="0" eaLnBrk="1" hangingPunct="1">
              <a:lnSpc>
                <a:spcPct val="90000"/>
              </a:lnSpc>
              <a:buNone/>
            </a:pPr>
            <a:endParaRPr lang="en-US" sz="1200" dirty="0">
              <a:latin typeface="+mj-lt"/>
              <a:cs typeface="Times New Roman" panose="02020603050405020304" pitchFamily="18" charset="0"/>
            </a:endParaRPr>
          </a:p>
          <a:p>
            <a:pPr eaLnBrk="1" hangingPunct="1">
              <a:lnSpc>
                <a:spcPct val="90000"/>
              </a:lnSpc>
              <a:buFont typeface="Arial" panose="020B0604020202020204" pitchFamily="34" charset="0"/>
              <a:buChar char="•"/>
            </a:pPr>
            <a:r>
              <a:rPr lang="en-US" sz="3600" dirty="0">
                <a:latin typeface="+mj-lt"/>
                <a:cs typeface="Times New Roman" panose="02020603050405020304" pitchFamily="18" charset="0"/>
              </a:rPr>
              <a:t>The final June 30</a:t>
            </a:r>
            <a:r>
              <a:rPr lang="en-US" sz="3600" baseline="30000" dirty="0">
                <a:latin typeface="+mj-lt"/>
                <a:cs typeface="Times New Roman" panose="02020603050405020304" pitchFamily="18" charset="0"/>
              </a:rPr>
              <a:t>th</a:t>
            </a:r>
            <a:r>
              <a:rPr lang="en-US" sz="3600" dirty="0">
                <a:latin typeface="+mj-lt"/>
                <a:cs typeface="Times New Roman" panose="02020603050405020304" pitchFamily="18" charset="0"/>
              </a:rPr>
              <a:t> Trial Balance cannot be updated after closing on August 9</a:t>
            </a:r>
            <a:r>
              <a:rPr lang="en-US" sz="3600" baseline="30000" dirty="0">
                <a:latin typeface="+mj-lt"/>
                <a:cs typeface="Times New Roman" panose="02020603050405020304" pitchFamily="18" charset="0"/>
              </a:rPr>
              <a:t>th</a:t>
            </a:r>
            <a:endParaRPr lang="en-US" sz="3600" dirty="0">
              <a:latin typeface="+mj-lt"/>
              <a:cs typeface="Times New Roman" panose="02020603050405020304" pitchFamily="18" charset="0"/>
            </a:endParaRPr>
          </a:p>
          <a:p>
            <a:pPr lvl="1" eaLnBrk="1" hangingPunct="1">
              <a:lnSpc>
                <a:spcPct val="90000"/>
              </a:lnSpc>
            </a:pPr>
            <a:endParaRPr lang="en-US" sz="1200" dirty="0">
              <a:latin typeface="+mj-lt"/>
              <a:cs typeface="Times New Roman" panose="02020603050405020304" pitchFamily="18" charset="0"/>
            </a:endParaRPr>
          </a:p>
          <a:p>
            <a:pPr eaLnBrk="1" hangingPunct="1">
              <a:lnSpc>
                <a:spcPct val="90000"/>
              </a:lnSpc>
              <a:buFont typeface="Arial" panose="020B0604020202020204" pitchFamily="34" charset="0"/>
              <a:buChar char="•"/>
            </a:pPr>
            <a:r>
              <a:rPr lang="en-US" sz="3600" dirty="0">
                <a:latin typeface="+mj-lt"/>
                <a:cs typeface="Times New Roman" panose="02020603050405020304" pitchFamily="18" charset="0"/>
              </a:rPr>
              <a:t>Adjustments needed after this date will require a DFS post-closing adjustment request</a:t>
            </a:r>
          </a:p>
          <a:p>
            <a:pPr marL="0" indent="0" eaLnBrk="1" hangingPunct="1">
              <a:lnSpc>
                <a:spcPct val="90000"/>
              </a:lnSpc>
              <a:buNone/>
            </a:pPr>
            <a:endParaRPr lang="en-US" sz="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76</a:t>
            </a:fld>
            <a:endParaRPr lang="en-US" altLang="en-US" dirty="0"/>
          </a:p>
        </p:txBody>
      </p:sp>
    </p:spTree>
    <p:extLst>
      <p:ext uri="{BB962C8B-B14F-4D97-AF65-F5344CB8AC3E}">
        <p14:creationId xmlns:p14="http://schemas.microsoft.com/office/powerpoint/2010/main" val="618740056"/>
      </p:ext>
    </p:extLst>
  </p:cSld>
  <p:clrMapOvr>
    <a:masterClrMapping/>
  </p:clrMapOvr>
  <p:transition>
    <p:wipe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229419"/>
            <a:ext cx="7696200" cy="1143000"/>
          </a:xfrm>
        </p:spPr>
        <p:txBody>
          <a:bodyPr/>
          <a:lstStyle/>
          <a:p>
            <a:pPr eaLnBrk="1" hangingPunct="1"/>
            <a:r>
              <a:rPr lang="en-US" dirty="0">
                <a:cs typeface="Times New Roman" panose="02020603050405020304" pitchFamily="18" charset="0"/>
              </a:rPr>
              <a:t>Final Approval Summarized</a:t>
            </a:r>
          </a:p>
        </p:txBody>
      </p:sp>
      <p:sp>
        <p:nvSpPr>
          <p:cNvPr id="49155" name="Rectangle 3"/>
          <p:cNvSpPr>
            <a:spLocks noGrp="1" noChangeArrowheads="1"/>
          </p:cNvSpPr>
          <p:nvPr>
            <p:ph idx="1"/>
          </p:nvPr>
        </p:nvSpPr>
        <p:spPr>
          <a:xfrm>
            <a:off x="838200" y="1371601"/>
            <a:ext cx="8077200" cy="1523999"/>
          </a:xfrm>
        </p:spPr>
        <p:txBody>
          <a:bodyPr/>
          <a:lstStyle/>
          <a:p>
            <a:pPr marL="457200" lvl="1" indent="0" eaLnBrk="1" hangingPunct="1">
              <a:buNone/>
            </a:pPr>
            <a:endParaRPr lang="en-US" sz="800" dirty="0">
              <a:cs typeface="Times New Roman" panose="02020603050405020304" pitchFamily="18" charset="0"/>
            </a:endParaRPr>
          </a:p>
          <a:p>
            <a:pPr marL="457200" lvl="1" indent="-457200" eaLnBrk="1" hangingPunct="1">
              <a:buFont typeface="Arial" panose="020B0604020202020204" pitchFamily="34" charset="0"/>
              <a:buChar char="•"/>
            </a:pPr>
            <a:r>
              <a:rPr lang="en-US" sz="4000" dirty="0">
                <a:cs typeface="Times New Roman" panose="02020603050405020304" pitchFamily="18" charset="0"/>
              </a:rPr>
              <a:t>Review all the forms provided</a:t>
            </a:r>
          </a:p>
          <a:p>
            <a:pPr marL="457200" lvl="1" indent="-457200" eaLnBrk="1" hangingPunct="1">
              <a:buFont typeface="Arial" panose="020B0604020202020204" pitchFamily="34" charset="0"/>
              <a:buChar char="•"/>
            </a:pPr>
            <a:r>
              <a:rPr lang="en-US" sz="4000" dirty="0">
                <a:cs typeface="Times New Roman" panose="02020603050405020304" pitchFamily="18" charset="0"/>
              </a:rPr>
              <a:t>Review the final trial balance</a:t>
            </a:r>
          </a:p>
          <a:p>
            <a:pPr marL="457200" lvl="1" indent="-457200" eaLnBrk="1" hangingPunct="1">
              <a:buFont typeface="Arial" panose="020B0604020202020204" pitchFamily="34" charset="0"/>
              <a:buChar char="•"/>
            </a:pPr>
            <a:r>
              <a:rPr lang="en-US" sz="4000" dirty="0">
                <a:cs typeface="Times New Roman" panose="02020603050405020304" pitchFamily="18" charset="0"/>
              </a:rPr>
              <a:t>Notify JAC if any discrepancies are found.</a:t>
            </a:r>
          </a:p>
        </p:txBody>
      </p:sp>
      <p:pic>
        <p:nvPicPr>
          <p:cNvPr id="39938" name="Picture 2"/>
          <p:cNvPicPr>
            <a:picLocks noChangeAspect="1" noChangeArrowheads="1"/>
          </p:cNvPicPr>
          <p:nvPr/>
        </p:nvPicPr>
        <p:blipFill>
          <a:blip r:embed="rId3" cstate="print"/>
          <a:srcRect/>
          <a:stretch>
            <a:fillRect/>
          </a:stretch>
        </p:blipFill>
        <p:spPr bwMode="auto">
          <a:xfrm>
            <a:off x="2971800" y="3810000"/>
            <a:ext cx="4800600" cy="241421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77</a:t>
            </a:fld>
            <a:endParaRPr lang="en-US" altLang="en-US" dirty="0"/>
          </a:p>
        </p:txBody>
      </p:sp>
    </p:spTree>
    <p:extLst>
      <p:ext uri="{BB962C8B-B14F-4D97-AF65-F5344CB8AC3E}">
        <p14:creationId xmlns:p14="http://schemas.microsoft.com/office/powerpoint/2010/main" val="1710398964"/>
      </p:ext>
    </p:extLst>
  </p:cSld>
  <p:clrMapOvr>
    <a:masterClrMapping/>
  </p:clrMapOvr>
  <p:transition>
    <p:wipe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0034"/>
            <a:ext cx="7696200" cy="1143000"/>
          </a:xfrm>
        </p:spPr>
        <p:txBody>
          <a:bodyPr/>
          <a:lstStyle/>
          <a:p>
            <a:r>
              <a:rPr lang="en-US" dirty="0">
                <a:cs typeface="Times New Roman" panose="02020603050405020304" pitchFamily="18" charset="0"/>
              </a:rPr>
              <a:t>Agency Head Certification</a:t>
            </a:r>
          </a:p>
        </p:txBody>
      </p:sp>
      <p:sp>
        <p:nvSpPr>
          <p:cNvPr id="3" name="Content Placeholder 2"/>
          <p:cNvSpPr>
            <a:spLocks noGrp="1"/>
          </p:cNvSpPr>
          <p:nvPr>
            <p:ph idx="1"/>
          </p:nvPr>
        </p:nvSpPr>
        <p:spPr>
          <a:xfrm>
            <a:off x="990600" y="1524000"/>
            <a:ext cx="7696200" cy="4602163"/>
          </a:xfrm>
        </p:spPr>
        <p:txBody>
          <a:bodyPr/>
          <a:lstStyle/>
          <a:p>
            <a:pPr>
              <a:buFont typeface="Arial" panose="020B0604020202020204" pitchFamily="34" charset="0"/>
              <a:buChar char="•"/>
            </a:pPr>
            <a:r>
              <a:rPr lang="en-US" sz="4000" dirty="0">
                <a:latin typeface="+mj-lt"/>
                <a:cs typeface="Times New Roman" panose="02020603050405020304" pitchFamily="18" charset="0"/>
              </a:rPr>
              <a:t>This document is comprised of 5 DFS forms that have to be submitted for the agency as a whole.</a:t>
            </a:r>
          </a:p>
          <a:p>
            <a:pPr>
              <a:buFont typeface="Arial" panose="020B0604020202020204" pitchFamily="34" charset="0"/>
              <a:buChar char="•"/>
            </a:pPr>
            <a:r>
              <a:rPr lang="en-US" sz="4000" dirty="0">
                <a:latin typeface="+mj-lt"/>
                <a:cs typeface="Times New Roman" panose="02020603050405020304" pitchFamily="18" charset="0"/>
              </a:rPr>
              <a:t>It’s encouraged to prepare the certification as provided.  </a:t>
            </a:r>
          </a:p>
          <a:p>
            <a:pPr>
              <a:buFont typeface="Arial" panose="020B0604020202020204" pitchFamily="34" charset="0"/>
              <a:buChar char="•"/>
            </a:pPr>
            <a:r>
              <a:rPr lang="en-US" sz="4000" dirty="0">
                <a:latin typeface="+mj-lt"/>
                <a:cs typeface="Times New Roman" panose="02020603050405020304" pitchFamily="18" charset="0"/>
              </a:rPr>
              <a:t>Due </a:t>
            </a:r>
            <a:r>
              <a:rPr lang="en-US" sz="4000" dirty="0">
                <a:solidFill>
                  <a:srgbClr val="FF0000"/>
                </a:solidFill>
                <a:latin typeface="+mj-lt"/>
                <a:cs typeface="Times New Roman" panose="02020603050405020304" pitchFamily="18" charset="0"/>
              </a:rPr>
              <a:t>8/3/18</a:t>
            </a:r>
          </a:p>
          <a:p>
            <a:endParaRPr lang="en-US" sz="12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78</a:t>
            </a:fld>
            <a:endParaRPr lang="en-US" altLang="en-US" dirty="0"/>
          </a:p>
        </p:txBody>
      </p:sp>
    </p:spTree>
    <p:extLst>
      <p:ext uri="{BB962C8B-B14F-4D97-AF65-F5344CB8AC3E}">
        <p14:creationId xmlns:p14="http://schemas.microsoft.com/office/powerpoint/2010/main" val="1046402780"/>
      </p:ext>
    </p:extLst>
  </p:cSld>
  <p:clrMapOvr>
    <a:masterClrMapping/>
  </p:clrMapOvr>
  <p:transition>
    <p:wipe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14400" y="274638"/>
            <a:ext cx="7772400" cy="1143000"/>
          </a:xfrm>
        </p:spPr>
        <p:txBody>
          <a:bodyPr/>
          <a:lstStyle/>
          <a:p>
            <a:pPr eaLnBrk="1" hangingPunct="1"/>
            <a:r>
              <a:rPr lang="en-US" dirty="0"/>
              <a:t>Subsequent Events Certification</a:t>
            </a:r>
            <a:endParaRPr lang="en-US" sz="3600" dirty="0"/>
          </a:p>
        </p:txBody>
      </p:sp>
      <p:sp>
        <p:nvSpPr>
          <p:cNvPr id="6" name="Rectangle 5"/>
          <p:cNvSpPr/>
          <p:nvPr/>
        </p:nvSpPr>
        <p:spPr>
          <a:xfrm>
            <a:off x="914400" y="1527838"/>
            <a:ext cx="8229600" cy="4401205"/>
          </a:xfrm>
          <a:prstGeom prst="rect">
            <a:avLst/>
          </a:prstGeom>
        </p:spPr>
        <p:txBody>
          <a:bodyPr wrap="square">
            <a:spAutoFit/>
          </a:bodyPr>
          <a:lstStyle/>
          <a:p>
            <a:r>
              <a:rPr lang="en-US" sz="4000" dirty="0">
                <a:latin typeface="+mj-lt"/>
              </a:rPr>
              <a:t>Generally accepted accounting principles (GAAP) require:</a:t>
            </a:r>
          </a:p>
          <a:p>
            <a:pPr marL="457200" indent="-457200">
              <a:buFont typeface="Arial" panose="020B0604020202020204" pitchFamily="34" charset="0"/>
              <a:buChar char="•"/>
            </a:pPr>
            <a:r>
              <a:rPr lang="en-US" sz="4000" dirty="0">
                <a:latin typeface="+mj-lt"/>
              </a:rPr>
              <a:t>Disclosure of any significant event affecting your agency between year-end and the date of the auditor's report.  </a:t>
            </a:r>
          </a:p>
          <a:p>
            <a:pPr marL="457200" indent="-457200">
              <a:buFont typeface="Arial" panose="020B0604020202020204" pitchFamily="34" charset="0"/>
              <a:buChar char="•"/>
            </a:pPr>
            <a:r>
              <a:rPr lang="en-US" sz="4000" dirty="0">
                <a:latin typeface="+mj-lt"/>
              </a:rPr>
              <a:t>Due </a:t>
            </a:r>
            <a:r>
              <a:rPr lang="en-US" sz="4000" dirty="0">
                <a:solidFill>
                  <a:srgbClr val="FF0000"/>
                </a:solidFill>
                <a:latin typeface="+mj-lt"/>
              </a:rPr>
              <a:t>10/2/18</a:t>
            </a:r>
          </a:p>
        </p:txBody>
      </p:sp>
      <p:sp>
        <p:nvSpPr>
          <p:cNvPr id="2" name="Slide Number Placeholder 1"/>
          <p:cNvSpPr>
            <a:spLocks noGrp="1"/>
          </p:cNvSpPr>
          <p:nvPr>
            <p:ph type="sldNum" sz="quarter" idx="12"/>
          </p:nvPr>
        </p:nvSpPr>
        <p:spPr/>
        <p:txBody>
          <a:bodyPr/>
          <a:lstStyle/>
          <a:p>
            <a:pPr>
              <a:defRPr/>
            </a:pPr>
            <a:fld id="{3B63A815-B2A7-4381-9F06-9F1E32103DE6}" type="slidenum">
              <a:rPr lang="en-US" altLang="en-US" smtClean="0"/>
              <a:pPr>
                <a:defRPr/>
              </a:pPr>
              <a:t>79</a:t>
            </a:fld>
            <a:endParaRPr lang="en-US" altLang="en-US" dirty="0"/>
          </a:p>
        </p:txBody>
      </p:sp>
    </p:spTree>
    <p:extLst>
      <p:ext uri="{BB962C8B-B14F-4D97-AF65-F5344CB8AC3E}">
        <p14:creationId xmlns:p14="http://schemas.microsoft.com/office/powerpoint/2010/main" val="1008277059"/>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15623"/>
          </a:xfrm>
        </p:spPr>
        <p:txBody>
          <a:bodyPr/>
          <a:lstStyle/>
          <a:p>
            <a:r>
              <a:rPr lang="en-US" dirty="0"/>
              <a:t>What Information is provided?</a:t>
            </a:r>
          </a:p>
        </p:txBody>
      </p:sp>
      <p:sp>
        <p:nvSpPr>
          <p:cNvPr id="3" name="Content Placeholder 2"/>
          <p:cNvSpPr>
            <a:spLocks noGrp="1"/>
          </p:cNvSpPr>
          <p:nvPr>
            <p:ph idx="1"/>
          </p:nvPr>
        </p:nvSpPr>
        <p:spPr>
          <a:xfrm>
            <a:off x="914400" y="1219200"/>
            <a:ext cx="7886700" cy="4935894"/>
          </a:xfrm>
        </p:spPr>
        <p:txBody>
          <a:bodyPr rIns="0"/>
          <a:lstStyle/>
          <a:p>
            <a:pPr marL="0" lvl="0" indent="0">
              <a:buNone/>
            </a:pPr>
            <a:endParaRPr lang="en-US" sz="1200" dirty="0"/>
          </a:p>
          <a:p>
            <a:pPr>
              <a:spcBef>
                <a:spcPts val="600"/>
              </a:spcBef>
              <a:buFont typeface="Arial" panose="020B0604020202020204" pitchFamily="34" charset="0"/>
              <a:buChar char="•"/>
            </a:pPr>
            <a:r>
              <a:rPr lang="en-US" sz="3900" kern="0" spc="-100" dirty="0"/>
              <a:t>Obligations for Operating Leases</a:t>
            </a:r>
          </a:p>
          <a:p>
            <a:pPr>
              <a:spcBef>
                <a:spcPts val="600"/>
              </a:spcBef>
              <a:buFont typeface="Arial" panose="020B0604020202020204" pitchFamily="34" charset="0"/>
              <a:buChar char="•"/>
            </a:pPr>
            <a:r>
              <a:rPr lang="en-US" sz="3900" kern="0" spc="-100" dirty="0"/>
              <a:t>Revolving Fund(s) information for bank accounts </a:t>
            </a:r>
            <a:r>
              <a:rPr lang="en-US" sz="3900" i="1" kern="0" spc="-100" dirty="0"/>
              <a:t>(If Applicable)</a:t>
            </a:r>
            <a:endParaRPr lang="en-US" sz="3900" kern="0" spc="-100" dirty="0"/>
          </a:p>
          <a:p>
            <a:pPr>
              <a:spcBef>
                <a:spcPts val="600"/>
              </a:spcBef>
              <a:buFont typeface="Arial" panose="020B0604020202020204" pitchFamily="34" charset="0"/>
              <a:buChar char="•"/>
            </a:pPr>
            <a:r>
              <a:rPr lang="en-US" sz="3900" kern="0" spc="-100" dirty="0"/>
              <a:t>Receivables information </a:t>
            </a:r>
          </a:p>
          <a:p>
            <a:pPr>
              <a:spcBef>
                <a:spcPts val="600"/>
              </a:spcBef>
              <a:buFont typeface="Arial" panose="020B0604020202020204" pitchFamily="34" charset="0"/>
              <a:buChar char="•"/>
            </a:pPr>
            <a:r>
              <a:rPr lang="en-US" sz="3900" kern="0" spc="-100" dirty="0"/>
              <a:t>Payables information </a:t>
            </a:r>
          </a:p>
          <a:p>
            <a:pPr>
              <a:spcBef>
                <a:spcPts val="600"/>
              </a:spcBef>
              <a:buFont typeface="Arial" panose="020B0604020202020204" pitchFamily="34" charset="0"/>
              <a:buChar char="•"/>
            </a:pPr>
            <a:r>
              <a:rPr lang="en-US" sz="3900" kern="0" spc="-100" dirty="0"/>
              <a:t>Capital Assets (Property) information</a:t>
            </a:r>
          </a:p>
          <a:p>
            <a:pPr>
              <a:spcBef>
                <a:spcPts val="600"/>
              </a:spcBef>
              <a:buFont typeface="Arial" panose="020B0604020202020204" pitchFamily="34" charset="0"/>
              <a:buChar char="•"/>
            </a:pPr>
            <a:r>
              <a:rPr lang="en-US" sz="3900" kern="0" spc="-100" dirty="0"/>
              <a:t>Leave Liability information</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8</a:t>
            </a:fld>
            <a:endParaRPr lang="en-US" altLang="en-US" dirty="0"/>
          </a:p>
        </p:txBody>
      </p:sp>
    </p:spTree>
    <p:extLst>
      <p:ext uri="{BB962C8B-B14F-4D97-AF65-F5344CB8AC3E}">
        <p14:creationId xmlns:p14="http://schemas.microsoft.com/office/powerpoint/2010/main" val="1619038441"/>
      </p:ext>
    </p:extLst>
  </p:cSld>
  <p:clrMapOvr>
    <a:masterClrMapping/>
  </p:clrMapOvr>
  <p:transition>
    <p:wipe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14400" y="274638"/>
            <a:ext cx="7772400" cy="1143000"/>
          </a:xfrm>
        </p:spPr>
        <p:txBody>
          <a:bodyPr/>
          <a:lstStyle/>
          <a:p>
            <a:pPr eaLnBrk="1" hangingPunct="1"/>
            <a:r>
              <a:rPr lang="en-US" dirty="0"/>
              <a:t>Subsequent Events Certification, continued</a:t>
            </a:r>
            <a:endParaRPr lang="en-US" sz="3600" dirty="0"/>
          </a:p>
        </p:txBody>
      </p:sp>
      <p:sp>
        <p:nvSpPr>
          <p:cNvPr id="6" name="Rectangle 5"/>
          <p:cNvSpPr/>
          <p:nvPr/>
        </p:nvSpPr>
        <p:spPr>
          <a:xfrm>
            <a:off x="1066800" y="1353204"/>
            <a:ext cx="8077200" cy="4647426"/>
          </a:xfrm>
          <a:prstGeom prst="rect">
            <a:avLst/>
          </a:prstGeom>
        </p:spPr>
        <p:txBody>
          <a:bodyPr wrap="square">
            <a:spAutoFit/>
          </a:bodyPr>
          <a:lstStyle/>
          <a:p>
            <a:r>
              <a:rPr lang="en-US" sz="4000" dirty="0">
                <a:latin typeface="+mj-lt"/>
              </a:rPr>
              <a:t>Examples to be considered for disclosure are:</a:t>
            </a:r>
          </a:p>
          <a:p>
            <a:pPr marL="457200" indent="-457200">
              <a:buClr>
                <a:srgbClr val="002060"/>
              </a:buClr>
              <a:buFont typeface="Arial" panose="020B0604020202020204" pitchFamily="34" charset="0"/>
              <a:buChar char="•"/>
            </a:pPr>
            <a:r>
              <a:rPr lang="en-US" sz="3600" dirty="0">
                <a:latin typeface="+mj-lt"/>
                <a:cs typeface="Arial" pitchFamily="34" charset="0"/>
              </a:rPr>
              <a:t>Approval to issue or call bonds</a:t>
            </a:r>
          </a:p>
          <a:p>
            <a:pPr marL="457200" indent="-457200">
              <a:buClr>
                <a:srgbClr val="002060"/>
              </a:buClr>
              <a:buFont typeface="Arial" panose="020B0604020202020204" pitchFamily="34" charset="0"/>
              <a:buChar char="•"/>
            </a:pPr>
            <a:r>
              <a:rPr lang="en-US" sz="3600" dirty="0">
                <a:latin typeface="+mj-lt"/>
                <a:cs typeface="Arial" pitchFamily="34" charset="0"/>
              </a:rPr>
              <a:t>Incurrence of debt</a:t>
            </a:r>
          </a:p>
          <a:p>
            <a:pPr marL="457200" indent="-457200">
              <a:buClr>
                <a:srgbClr val="002060"/>
              </a:buClr>
              <a:buFont typeface="Arial" panose="020B0604020202020204" pitchFamily="34" charset="0"/>
              <a:buChar char="•"/>
            </a:pPr>
            <a:r>
              <a:rPr lang="en-US" sz="3600" dirty="0">
                <a:latin typeface="+mj-lt"/>
                <a:cs typeface="Arial" pitchFamily="34" charset="0"/>
              </a:rPr>
              <a:t>New revenue sources</a:t>
            </a:r>
          </a:p>
          <a:p>
            <a:pPr marL="457200" indent="-457200">
              <a:buClr>
                <a:srgbClr val="002060"/>
              </a:buClr>
              <a:buFont typeface="Arial" panose="020B0604020202020204" pitchFamily="34" charset="0"/>
              <a:buChar char="•"/>
            </a:pPr>
            <a:r>
              <a:rPr lang="en-US" sz="3600" dirty="0">
                <a:latin typeface="+mj-lt"/>
                <a:cs typeface="Arial" pitchFamily="34" charset="0"/>
              </a:rPr>
              <a:t>Initiation or settlement of litigation </a:t>
            </a:r>
          </a:p>
          <a:p>
            <a:pPr marL="457200" indent="-457200">
              <a:buClr>
                <a:srgbClr val="002060"/>
              </a:buClr>
              <a:buFont typeface="Arial" panose="020B0604020202020204" pitchFamily="34" charset="0"/>
              <a:buChar char="•"/>
            </a:pPr>
            <a:r>
              <a:rPr lang="en-US" sz="3600" dirty="0">
                <a:latin typeface="+mj-lt"/>
                <a:cs typeface="Arial" pitchFamily="34" charset="0"/>
              </a:rPr>
              <a:t>Loss of capital assets as a result of a natural disaster</a:t>
            </a:r>
          </a:p>
        </p:txBody>
      </p:sp>
      <p:sp>
        <p:nvSpPr>
          <p:cNvPr id="2" name="Slide Number Placeholder 1"/>
          <p:cNvSpPr>
            <a:spLocks noGrp="1"/>
          </p:cNvSpPr>
          <p:nvPr>
            <p:ph type="sldNum" sz="quarter" idx="12"/>
          </p:nvPr>
        </p:nvSpPr>
        <p:spPr/>
        <p:txBody>
          <a:bodyPr/>
          <a:lstStyle/>
          <a:p>
            <a:pPr>
              <a:defRPr/>
            </a:pPr>
            <a:fld id="{3B63A815-B2A7-4381-9F06-9F1E32103DE6}" type="slidenum">
              <a:rPr lang="en-US" altLang="en-US" smtClean="0"/>
              <a:pPr>
                <a:defRPr/>
              </a:pPr>
              <a:t>80</a:t>
            </a:fld>
            <a:endParaRPr lang="en-US" altLang="en-US" dirty="0"/>
          </a:p>
        </p:txBody>
      </p:sp>
    </p:spTree>
    <p:extLst>
      <p:ext uri="{BB962C8B-B14F-4D97-AF65-F5344CB8AC3E}">
        <p14:creationId xmlns:p14="http://schemas.microsoft.com/office/powerpoint/2010/main" val="1168438895"/>
      </p:ext>
    </p:extLst>
  </p:cSld>
  <p:clrMapOvr>
    <a:masterClrMapping/>
  </p:clrMapOvr>
  <p:transition>
    <p:wipe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Need Assistance? We’re Here to Help!</a:t>
            </a:r>
          </a:p>
        </p:txBody>
      </p:sp>
      <p:sp>
        <p:nvSpPr>
          <p:cNvPr id="3" name="Content Placeholder 2"/>
          <p:cNvSpPr>
            <a:spLocks noGrp="1"/>
          </p:cNvSpPr>
          <p:nvPr>
            <p:ph idx="1"/>
          </p:nvPr>
        </p:nvSpPr>
        <p:spPr>
          <a:xfrm>
            <a:off x="894080" y="1417638"/>
            <a:ext cx="7848600" cy="4737356"/>
          </a:xfrm>
        </p:spPr>
        <p:txBody>
          <a:bodyPr/>
          <a:lstStyle/>
          <a:p>
            <a:pPr marL="0" indent="0" algn="ctr">
              <a:spcBef>
                <a:spcPts val="0"/>
              </a:spcBef>
              <a:buNone/>
            </a:pPr>
            <a:r>
              <a:rPr lang="en-US" sz="3600" b="1" dirty="0"/>
              <a:t>Lamar Bynum </a:t>
            </a:r>
          </a:p>
          <a:p>
            <a:pPr marL="0" indent="0" algn="ctr">
              <a:spcBef>
                <a:spcPts val="0"/>
              </a:spcBef>
              <a:buNone/>
            </a:pPr>
            <a:r>
              <a:rPr lang="en-US" sz="3600" dirty="0"/>
              <a:t>Senior Management Analyst</a:t>
            </a:r>
          </a:p>
          <a:p>
            <a:pPr marL="0" indent="0" algn="ctr">
              <a:spcBef>
                <a:spcPts val="0"/>
              </a:spcBef>
              <a:buNone/>
            </a:pPr>
            <a:r>
              <a:rPr lang="en-US" sz="3600" u="sng" dirty="0">
                <a:hlinkClick r:id="rId3"/>
              </a:rPr>
              <a:t>Lamar.Bynum@justiceadmin.org</a:t>
            </a:r>
            <a:r>
              <a:rPr lang="en-US" sz="3600" u="sng" dirty="0"/>
              <a:t>  </a:t>
            </a:r>
          </a:p>
          <a:p>
            <a:pPr marL="0" indent="0">
              <a:buNone/>
            </a:pPr>
            <a:endParaRPr lang="en-US" sz="3600" u="sng" dirty="0"/>
          </a:p>
        </p:txBody>
      </p:sp>
      <p:graphicFrame>
        <p:nvGraphicFramePr>
          <p:cNvPr id="5" name="Table 4"/>
          <p:cNvGraphicFramePr>
            <a:graphicFrameLocks noGrp="1"/>
          </p:cNvGraphicFramePr>
          <p:nvPr>
            <p:extLst>
              <p:ext uri="{D42A27DB-BD31-4B8C-83A1-F6EECF244321}">
                <p14:modId xmlns:p14="http://schemas.microsoft.com/office/powerpoint/2010/main" val="3148487371"/>
              </p:ext>
            </p:extLst>
          </p:nvPr>
        </p:nvGraphicFramePr>
        <p:xfrm>
          <a:off x="894080" y="3283078"/>
          <a:ext cx="5813763" cy="173736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xmlns="" val="20000"/>
                    </a:ext>
                  </a:extLst>
                </a:gridCol>
                <a:gridCol w="5605483">
                  <a:extLst>
                    <a:ext uri="{9D8B030D-6E8A-4147-A177-3AD203B41FA5}">
                      <a16:colId xmlns:a16="http://schemas.microsoft.com/office/drawing/2014/main" xmlns="" val="20001"/>
                    </a:ext>
                  </a:extLst>
                </a:gridCol>
              </a:tblGrid>
              <a:tr h="572650">
                <a:tc>
                  <a:txBody>
                    <a:bodyPr/>
                    <a:lstStyle/>
                    <a:p>
                      <a:pPr marL="0" indent="0" algn="l">
                        <a:buFont typeface="Calibri" panose="020F0502020204030204" pitchFamily="34" charset="0"/>
                        <a:buNone/>
                      </a:pPr>
                      <a:endParaRPr lang="en-US" sz="2400" dirty="0"/>
                    </a:p>
                  </a:txBody>
                  <a:tcPr/>
                </a:tc>
                <a:tc>
                  <a:txBody>
                    <a:bodyPr/>
                    <a:lstStyle/>
                    <a:p>
                      <a:pPr marL="285750" indent="-285750" algn="l">
                        <a:buFont typeface="Calibri" panose="020F0502020204030204" pitchFamily="34" charset="0"/>
                        <a:buChar char="—"/>
                      </a:pPr>
                      <a:r>
                        <a:rPr lang="en-US" sz="3200" dirty="0"/>
                        <a:t>  State</a:t>
                      </a:r>
                      <a:r>
                        <a:rPr lang="en-US" sz="3200" baseline="0" dirty="0"/>
                        <a:t> Property Reporting </a:t>
                      </a:r>
                      <a:endParaRPr lang="en-US" sz="3200" dirty="0"/>
                    </a:p>
                  </a:txBody>
                  <a:tcPr/>
                </a:tc>
                <a:extLst>
                  <a:ext uri="{0D108BD9-81ED-4DB2-BD59-A6C34878D82A}">
                    <a16:rowId xmlns:a16="http://schemas.microsoft.com/office/drawing/2014/main" xmlns="" val="10000"/>
                  </a:ext>
                </a:extLst>
              </a:tr>
              <a:tr h="572650">
                <a:tc>
                  <a:txBody>
                    <a:bodyPr/>
                    <a:lstStyle/>
                    <a:p>
                      <a:pPr marL="0" indent="0" algn="l">
                        <a:buFont typeface="Calibri" panose="020F0502020204030204" pitchFamily="34" charset="0"/>
                        <a:buNone/>
                      </a:pPr>
                      <a:endParaRPr lang="en-US" sz="2400" dirty="0"/>
                    </a:p>
                  </a:txBody>
                  <a:tcPr/>
                </a:tc>
                <a:tc>
                  <a:txBody>
                    <a:bodyPr/>
                    <a:lstStyle/>
                    <a:p>
                      <a:pPr marL="285750" indent="-285750" algn="l">
                        <a:buFont typeface="Calibri" panose="020F0502020204030204" pitchFamily="34" charset="0"/>
                        <a:buChar char="—"/>
                      </a:pPr>
                      <a:r>
                        <a:rPr lang="en-US" sz="3200" dirty="0"/>
                        <a:t>  Leave</a:t>
                      </a:r>
                      <a:r>
                        <a:rPr lang="en-US" sz="3200" baseline="0" dirty="0"/>
                        <a:t> Liability Reporting </a:t>
                      </a:r>
                      <a:endParaRPr lang="en-US" sz="3200" dirty="0"/>
                    </a:p>
                  </a:txBody>
                  <a:tcPr/>
                </a:tc>
                <a:extLst>
                  <a:ext uri="{0D108BD9-81ED-4DB2-BD59-A6C34878D82A}">
                    <a16:rowId xmlns:a16="http://schemas.microsoft.com/office/drawing/2014/main" xmlns="" val="10001"/>
                  </a:ext>
                </a:extLst>
              </a:tr>
              <a:tr h="572650">
                <a:tc>
                  <a:txBody>
                    <a:bodyPr/>
                    <a:lstStyle/>
                    <a:p>
                      <a:pPr marL="342900" indent="-342900" algn="l">
                        <a:buFont typeface="Calibri" panose="020F0502020204030204" pitchFamily="34" charset="0"/>
                        <a:buChar char="—"/>
                      </a:pPr>
                      <a:endParaRPr lang="en-US" sz="2400" dirty="0"/>
                    </a:p>
                  </a:txBody>
                  <a:tcPr/>
                </a:tc>
                <a:tc>
                  <a:txBody>
                    <a:bodyPr/>
                    <a:lstStyle/>
                    <a:p>
                      <a:pPr marL="285750" indent="-285750" algn="l">
                        <a:buFont typeface="Calibri" panose="020F0502020204030204" pitchFamily="34" charset="0"/>
                        <a:buChar char="—"/>
                      </a:pPr>
                      <a:r>
                        <a:rPr lang="en-US" sz="3200" baseline="0" dirty="0"/>
                        <a:t>  Transfers In &amp; Out </a:t>
                      </a:r>
                      <a:endParaRPr lang="en-US" sz="3200" dirty="0"/>
                    </a:p>
                  </a:txBody>
                  <a:tcPr/>
                </a:tc>
                <a:extLst>
                  <a:ext uri="{0D108BD9-81ED-4DB2-BD59-A6C34878D82A}">
                    <a16:rowId xmlns:a16="http://schemas.microsoft.com/office/drawing/2014/main" xmlns="" val="10002"/>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4572000"/>
            <a:ext cx="2962685" cy="2590800"/>
          </a:xfrm>
          <a:prstGeom prst="rect">
            <a:avLst/>
          </a:prstGeom>
        </p:spPr>
      </p:pic>
      <p:sp>
        <p:nvSpPr>
          <p:cNvPr id="7" name="Slide Number Placeholder 6"/>
          <p:cNvSpPr>
            <a:spLocks noGrp="1"/>
          </p:cNvSpPr>
          <p:nvPr>
            <p:ph type="sldNum" sz="quarter" idx="12"/>
          </p:nvPr>
        </p:nvSpPr>
        <p:spPr/>
        <p:txBody>
          <a:bodyPr/>
          <a:lstStyle/>
          <a:p>
            <a:pPr>
              <a:defRPr/>
            </a:pPr>
            <a:fld id="{7CBBFAA4-D5D3-4066-B1AC-9A61A6EFFDB7}" type="slidenum">
              <a:rPr lang="en-US" altLang="en-US" smtClean="0"/>
              <a:pPr>
                <a:defRPr/>
              </a:pPr>
              <a:t>81</a:t>
            </a:fld>
            <a:endParaRPr lang="en-US" altLang="en-US" dirty="0"/>
          </a:p>
        </p:txBody>
      </p:sp>
    </p:spTree>
    <p:extLst>
      <p:ext uri="{BB962C8B-B14F-4D97-AF65-F5344CB8AC3E}">
        <p14:creationId xmlns:p14="http://schemas.microsoft.com/office/powerpoint/2010/main" val="594409350"/>
      </p:ext>
    </p:extLst>
  </p:cSld>
  <p:clrMapOvr>
    <a:masterClrMapping/>
  </p:clrMapOvr>
  <p:transition>
    <p:wipe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Need Assistance? We’re Here to Help!</a:t>
            </a:r>
          </a:p>
        </p:txBody>
      </p:sp>
      <p:sp>
        <p:nvSpPr>
          <p:cNvPr id="3" name="Content Placeholder 2"/>
          <p:cNvSpPr>
            <a:spLocks noGrp="1"/>
          </p:cNvSpPr>
          <p:nvPr>
            <p:ph idx="1"/>
          </p:nvPr>
        </p:nvSpPr>
        <p:spPr>
          <a:xfrm>
            <a:off x="838200" y="1417638"/>
            <a:ext cx="7848600" cy="4737356"/>
          </a:xfrm>
        </p:spPr>
        <p:txBody>
          <a:bodyPr/>
          <a:lstStyle/>
          <a:p>
            <a:pPr marL="0" indent="0" algn="ctr">
              <a:spcBef>
                <a:spcPts val="0"/>
              </a:spcBef>
              <a:buNone/>
            </a:pPr>
            <a:r>
              <a:rPr lang="en-US" sz="3600" b="1" dirty="0"/>
              <a:t>David Kosinski</a:t>
            </a:r>
          </a:p>
          <a:p>
            <a:pPr marL="0" indent="0" algn="ctr">
              <a:spcBef>
                <a:spcPts val="0"/>
              </a:spcBef>
              <a:buNone/>
            </a:pPr>
            <a:r>
              <a:rPr lang="en-US" sz="3600" dirty="0"/>
              <a:t>Professional Accountant</a:t>
            </a:r>
          </a:p>
          <a:p>
            <a:pPr marL="0" indent="0" algn="ctr">
              <a:spcBef>
                <a:spcPts val="0"/>
              </a:spcBef>
              <a:buNone/>
            </a:pPr>
            <a:r>
              <a:rPr lang="en-US" sz="3600" dirty="0"/>
              <a:t>  </a:t>
            </a:r>
            <a:r>
              <a:rPr lang="en-US" sz="3600" u="sng" dirty="0">
                <a:hlinkClick r:id="rId3"/>
              </a:rPr>
              <a:t>David.Kosinski@justiceadmin.org</a:t>
            </a:r>
            <a:r>
              <a:rPr lang="en-US" sz="3600" u="sng" dirty="0"/>
              <a:t>  </a:t>
            </a:r>
          </a:p>
          <a:p>
            <a:pPr marL="0" indent="0">
              <a:buNone/>
            </a:pPr>
            <a:endParaRPr lang="en-US" sz="1800" u="sng" dirty="0"/>
          </a:p>
        </p:txBody>
      </p:sp>
      <p:graphicFrame>
        <p:nvGraphicFramePr>
          <p:cNvPr id="5" name="Table 4"/>
          <p:cNvGraphicFramePr>
            <a:graphicFrameLocks noGrp="1"/>
          </p:cNvGraphicFramePr>
          <p:nvPr>
            <p:extLst>
              <p:ext uri="{D42A27DB-BD31-4B8C-83A1-F6EECF244321}">
                <p14:modId xmlns:p14="http://schemas.microsoft.com/office/powerpoint/2010/main" val="2423573817"/>
              </p:ext>
            </p:extLst>
          </p:nvPr>
        </p:nvGraphicFramePr>
        <p:xfrm>
          <a:off x="838200" y="3200400"/>
          <a:ext cx="6347163" cy="1737360"/>
        </p:xfrm>
        <a:graphic>
          <a:graphicData uri="http://schemas.openxmlformats.org/drawingml/2006/table">
            <a:tbl>
              <a:tblPr firstRow="1" bandRow="1">
                <a:tableStyleId>{2D5ABB26-0587-4C30-8999-92F81FD0307C}</a:tableStyleId>
              </a:tblPr>
              <a:tblGrid>
                <a:gridCol w="227389">
                  <a:extLst>
                    <a:ext uri="{9D8B030D-6E8A-4147-A177-3AD203B41FA5}">
                      <a16:colId xmlns:a16="http://schemas.microsoft.com/office/drawing/2014/main" xmlns="" val="20000"/>
                    </a:ext>
                  </a:extLst>
                </a:gridCol>
                <a:gridCol w="6119774">
                  <a:extLst>
                    <a:ext uri="{9D8B030D-6E8A-4147-A177-3AD203B41FA5}">
                      <a16:colId xmlns:a16="http://schemas.microsoft.com/office/drawing/2014/main" xmlns="" val="20001"/>
                    </a:ext>
                  </a:extLst>
                </a:gridCol>
              </a:tblGrid>
              <a:tr h="572650">
                <a:tc>
                  <a:txBody>
                    <a:bodyPr/>
                    <a:lstStyle/>
                    <a:p>
                      <a:pPr marL="0" indent="0" algn="l">
                        <a:buFont typeface="Calibri" panose="020F0502020204030204" pitchFamily="34" charset="0"/>
                        <a:buNone/>
                      </a:pPr>
                      <a:endParaRPr lang="en-US" sz="2400" dirty="0"/>
                    </a:p>
                  </a:txBody>
                  <a:tcPr/>
                </a:tc>
                <a:tc>
                  <a:txBody>
                    <a:bodyPr/>
                    <a:lstStyle/>
                    <a:p>
                      <a:pPr marL="285750" indent="-285750" algn="l">
                        <a:buFont typeface="Calibri" panose="020F0502020204030204" pitchFamily="34" charset="0"/>
                        <a:buChar char="—"/>
                      </a:pPr>
                      <a:r>
                        <a:rPr lang="en-US" sz="3200" dirty="0"/>
                        <a:t>  Certifications</a:t>
                      </a:r>
                    </a:p>
                  </a:txBody>
                  <a:tcPr/>
                </a:tc>
                <a:extLst>
                  <a:ext uri="{0D108BD9-81ED-4DB2-BD59-A6C34878D82A}">
                    <a16:rowId xmlns:a16="http://schemas.microsoft.com/office/drawing/2014/main" xmlns="" val="10000"/>
                  </a:ext>
                </a:extLst>
              </a:tr>
              <a:tr h="572650">
                <a:tc>
                  <a:txBody>
                    <a:bodyPr/>
                    <a:lstStyle/>
                    <a:p>
                      <a:pPr marL="0" indent="0" algn="l">
                        <a:buFont typeface="Calibri" panose="020F0502020204030204" pitchFamily="34" charset="0"/>
                        <a:buNone/>
                      </a:pPr>
                      <a:endParaRPr lang="en-US" sz="2400" dirty="0"/>
                    </a:p>
                  </a:txBody>
                  <a:tcPr/>
                </a:tc>
                <a:tc>
                  <a:txBody>
                    <a:bodyPr/>
                    <a:lstStyle/>
                    <a:p>
                      <a:pPr marL="285750" indent="-285750" algn="l">
                        <a:buFont typeface="Calibri" panose="020F0502020204030204" pitchFamily="34" charset="0"/>
                        <a:buChar char="—"/>
                      </a:pPr>
                      <a:r>
                        <a:rPr lang="en-US" sz="3200" dirty="0"/>
                        <a:t>  Collection of data</a:t>
                      </a:r>
                      <a:r>
                        <a:rPr lang="en-US" sz="3200" baseline="0" dirty="0"/>
                        <a:t> &amp; forms</a:t>
                      </a:r>
                      <a:endParaRPr lang="en-US" sz="3200" dirty="0"/>
                    </a:p>
                  </a:txBody>
                  <a:tcPr/>
                </a:tc>
                <a:extLst>
                  <a:ext uri="{0D108BD9-81ED-4DB2-BD59-A6C34878D82A}">
                    <a16:rowId xmlns:a16="http://schemas.microsoft.com/office/drawing/2014/main" xmlns="" val="10001"/>
                  </a:ext>
                </a:extLst>
              </a:tr>
              <a:tr h="572650">
                <a:tc>
                  <a:txBody>
                    <a:bodyPr/>
                    <a:lstStyle/>
                    <a:p>
                      <a:pPr marL="342900" indent="-342900" algn="l">
                        <a:buFont typeface="Calibri" panose="020F0502020204030204" pitchFamily="34" charset="0"/>
                        <a:buChar char="—"/>
                      </a:pPr>
                      <a:endParaRPr lang="en-US" sz="2400" dirty="0"/>
                    </a:p>
                  </a:txBody>
                  <a:tcPr/>
                </a:tc>
                <a:tc>
                  <a:txBody>
                    <a:bodyPr/>
                    <a:lstStyle/>
                    <a:p>
                      <a:pPr marL="285750" indent="-285750" algn="l">
                        <a:buFont typeface="Calibri" panose="020F0502020204030204" pitchFamily="34" charset="0"/>
                        <a:buChar char="—"/>
                      </a:pPr>
                      <a:r>
                        <a:rPr lang="en-US" sz="3200" baseline="0" dirty="0"/>
                        <a:t>  FLAIR year-end reports</a:t>
                      </a:r>
                    </a:p>
                  </a:txBody>
                  <a:tcPr/>
                </a:tc>
                <a:extLst>
                  <a:ext uri="{0D108BD9-81ED-4DB2-BD59-A6C34878D82A}">
                    <a16:rowId xmlns:a16="http://schemas.microsoft.com/office/drawing/2014/main" xmlns="" val="10002"/>
                  </a:ext>
                </a:extLst>
              </a:tr>
            </a:tbl>
          </a:graphicData>
        </a:graphic>
      </p:graphicFrame>
      <p:sp>
        <p:nvSpPr>
          <p:cNvPr id="6" name="Slide Number Placeholder 5"/>
          <p:cNvSpPr>
            <a:spLocks noGrp="1"/>
          </p:cNvSpPr>
          <p:nvPr>
            <p:ph type="sldNum" sz="quarter" idx="12"/>
          </p:nvPr>
        </p:nvSpPr>
        <p:spPr/>
        <p:txBody>
          <a:bodyPr/>
          <a:lstStyle/>
          <a:p>
            <a:pPr>
              <a:defRPr/>
            </a:pPr>
            <a:fld id="{7CBBFAA4-D5D3-4066-B1AC-9A61A6EFFDB7}" type="slidenum">
              <a:rPr lang="en-US" altLang="en-US" smtClean="0"/>
              <a:pPr>
                <a:defRPr/>
              </a:pPr>
              <a:t>82</a:t>
            </a:fld>
            <a:endParaRPr lang="en-US" altLang="en-US" dirty="0"/>
          </a:p>
        </p:txBody>
      </p:sp>
    </p:spTree>
    <p:extLst>
      <p:ext uri="{BB962C8B-B14F-4D97-AF65-F5344CB8AC3E}">
        <p14:creationId xmlns:p14="http://schemas.microsoft.com/office/powerpoint/2010/main" val="594409350"/>
      </p:ext>
    </p:extLst>
  </p:cSld>
  <p:clrMapOvr>
    <a:masterClrMapping/>
  </p:clrMapOvr>
  <p:transition>
    <p:wipe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Need Assistance? We’re Here to Help!</a:t>
            </a:r>
          </a:p>
        </p:txBody>
      </p:sp>
      <p:sp>
        <p:nvSpPr>
          <p:cNvPr id="3" name="Content Placeholder 2"/>
          <p:cNvSpPr>
            <a:spLocks noGrp="1"/>
          </p:cNvSpPr>
          <p:nvPr>
            <p:ph idx="1"/>
          </p:nvPr>
        </p:nvSpPr>
        <p:spPr>
          <a:xfrm>
            <a:off x="800100" y="1219200"/>
            <a:ext cx="8305800" cy="4737356"/>
          </a:xfrm>
        </p:spPr>
        <p:txBody>
          <a:bodyPr/>
          <a:lstStyle/>
          <a:p>
            <a:pPr marL="0" lvl="1" indent="0">
              <a:buNone/>
            </a:pPr>
            <a:endParaRPr lang="en-US" sz="1200" dirty="0"/>
          </a:p>
          <a:p>
            <a:pPr marL="0" indent="0" algn="ctr">
              <a:spcBef>
                <a:spcPts val="0"/>
              </a:spcBef>
              <a:buNone/>
            </a:pPr>
            <a:r>
              <a:rPr lang="en-US" sz="3600" b="1" dirty="0"/>
              <a:t>Michael Mauterer</a:t>
            </a:r>
          </a:p>
          <a:p>
            <a:pPr marL="0" indent="0" algn="ctr">
              <a:spcBef>
                <a:spcPts val="0"/>
              </a:spcBef>
              <a:buNone/>
            </a:pPr>
            <a:r>
              <a:rPr lang="en-US" sz="3600" dirty="0"/>
              <a:t>Director, Financial Services</a:t>
            </a:r>
          </a:p>
          <a:p>
            <a:pPr marL="0" indent="0" algn="ctr">
              <a:spcBef>
                <a:spcPts val="0"/>
              </a:spcBef>
              <a:buNone/>
            </a:pPr>
            <a:r>
              <a:rPr lang="en-US" sz="3600" dirty="0">
                <a:hlinkClick r:id="rId3"/>
              </a:rPr>
              <a:t>Michael.Mauterer@justiceadmin.org</a:t>
            </a:r>
            <a:endParaRPr lang="en-US" sz="3600" u="sng" dirty="0"/>
          </a:p>
          <a:p>
            <a:pPr marL="0" indent="0" algn="ctr">
              <a:spcBef>
                <a:spcPts val="0"/>
              </a:spcBef>
              <a:buNone/>
            </a:pPr>
            <a:endParaRPr lang="en-US" sz="1100" dirty="0"/>
          </a:p>
          <a:p>
            <a:pPr marL="0" indent="0" algn="ctr">
              <a:spcBef>
                <a:spcPts val="0"/>
              </a:spcBef>
              <a:buNone/>
            </a:pPr>
            <a:r>
              <a:rPr lang="en-US" sz="3600" b="1" dirty="0"/>
              <a:t>Nona McCall</a:t>
            </a:r>
          </a:p>
          <a:p>
            <a:pPr marL="0" indent="0" algn="ctr">
              <a:spcBef>
                <a:spcPts val="0"/>
              </a:spcBef>
              <a:buNone/>
            </a:pPr>
            <a:r>
              <a:rPr lang="en-US" sz="3600" dirty="0"/>
              <a:t>Deputy Director, Financial Services</a:t>
            </a:r>
          </a:p>
          <a:p>
            <a:pPr marL="0" indent="0" algn="ctr">
              <a:spcBef>
                <a:spcPts val="0"/>
              </a:spcBef>
              <a:buNone/>
            </a:pPr>
            <a:r>
              <a:rPr lang="en-US" sz="3600" u="sng" dirty="0">
                <a:hlinkClick r:id="rId4"/>
              </a:rPr>
              <a:t>Nona.McCall@justiceadmin.org</a:t>
            </a:r>
            <a:endParaRPr lang="en-US" sz="3600" u="sng" dirty="0"/>
          </a:p>
        </p:txBody>
      </p:sp>
      <p:graphicFrame>
        <p:nvGraphicFramePr>
          <p:cNvPr id="5" name="Table 4"/>
          <p:cNvGraphicFramePr>
            <a:graphicFrameLocks noGrp="1"/>
          </p:cNvGraphicFramePr>
          <p:nvPr>
            <p:extLst>
              <p:ext uri="{D42A27DB-BD31-4B8C-83A1-F6EECF244321}">
                <p14:modId xmlns:p14="http://schemas.microsoft.com/office/powerpoint/2010/main" val="4268254184"/>
              </p:ext>
            </p:extLst>
          </p:nvPr>
        </p:nvGraphicFramePr>
        <p:xfrm>
          <a:off x="1066800" y="5029200"/>
          <a:ext cx="7772400" cy="1158240"/>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tblGrid>
              <a:tr h="546100">
                <a:tc>
                  <a:txBody>
                    <a:bodyPr/>
                    <a:lstStyle/>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3200" dirty="0"/>
                        <a:t>  General</a:t>
                      </a:r>
                      <a:r>
                        <a:rPr lang="en-US" sz="3200" baseline="0" dirty="0"/>
                        <a:t> Inquiries</a:t>
                      </a:r>
                      <a:endParaRPr lang="en-US" sz="32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3200" dirty="0"/>
                        <a:t>  Receivables</a:t>
                      </a:r>
                    </a:p>
                  </a:txBody>
                  <a:tcPr/>
                </a:tc>
                <a:extLst>
                  <a:ext uri="{0D108BD9-81ED-4DB2-BD59-A6C34878D82A}">
                    <a16:rowId xmlns:a16="http://schemas.microsoft.com/office/drawing/2014/main" xmlns="" val="10000"/>
                  </a:ext>
                </a:extLst>
              </a:tr>
              <a:tr h="546100">
                <a:tc>
                  <a:txBody>
                    <a:bodyPr/>
                    <a:lstStyle/>
                    <a:p>
                      <a:pPr marL="342900" indent="-342900">
                        <a:buFont typeface="Calibri" panose="020F0502020204030204" pitchFamily="34" charset="0"/>
                        <a:buChar char="—"/>
                      </a:pPr>
                      <a:r>
                        <a:rPr lang="en-US" sz="3200" dirty="0"/>
                        <a:t>  Revolving</a:t>
                      </a:r>
                      <a:r>
                        <a:rPr lang="en-US" sz="3200" baseline="0" dirty="0"/>
                        <a:t> Funds</a:t>
                      </a:r>
                      <a:endParaRPr lang="en-US" sz="3200" dirty="0"/>
                    </a:p>
                  </a:txBody>
                  <a:tcPr/>
                </a:tc>
                <a:tc>
                  <a:txBody>
                    <a:bodyPr/>
                    <a:lstStyle/>
                    <a:p>
                      <a:pPr marL="285750" indent="-285750">
                        <a:buFont typeface="Calibri" panose="020F0502020204030204" pitchFamily="34" charset="0"/>
                        <a:buChar char="—"/>
                      </a:pPr>
                      <a:r>
                        <a:rPr lang="en-US" sz="3200" baseline="0" dirty="0"/>
                        <a:t>  </a:t>
                      </a:r>
                      <a:r>
                        <a:rPr lang="en-US" sz="3200" dirty="0"/>
                        <a:t>Payables</a:t>
                      </a:r>
                      <a:r>
                        <a:rPr lang="en-US" sz="3200" baseline="0" dirty="0"/>
                        <a:t> </a:t>
                      </a:r>
                      <a:endParaRPr lang="en-US" sz="3200" dirty="0"/>
                    </a:p>
                  </a:txBody>
                  <a:tcPr/>
                </a:tc>
                <a:extLst>
                  <a:ext uri="{0D108BD9-81ED-4DB2-BD59-A6C34878D82A}">
                    <a16:rowId xmlns:a16="http://schemas.microsoft.com/office/drawing/2014/main" xmlns="" val="10001"/>
                  </a:ext>
                </a:extLst>
              </a:tr>
            </a:tbl>
          </a:graphicData>
        </a:graphic>
      </p:graphicFrame>
      <p:sp>
        <p:nvSpPr>
          <p:cNvPr id="6" name="Slide Number Placeholder 5"/>
          <p:cNvSpPr>
            <a:spLocks noGrp="1"/>
          </p:cNvSpPr>
          <p:nvPr>
            <p:ph type="sldNum" sz="quarter" idx="12"/>
          </p:nvPr>
        </p:nvSpPr>
        <p:spPr/>
        <p:txBody>
          <a:bodyPr/>
          <a:lstStyle/>
          <a:p>
            <a:pPr>
              <a:defRPr/>
            </a:pPr>
            <a:fld id="{7CBBFAA4-D5D3-4066-B1AC-9A61A6EFFDB7}" type="slidenum">
              <a:rPr lang="en-US" altLang="en-US" smtClean="0"/>
              <a:pPr>
                <a:defRPr/>
              </a:pPr>
              <a:t>83</a:t>
            </a:fld>
            <a:endParaRPr lang="en-US" altLang="en-US" dirty="0"/>
          </a:p>
        </p:txBody>
      </p:sp>
    </p:spTree>
    <p:extLst>
      <p:ext uri="{BB962C8B-B14F-4D97-AF65-F5344CB8AC3E}">
        <p14:creationId xmlns:p14="http://schemas.microsoft.com/office/powerpoint/2010/main" val="2275147126"/>
      </p:ext>
    </p:extLst>
  </p:cSld>
  <p:clrMapOvr>
    <a:masterClrMapping/>
  </p:clrMapOvr>
  <p:transition>
    <p:wipe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204" y="218883"/>
            <a:ext cx="7696200" cy="1143000"/>
          </a:xfrm>
        </p:spPr>
        <p:txBody>
          <a:bodyPr/>
          <a:lstStyle/>
          <a:p>
            <a:r>
              <a:rPr lang="en-US" dirty="0">
                <a:cs typeface="Times New Roman" panose="02020603050405020304" pitchFamily="18" charset="0"/>
              </a:rPr>
              <a:t>Questions</a:t>
            </a:r>
          </a:p>
        </p:txBody>
      </p:sp>
      <p:pic>
        <p:nvPicPr>
          <p:cNvPr id="44034" name="Picture 2"/>
          <p:cNvPicPr>
            <a:picLocks noGrp="1" noChangeAspect="1" noChangeArrowheads="1"/>
          </p:cNvPicPr>
          <p:nvPr>
            <p:ph idx="1"/>
          </p:nvPr>
        </p:nvPicPr>
        <p:blipFill>
          <a:blip r:embed="rId3" cstate="print"/>
          <a:srcRect/>
          <a:stretch>
            <a:fillRect/>
          </a:stretch>
        </p:blipFill>
        <p:spPr bwMode="auto">
          <a:xfrm>
            <a:off x="3276601" y="1447800"/>
            <a:ext cx="2971800" cy="45501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CBBFAA4-D5D3-4066-B1AC-9A61A6EFFDB7}" type="slidenum">
              <a:rPr lang="en-US" altLang="en-US" smtClean="0"/>
              <a:pPr>
                <a:defRPr/>
              </a:pPr>
              <a:t>84</a:t>
            </a:fld>
            <a:endParaRPr lang="en-US" altLang="en-US" dirty="0"/>
          </a:p>
        </p:txBody>
      </p:sp>
    </p:spTree>
    <p:extLst>
      <p:ext uri="{BB962C8B-B14F-4D97-AF65-F5344CB8AC3E}">
        <p14:creationId xmlns:p14="http://schemas.microsoft.com/office/powerpoint/2010/main" val="172453746"/>
      </p:ext>
    </p:extLst>
  </p:cSld>
  <p:clrMapOvr>
    <a:masterClrMapping/>
  </p:clrMapOvr>
  <p:transition>
    <p:wipe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52613"/>
            <a:ext cx="7772400" cy="3124200"/>
          </a:xfrm>
        </p:spPr>
        <p:txBody>
          <a:bodyPr rtlCol="0">
            <a:normAutofit fontScale="90000"/>
          </a:bodyPr>
          <a:lstStyle/>
          <a:p>
            <a:pPr algn="ctr" eaLnBrk="1" fontAlgn="auto" hangingPunct="1">
              <a:spcAft>
                <a:spcPts val="0"/>
              </a:spcAft>
              <a:defRPr/>
            </a:pPr>
            <a:r>
              <a:rPr lang="en-US" dirty="0"/>
              <a:t/>
            </a:r>
            <a:br>
              <a:rPr lang="en-US" dirty="0"/>
            </a:br>
            <a:r>
              <a:rPr lang="en-US" sz="4900" dirty="0">
                <a:cs typeface="Times New Roman" panose="02020603050405020304" pitchFamily="18" charset="0"/>
              </a:rPr>
              <a:t>Inventory </a:t>
            </a:r>
            <a:br>
              <a:rPr lang="en-US" sz="4900" dirty="0">
                <a:cs typeface="Times New Roman" panose="02020603050405020304" pitchFamily="18" charset="0"/>
              </a:rPr>
            </a:br>
            <a:r>
              <a:rPr lang="en-US" sz="4900" dirty="0">
                <a:cs typeface="Times New Roman" panose="02020603050405020304" pitchFamily="18" charset="0"/>
              </a:rPr>
              <a:t>Year End Closing</a:t>
            </a:r>
            <a:br>
              <a:rPr lang="en-US" sz="4900" dirty="0">
                <a:cs typeface="Times New Roman" panose="02020603050405020304" pitchFamily="18" charset="0"/>
              </a:rPr>
            </a:br>
            <a:r>
              <a:rPr lang="en-US" sz="2200" dirty="0">
                <a:cs typeface="Times New Roman" panose="02020603050405020304" pitchFamily="18" charset="0"/>
              </a:rPr>
              <a:t/>
            </a:r>
            <a:br>
              <a:rPr lang="en-US" sz="2200" dirty="0">
                <a:cs typeface="Times New Roman" panose="02020603050405020304" pitchFamily="18" charset="0"/>
              </a:rPr>
            </a:br>
            <a:r>
              <a:rPr lang="en-US" sz="4000" b="0" dirty="0">
                <a:cs typeface="Times New Roman" panose="02020603050405020304" pitchFamily="18" charset="0"/>
              </a:rPr>
              <a:t>Presented by Wayne Meyer</a:t>
            </a:r>
            <a:br>
              <a:rPr lang="en-US" sz="4000" b="0" dirty="0">
                <a:cs typeface="Times New Roman" panose="02020603050405020304" pitchFamily="18" charset="0"/>
              </a:rPr>
            </a:br>
            <a:r>
              <a:rPr lang="en-US" sz="3100" b="0" dirty="0">
                <a:cs typeface="Times New Roman" panose="02020603050405020304" pitchFamily="18" charset="0"/>
              </a:rPr>
              <a:t>Operations Director</a:t>
            </a:r>
            <a:br>
              <a:rPr lang="en-US" sz="3100" b="0" dirty="0">
                <a:cs typeface="Times New Roman" panose="02020603050405020304" pitchFamily="18" charset="0"/>
              </a:rPr>
            </a:br>
            <a:r>
              <a:rPr lang="en-US" sz="3100" b="0" dirty="0">
                <a:cs typeface="Times New Roman" panose="02020603050405020304" pitchFamily="18" charset="0"/>
                <a:hlinkClick r:id="rId3"/>
              </a:rPr>
              <a:t>Wayne.Meyer@justiceadmin.org </a:t>
            </a:r>
            <a:r>
              <a:rPr lang="en-US" sz="4000" b="0" dirty="0">
                <a:cs typeface="Times New Roman" panose="02020603050405020304" pitchFamily="18" charset="0"/>
                <a:hlinkClick r:id="rId3"/>
              </a:rPr>
              <a:t/>
            </a:r>
            <a:br>
              <a:rPr lang="en-US" sz="4000" b="0" dirty="0">
                <a:cs typeface="Times New Roman" panose="02020603050405020304" pitchFamily="18" charset="0"/>
                <a:hlinkClick r:id="rId3"/>
              </a:rPr>
            </a:br>
            <a:r>
              <a:rPr lang="en-US" sz="4900" dirty="0">
                <a:cs typeface="Times New Roman" panose="02020603050405020304" pitchFamily="18" charset="0"/>
              </a:rPr>
              <a:t/>
            </a:r>
            <a:br>
              <a:rPr lang="en-US" sz="4900" dirty="0">
                <a:cs typeface="Times New Roman" panose="02020603050405020304" pitchFamily="18" charset="0"/>
              </a:rPr>
            </a:br>
            <a:endParaRPr lang="en-US" dirty="0">
              <a:cs typeface="Times New Roman" panose="02020603050405020304" pitchFamily="18" charset="0"/>
            </a:endParaRPr>
          </a:p>
        </p:txBody>
      </p:sp>
      <p:sp>
        <p:nvSpPr>
          <p:cNvPr id="4" name="Rectangle 3"/>
          <p:cNvSpPr/>
          <p:nvPr/>
        </p:nvSpPr>
        <p:spPr>
          <a:xfrm>
            <a:off x="838200" y="5525353"/>
            <a:ext cx="7772400" cy="830997"/>
          </a:xfrm>
          <a:prstGeom prst="rect">
            <a:avLst/>
          </a:prstGeom>
        </p:spPr>
        <p:txBody>
          <a:bodyPr wrap="square">
            <a:spAutoFit/>
          </a:bodyPr>
          <a:lstStyle/>
          <a:p>
            <a:pPr>
              <a:lnSpc>
                <a:spcPct val="80000"/>
              </a:lnSpc>
              <a:buFont typeface="Wingdings" pitchFamily="2" charset="2"/>
              <a:buNone/>
              <a:defRPr/>
            </a:pPr>
            <a:r>
              <a:rPr lang="en-US" sz="2000" dirty="0">
                <a:latin typeface="+mj-lt"/>
                <a:cs typeface="Times New Roman" pitchFamily="18" charset="0"/>
              </a:rPr>
              <a:t>Justice Administrative Commission                                          (850) 488-2415</a:t>
            </a:r>
          </a:p>
          <a:p>
            <a:pPr>
              <a:lnSpc>
                <a:spcPct val="80000"/>
              </a:lnSpc>
              <a:buFont typeface="Wingdings" pitchFamily="2" charset="2"/>
              <a:buNone/>
              <a:defRPr/>
            </a:pPr>
            <a:r>
              <a:rPr lang="en-US" sz="2000" dirty="0">
                <a:latin typeface="+mj-lt"/>
                <a:cs typeface="Times New Roman" pitchFamily="18" charset="0"/>
              </a:rPr>
              <a:t>227 N. Bronough Street, Suite 2100		           </a:t>
            </a:r>
            <a:r>
              <a:rPr lang="en-US" sz="2000" dirty="0">
                <a:latin typeface="+mj-lt"/>
                <a:cs typeface="Times New Roman" pitchFamily="18" charset="0"/>
                <a:hlinkClick r:id="rId4"/>
              </a:rPr>
              <a:t> www.justiceadmin.org</a:t>
            </a:r>
            <a:endParaRPr lang="en-US" sz="2000" dirty="0">
              <a:latin typeface="+mj-lt"/>
              <a:cs typeface="Times New Roman" pitchFamily="18" charset="0"/>
            </a:endParaRPr>
          </a:p>
          <a:p>
            <a:pPr>
              <a:lnSpc>
                <a:spcPct val="80000"/>
              </a:lnSpc>
              <a:buFont typeface="Wingdings" pitchFamily="2" charset="2"/>
              <a:buNone/>
              <a:defRPr/>
            </a:pPr>
            <a:r>
              <a:rPr lang="en-US" sz="2000" dirty="0">
                <a:latin typeface="+mj-lt"/>
                <a:cs typeface="Times New Roman" pitchFamily="18" charset="0"/>
              </a:rPr>
              <a:t>Tallahassee, FL 32301</a:t>
            </a:r>
          </a:p>
        </p:txBody>
      </p:sp>
      <p:sp>
        <p:nvSpPr>
          <p:cNvPr id="3" name="Slide Number Placeholder 2"/>
          <p:cNvSpPr>
            <a:spLocks noGrp="1"/>
          </p:cNvSpPr>
          <p:nvPr>
            <p:ph type="sldNum" sz="quarter" idx="12"/>
          </p:nvPr>
        </p:nvSpPr>
        <p:spPr/>
        <p:txBody>
          <a:bodyPr/>
          <a:lstStyle/>
          <a:p>
            <a:pPr>
              <a:defRPr/>
            </a:pPr>
            <a:fld id="{9352ACEE-7E97-4F21-8F24-CFC981CB5A8A}" type="slidenum">
              <a:rPr lang="en-US" altLang="en-US" smtClean="0"/>
              <a:pPr>
                <a:defRPr/>
              </a:pPr>
              <a:t>85</a:t>
            </a:fld>
            <a:endParaRPr lang="en-US" altLang="en-US" dirty="0"/>
          </a:p>
        </p:txBody>
      </p:sp>
    </p:spTree>
    <p:extLst>
      <p:ext uri="{BB962C8B-B14F-4D97-AF65-F5344CB8AC3E}">
        <p14:creationId xmlns:p14="http://schemas.microsoft.com/office/powerpoint/2010/main" val="3855246181"/>
      </p:ext>
    </p:extLst>
  </p:cSld>
  <p:clrMapOvr>
    <a:masterClrMapping/>
  </p:clrMapOvr>
  <p:transition>
    <p:wipe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txBox="1">
            <a:spLocks noGrp="1" noChangeArrowheads="1"/>
          </p:cNvSpPr>
          <p:nvPr/>
        </p:nvSpPr>
        <p:spPr bwMode="auto">
          <a:xfrm>
            <a:off x="6477000" y="6400800"/>
            <a:ext cx="990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lvl="3" eaLnBrk="1" hangingPunct="1"/>
            <a:r>
              <a:rPr lang="en-US" altLang="en-US" sz="1200" dirty="0"/>
              <a:t>                                   </a:t>
            </a:r>
          </a:p>
        </p:txBody>
      </p:sp>
      <p:sp>
        <p:nvSpPr>
          <p:cNvPr id="4" name="Title 1"/>
          <p:cNvSpPr txBox="1">
            <a:spLocks/>
          </p:cNvSpPr>
          <p:nvPr/>
        </p:nvSpPr>
        <p:spPr bwMode="auto">
          <a:xfrm>
            <a:off x="990600" y="1654416"/>
            <a:ext cx="7696200" cy="3527184"/>
          </a:xfrm>
          <a:prstGeom prst="rect">
            <a:avLst/>
          </a:prstGeom>
          <a:noFill/>
          <a:ln w="9525">
            <a:noFill/>
            <a:miter lim="800000"/>
            <a:headEnd/>
            <a:tailEnd/>
          </a:ln>
        </p:spPr>
        <p:txBody>
          <a:bodyPr anchor="ctr"/>
          <a:lstStyle/>
          <a:p>
            <a:pPr algn="ctr" eaLnBrk="0" hangingPunct="0">
              <a:defRPr/>
            </a:pPr>
            <a:r>
              <a:rPr lang="en-US" sz="4400" dirty="0">
                <a:latin typeface="+mn-lt"/>
                <a:cs typeface="Times New Roman" panose="02020603050405020304" pitchFamily="18" charset="0"/>
              </a:rPr>
              <a:t>Please make sure that you have conducted a physical inventory, as required by Rule 69I-72.006, F.A.C., prior to closing your inventory year out. </a:t>
            </a:r>
            <a:endParaRPr lang="en-US" sz="4400" b="1" dirty="0">
              <a:latin typeface="+mn-lt"/>
              <a:ea typeface="+mj-ea"/>
              <a:cs typeface="+mj-cs"/>
            </a:endParaRPr>
          </a:p>
        </p:txBody>
      </p:sp>
      <p:sp>
        <p:nvSpPr>
          <p:cNvPr id="9220" name="Title 8"/>
          <p:cNvSpPr>
            <a:spLocks noGrp="1"/>
          </p:cNvSpPr>
          <p:nvPr>
            <p:ph type="title"/>
          </p:nvPr>
        </p:nvSpPr>
        <p:spPr/>
        <p:txBody>
          <a:bodyPr/>
          <a:lstStyle/>
          <a:p>
            <a:pPr algn="ctr"/>
            <a:r>
              <a:rPr lang="en-US" altLang="en-US" dirty="0">
                <a:cs typeface="Times New Roman" panose="02020603050405020304" pitchFamily="18" charset="0"/>
              </a:rPr>
              <a:t>Year End Closing</a:t>
            </a: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86</a:t>
            </a:fld>
            <a:endParaRPr lang="en-US" altLang="en-US" dirty="0"/>
          </a:p>
        </p:txBody>
      </p:sp>
    </p:spTree>
    <p:extLst>
      <p:ext uri="{BB962C8B-B14F-4D97-AF65-F5344CB8AC3E}">
        <p14:creationId xmlns:p14="http://schemas.microsoft.com/office/powerpoint/2010/main" val="2270465390"/>
      </p:ext>
    </p:extLst>
  </p:cSld>
  <p:clrMapOvr>
    <a:masterClrMapping/>
  </p:clrMapOvr>
  <p:transition>
    <p:wipe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txBox="1">
            <a:spLocks noGrp="1" noChangeArrowheads="1"/>
          </p:cNvSpPr>
          <p:nvPr/>
        </p:nvSpPr>
        <p:spPr bwMode="auto">
          <a:xfrm>
            <a:off x="6172200" y="6400800"/>
            <a:ext cx="762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lvl="3" eaLnBrk="1" hangingPunct="1"/>
            <a:r>
              <a:rPr lang="en-US" altLang="en-US" sz="1200" dirty="0"/>
              <a:t>                                   </a:t>
            </a:r>
          </a:p>
        </p:txBody>
      </p:sp>
      <p:sp>
        <p:nvSpPr>
          <p:cNvPr id="4" name="Title 1"/>
          <p:cNvSpPr txBox="1">
            <a:spLocks/>
          </p:cNvSpPr>
          <p:nvPr/>
        </p:nvSpPr>
        <p:spPr bwMode="auto">
          <a:xfrm>
            <a:off x="2438400" y="1066800"/>
            <a:ext cx="4191000" cy="1470025"/>
          </a:xfrm>
          <a:prstGeom prst="rect">
            <a:avLst/>
          </a:prstGeom>
          <a:noFill/>
          <a:ln w="9525">
            <a:noFill/>
            <a:miter lim="800000"/>
            <a:headEnd/>
            <a:tailEnd/>
          </a:ln>
        </p:spPr>
        <p:txBody>
          <a:bodyPr anchor="ctr"/>
          <a:lstStyle/>
          <a:p>
            <a:pPr algn="ctr" eaLnBrk="0" hangingPunct="0">
              <a:defRPr/>
            </a:pPr>
            <a:endParaRPr lang="en-US" sz="4400" b="1" dirty="0">
              <a:latin typeface="+mj-lt"/>
              <a:ea typeface="+mj-ea"/>
              <a:cs typeface="+mj-cs"/>
            </a:endParaRPr>
          </a:p>
        </p:txBody>
      </p:sp>
      <p:sp>
        <p:nvSpPr>
          <p:cNvPr id="9220" name="Title 8"/>
          <p:cNvSpPr>
            <a:spLocks noGrp="1"/>
          </p:cNvSpPr>
          <p:nvPr>
            <p:ph type="title"/>
          </p:nvPr>
        </p:nvSpPr>
        <p:spPr/>
        <p:txBody>
          <a:bodyPr/>
          <a:lstStyle/>
          <a:p>
            <a:pPr algn="ctr"/>
            <a:r>
              <a:rPr lang="en-US" altLang="en-US" dirty="0">
                <a:cs typeface="Times New Roman" panose="02020603050405020304" pitchFamily="18" charset="0"/>
              </a:rPr>
              <a:t>Year End Closing</a:t>
            </a:r>
          </a:p>
        </p:txBody>
      </p:sp>
      <p:sp>
        <p:nvSpPr>
          <p:cNvPr id="9221" name="Subtitle 2"/>
          <p:cNvSpPr>
            <a:spLocks noGrp="1"/>
          </p:cNvSpPr>
          <p:nvPr>
            <p:ph idx="1"/>
          </p:nvPr>
        </p:nvSpPr>
        <p:spPr/>
        <p:txBody>
          <a:bodyPr/>
          <a:lstStyle/>
          <a:p>
            <a:pPr>
              <a:buFont typeface="Wingdings" panose="05000000000000000000" pitchFamily="2" charset="2"/>
              <a:buNone/>
            </a:pPr>
            <a:endParaRPr lang="en-US" altLang="en-US" sz="4000" dirty="0"/>
          </a:p>
          <a:p>
            <a:endParaRPr lang="en-US" altLang="en-US" sz="4800" u="sng" dirty="0"/>
          </a:p>
        </p:txBody>
      </p:sp>
      <p:sp>
        <p:nvSpPr>
          <p:cNvPr id="3" name="Rectangle 2"/>
          <p:cNvSpPr/>
          <p:nvPr/>
        </p:nvSpPr>
        <p:spPr>
          <a:xfrm>
            <a:off x="990600" y="1476913"/>
            <a:ext cx="7696200" cy="4154984"/>
          </a:xfrm>
          <a:prstGeom prst="rect">
            <a:avLst/>
          </a:prstGeom>
        </p:spPr>
        <p:txBody>
          <a:bodyPr wrap="square">
            <a:spAutoFit/>
          </a:bodyPr>
          <a:lstStyle/>
          <a:p>
            <a:pPr lvl="0" algn="ctr" eaLnBrk="0" hangingPunct="0">
              <a:defRPr/>
            </a:pPr>
            <a:r>
              <a:rPr lang="en-US" sz="4400" dirty="0">
                <a:solidFill>
                  <a:prstClr val="black"/>
                </a:solidFill>
                <a:latin typeface="+mn-lt"/>
                <a:cs typeface="Times New Roman" panose="02020603050405020304" pitchFamily="18" charset="0"/>
              </a:rPr>
              <a:t>Remember that if you notice an error in your Capital Assets report after you close the year, you can “Undo” year end closing and make the necessary adjustments to clear the error.</a:t>
            </a:r>
            <a:endParaRPr lang="en-US" sz="4400" b="1" dirty="0">
              <a:solidFill>
                <a:prstClr val="black"/>
              </a:solidFill>
              <a:latin typeface="+mn-lt"/>
            </a:endParaRP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87</a:t>
            </a:fld>
            <a:endParaRPr lang="en-US" altLang="en-US" dirty="0"/>
          </a:p>
        </p:txBody>
      </p:sp>
    </p:spTree>
    <p:extLst>
      <p:ext uri="{BB962C8B-B14F-4D97-AF65-F5344CB8AC3E}">
        <p14:creationId xmlns:p14="http://schemas.microsoft.com/office/powerpoint/2010/main" val="2381481044"/>
      </p:ext>
    </p:extLst>
  </p:cSld>
  <p:clrMapOvr>
    <a:masterClrMapping/>
  </p:clrMapOvr>
  <p:transition>
    <p:wipe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txBox="1">
            <a:spLocks noGrp="1" noChangeArrowheads="1"/>
          </p:cNvSpPr>
          <p:nvPr/>
        </p:nvSpPr>
        <p:spPr bwMode="auto">
          <a:xfrm>
            <a:off x="0" y="6400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lvl="3" eaLnBrk="1" hangingPunct="1"/>
            <a:r>
              <a:rPr lang="en-US" altLang="en-US" sz="1200" dirty="0"/>
              <a:t>                                   </a:t>
            </a:r>
          </a:p>
        </p:txBody>
      </p:sp>
      <p:sp>
        <p:nvSpPr>
          <p:cNvPr id="4" name="Title 1"/>
          <p:cNvSpPr txBox="1">
            <a:spLocks/>
          </p:cNvSpPr>
          <p:nvPr/>
        </p:nvSpPr>
        <p:spPr bwMode="auto">
          <a:xfrm>
            <a:off x="2438400" y="1066800"/>
            <a:ext cx="4191000" cy="1470025"/>
          </a:xfrm>
          <a:prstGeom prst="rect">
            <a:avLst/>
          </a:prstGeom>
          <a:noFill/>
          <a:ln w="9525">
            <a:noFill/>
            <a:miter lim="800000"/>
            <a:headEnd/>
            <a:tailEnd/>
          </a:ln>
        </p:spPr>
        <p:txBody>
          <a:bodyPr anchor="ctr"/>
          <a:lstStyle/>
          <a:p>
            <a:pPr algn="ctr" eaLnBrk="0" hangingPunct="0">
              <a:defRPr/>
            </a:pPr>
            <a:endParaRPr lang="en-US" sz="4400" b="1" dirty="0">
              <a:latin typeface="+mj-lt"/>
              <a:ea typeface="+mj-ea"/>
              <a:cs typeface="+mj-cs"/>
            </a:endParaRPr>
          </a:p>
        </p:txBody>
      </p:sp>
      <p:sp>
        <p:nvSpPr>
          <p:cNvPr id="9220" name="Title 8"/>
          <p:cNvSpPr>
            <a:spLocks noGrp="1"/>
          </p:cNvSpPr>
          <p:nvPr>
            <p:ph type="title"/>
          </p:nvPr>
        </p:nvSpPr>
        <p:spPr/>
        <p:txBody>
          <a:bodyPr/>
          <a:lstStyle/>
          <a:p>
            <a:pPr algn="ctr"/>
            <a:r>
              <a:rPr lang="en-US" altLang="en-US" dirty="0">
                <a:cs typeface="Times New Roman" panose="02020603050405020304" pitchFamily="18" charset="0"/>
              </a:rPr>
              <a:t>Year End Closing</a:t>
            </a:r>
          </a:p>
        </p:txBody>
      </p:sp>
      <p:sp>
        <p:nvSpPr>
          <p:cNvPr id="3" name="Rectangle 2"/>
          <p:cNvSpPr/>
          <p:nvPr/>
        </p:nvSpPr>
        <p:spPr>
          <a:xfrm>
            <a:off x="1066800" y="1752600"/>
            <a:ext cx="7772400" cy="2800767"/>
          </a:xfrm>
          <a:prstGeom prst="rect">
            <a:avLst/>
          </a:prstGeom>
        </p:spPr>
        <p:txBody>
          <a:bodyPr wrap="square">
            <a:spAutoFit/>
          </a:bodyPr>
          <a:lstStyle/>
          <a:p>
            <a:pPr algn="ctr" eaLnBrk="0" hangingPunct="0">
              <a:defRPr/>
            </a:pPr>
            <a:r>
              <a:rPr lang="en-US" sz="4400" dirty="0">
                <a:latin typeface="+mn-lt"/>
                <a:cs typeface="Times New Roman" panose="02020603050405020304" pitchFamily="18" charset="0"/>
              </a:rPr>
              <a:t>Please review your inventory reports for negative depreciation  before you finalize and close the year out.</a:t>
            </a:r>
            <a:endParaRPr lang="en-US" sz="4400" b="1" dirty="0">
              <a:latin typeface="+mn-lt"/>
            </a:endParaRPr>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88</a:t>
            </a:fld>
            <a:endParaRPr lang="en-US" altLang="en-US" dirty="0"/>
          </a:p>
        </p:txBody>
      </p:sp>
    </p:spTree>
    <p:extLst>
      <p:ext uri="{BB962C8B-B14F-4D97-AF65-F5344CB8AC3E}">
        <p14:creationId xmlns:p14="http://schemas.microsoft.com/office/powerpoint/2010/main" val="1636939319"/>
      </p:ext>
    </p:extLst>
  </p:cSld>
  <p:clrMapOvr>
    <a:masterClrMapping/>
  </p:clrMapOvr>
  <p:transition>
    <p:wipe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txBox="1">
            <a:spLocks noGrp="1" noChangeArrowheads="1"/>
          </p:cNvSpPr>
          <p:nvPr/>
        </p:nvSpPr>
        <p:spPr bwMode="auto">
          <a:xfrm>
            <a:off x="6477000" y="6356351"/>
            <a:ext cx="1828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lvl="3" eaLnBrk="1" hangingPunct="1"/>
            <a:r>
              <a:rPr lang="en-US" altLang="en-US" sz="1200" dirty="0"/>
              <a:t>                                   </a:t>
            </a:r>
          </a:p>
        </p:txBody>
      </p:sp>
      <p:sp>
        <p:nvSpPr>
          <p:cNvPr id="4" name="Title 1"/>
          <p:cNvSpPr txBox="1">
            <a:spLocks/>
          </p:cNvSpPr>
          <p:nvPr/>
        </p:nvSpPr>
        <p:spPr bwMode="auto">
          <a:xfrm>
            <a:off x="2438400" y="1066800"/>
            <a:ext cx="4191000" cy="1470025"/>
          </a:xfrm>
          <a:prstGeom prst="rect">
            <a:avLst/>
          </a:prstGeom>
          <a:noFill/>
          <a:ln w="9525">
            <a:noFill/>
            <a:miter lim="800000"/>
            <a:headEnd/>
            <a:tailEnd/>
          </a:ln>
        </p:spPr>
        <p:txBody>
          <a:bodyPr anchor="ctr"/>
          <a:lstStyle/>
          <a:p>
            <a:pPr algn="ctr" eaLnBrk="0" hangingPunct="0">
              <a:defRPr/>
            </a:pPr>
            <a:endParaRPr lang="en-US" sz="4400" b="1" dirty="0">
              <a:latin typeface="+mj-lt"/>
              <a:ea typeface="+mj-ea"/>
              <a:cs typeface="+mj-cs"/>
            </a:endParaRPr>
          </a:p>
        </p:txBody>
      </p:sp>
      <p:sp>
        <p:nvSpPr>
          <p:cNvPr id="9220" name="Title 8"/>
          <p:cNvSpPr>
            <a:spLocks noGrp="1"/>
          </p:cNvSpPr>
          <p:nvPr>
            <p:ph type="title"/>
          </p:nvPr>
        </p:nvSpPr>
        <p:spPr/>
        <p:txBody>
          <a:bodyPr/>
          <a:lstStyle/>
          <a:p>
            <a:pPr algn="ctr"/>
            <a:r>
              <a:rPr lang="en-US" altLang="en-US" dirty="0">
                <a:cs typeface="Times New Roman" panose="02020603050405020304" pitchFamily="18" charset="0"/>
              </a:rPr>
              <a:t>Year End Closing</a:t>
            </a:r>
          </a:p>
        </p:txBody>
      </p:sp>
      <p:sp>
        <p:nvSpPr>
          <p:cNvPr id="9221" name="Subtitle 2"/>
          <p:cNvSpPr>
            <a:spLocks noGrp="1"/>
          </p:cNvSpPr>
          <p:nvPr>
            <p:ph idx="1"/>
          </p:nvPr>
        </p:nvSpPr>
        <p:spPr/>
        <p:txBody>
          <a:bodyPr/>
          <a:lstStyle/>
          <a:p>
            <a:pPr>
              <a:buFont typeface="Wingdings" panose="05000000000000000000" pitchFamily="2" charset="2"/>
              <a:buNone/>
            </a:pPr>
            <a:endParaRPr lang="en-US" altLang="en-US" sz="4000" dirty="0"/>
          </a:p>
          <a:p>
            <a:endParaRPr lang="en-US" altLang="en-US" sz="4800" u="sng" dirty="0"/>
          </a:p>
        </p:txBody>
      </p:sp>
      <p:sp>
        <p:nvSpPr>
          <p:cNvPr id="8" name="Rectangle 7"/>
          <p:cNvSpPr/>
          <p:nvPr/>
        </p:nvSpPr>
        <p:spPr>
          <a:xfrm>
            <a:off x="1066800" y="1752600"/>
            <a:ext cx="7772400" cy="4154984"/>
          </a:xfrm>
          <a:prstGeom prst="rect">
            <a:avLst/>
          </a:prstGeom>
        </p:spPr>
        <p:txBody>
          <a:bodyPr wrap="square">
            <a:spAutoFit/>
          </a:bodyPr>
          <a:lstStyle/>
          <a:p>
            <a:pPr algn="ctr" eaLnBrk="0" hangingPunct="0">
              <a:defRPr/>
            </a:pPr>
            <a:r>
              <a:rPr lang="en-US" sz="4400" dirty="0">
                <a:latin typeface="+mn-lt"/>
                <a:cs typeface="Times New Roman" panose="02020603050405020304" pitchFamily="18" charset="0"/>
              </a:rPr>
              <a:t>Please retain a detailed inventory list that supports the amounts sent to JAC in your Capital Assets report for the Auditor General and your records.  This does not need to be sent to JAC.</a:t>
            </a:r>
            <a:r>
              <a:rPr lang="en-US" sz="4400" dirty="0">
                <a:latin typeface="Times New Roman" panose="02020603050405020304" pitchFamily="18" charset="0"/>
                <a:cs typeface="Times New Roman" panose="02020603050405020304" pitchFamily="18" charset="0"/>
              </a:rPr>
              <a:t> </a:t>
            </a:r>
            <a:endParaRPr lang="en-US" sz="4400" b="1" dirty="0"/>
          </a:p>
        </p:txBody>
      </p:sp>
      <p:sp>
        <p:nvSpPr>
          <p:cNvPr id="2" name="Slide Number Placeholder 1"/>
          <p:cNvSpPr>
            <a:spLocks noGrp="1"/>
          </p:cNvSpPr>
          <p:nvPr>
            <p:ph type="sldNum" sz="quarter" idx="12"/>
          </p:nvPr>
        </p:nvSpPr>
        <p:spPr/>
        <p:txBody>
          <a:bodyPr/>
          <a:lstStyle/>
          <a:p>
            <a:pPr>
              <a:defRPr/>
            </a:pPr>
            <a:fld id="{7CBBFAA4-D5D3-4066-B1AC-9A61A6EFFDB7}" type="slidenum">
              <a:rPr lang="en-US" altLang="en-US" smtClean="0"/>
              <a:pPr>
                <a:defRPr/>
              </a:pPr>
              <a:t>89</a:t>
            </a:fld>
            <a:endParaRPr lang="en-US" altLang="en-US" dirty="0"/>
          </a:p>
        </p:txBody>
      </p:sp>
    </p:spTree>
    <p:extLst>
      <p:ext uri="{BB962C8B-B14F-4D97-AF65-F5344CB8AC3E}">
        <p14:creationId xmlns:p14="http://schemas.microsoft.com/office/powerpoint/2010/main" val="1939342097"/>
      </p:ext>
    </p:extLst>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153400" cy="1143000"/>
          </a:xfrm>
        </p:spPr>
        <p:txBody>
          <a:bodyPr/>
          <a:lstStyle/>
          <a:p>
            <a:r>
              <a:rPr lang="en-US" sz="4000" dirty="0"/>
              <a:t/>
            </a:r>
            <a:br>
              <a:rPr lang="en-US" sz="4000" dirty="0"/>
            </a:br>
            <a:r>
              <a:rPr lang="en-US" dirty="0"/>
              <a:t>Form P6 – Operating Leases</a:t>
            </a:r>
            <a:r>
              <a:rPr lang="en-US" sz="4000" dirty="0"/>
              <a:t/>
            </a:r>
            <a:br>
              <a:rPr lang="en-US" sz="4000" dirty="0"/>
            </a:br>
            <a:endParaRPr lang="en-US" sz="4000" dirty="0"/>
          </a:p>
        </p:txBody>
      </p:sp>
      <p:sp>
        <p:nvSpPr>
          <p:cNvPr id="3" name="Content Placeholder 2"/>
          <p:cNvSpPr>
            <a:spLocks noGrp="1"/>
          </p:cNvSpPr>
          <p:nvPr>
            <p:ph idx="1"/>
          </p:nvPr>
        </p:nvSpPr>
        <p:spPr>
          <a:xfrm>
            <a:off x="838200" y="1295400"/>
            <a:ext cx="7848600" cy="4876799"/>
          </a:xfrm>
        </p:spPr>
        <p:txBody>
          <a:bodyPr/>
          <a:lstStyle/>
          <a:p>
            <a:pPr marL="0" indent="0">
              <a:buNone/>
            </a:pPr>
            <a:endParaRPr lang="en-US" sz="1200" dirty="0"/>
          </a:p>
          <a:p>
            <a:pPr>
              <a:buFont typeface="Arial" panose="020B0604020202020204" pitchFamily="34" charset="0"/>
              <a:buChar char="•"/>
            </a:pPr>
            <a:r>
              <a:rPr lang="en-US" sz="4000" dirty="0"/>
              <a:t>The form contains contract obligations longer than 1 year</a:t>
            </a:r>
          </a:p>
          <a:p>
            <a:pPr>
              <a:buFont typeface="Arial" panose="020B0604020202020204" pitchFamily="34" charset="0"/>
              <a:buChar char="•"/>
            </a:pPr>
            <a:r>
              <a:rPr lang="en-US" sz="4000" dirty="0"/>
              <a:t>Common Lease Agreements:</a:t>
            </a:r>
          </a:p>
          <a:p>
            <a:pPr lvl="1">
              <a:buFont typeface="Calibri" panose="020F0502020204030204" pitchFamily="34" charset="0"/>
              <a:buChar char="–"/>
            </a:pPr>
            <a:r>
              <a:rPr lang="en-US" sz="3200" dirty="0"/>
              <a:t> </a:t>
            </a:r>
            <a:r>
              <a:rPr lang="en-US" sz="3600" dirty="0"/>
              <a:t>Office Space / Building</a:t>
            </a:r>
          </a:p>
          <a:p>
            <a:pPr lvl="1">
              <a:buFont typeface="Calibri" panose="020F0502020204030204" pitchFamily="34" charset="0"/>
              <a:buChar char="–"/>
            </a:pPr>
            <a:r>
              <a:rPr lang="en-US" sz="3600" dirty="0"/>
              <a:t> Copiers</a:t>
            </a:r>
          </a:p>
          <a:p>
            <a:pPr lvl="1">
              <a:buFont typeface="Calibri" panose="020F0502020204030204" pitchFamily="34" charset="0"/>
              <a:buChar char="–"/>
            </a:pPr>
            <a:r>
              <a:rPr lang="en-US" sz="3600" dirty="0"/>
              <a:t> Postage Meters</a:t>
            </a:r>
          </a:p>
          <a:p>
            <a:pPr lvl="1">
              <a:buFont typeface="Calibri" panose="020F0502020204030204" pitchFamily="34" charset="0"/>
              <a:buChar char="–"/>
            </a:pPr>
            <a:r>
              <a:rPr lang="en-US" sz="3600" dirty="0"/>
              <a:t> Storage</a:t>
            </a:r>
          </a:p>
          <a:p>
            <a:pPr marL="0" indent="0">
              <a:buNone/>
            </a:pPr>
            <a:endParaRPr lang="en-US" dirty="0"/>
          </a:p>
          <a:p>
            <a:pPr marL="0" lvl="0" indent="0">
              <a:buNone/>
            </a:pPr>
            <a:endParaRPr lang="en-US" dirty="0"/>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9</a:t>
            </a:fld>
            <a:endParaRPr lang="en-US" altLang="en-US" dirty="0"/>
          </a:p>
        </p:txBody>
      </p:sp>
    </p:spTree>
    <p:extLst>
      <p:ext uri="{BB962C8B-B14F-4D97-AF65-F5344CB8AC3E}">
        <p14:creationId xmlns:p14="http://schemas.microsoft.com/office/powerpoint/2010/main" val="3513763127"/>
      </p:ext>
    </p:extLst>
  </p:cSld>
  <p:clrMapOvr>
    <a:masterClrMapping/>
  </p:clrMapOvr>
  <p:transition>
    <p:wipe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txBox="1">
            <a:spLocks noGrp="1" noChangeArrowheads="1"/>
          </p:cNvSpPr>
          <p:nvPr/>
        </p:nvSpPr>
        <p:spPr bwMode="auto">
          <a:xfrm>
            <a:off x="0" y="6400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lvl="3" eaLnBrk="1" hangingPunct="1"/>
            <a:r>
              <a:rPr lang="en-US" altLang="en-US" sz="1200" dirty="0"/>
              <a:t>                                   </a:t>
            </a:r>
          </a:p>
        </p:txBody>
      </p:sp>
      <p:sp>
        <p:nvSpPr>
          <p:cNvPr id="4" name="Title 1"/>
          <p:cNvSpPr txBox="1">
            <a:spLocks/>
          </p:cNvSpPr>
          <p:nvPr/>
        </p:nvSpPr>
        <p:spPr bwMode="auto">
          <a:xfrm>
            <a:off x="2438400" y="1066800"/>
            <a:ext cx="4191000" cy="1470025"/>
          </a:xfrm>
          <a:prstGeom prst="rect">
            <a:avLst/>
          </a:prstGeom>
          <a:noFill/>
          <a:ln w="9525">
            <a:noFill/>
            <a:miter lim="800000"/>
            <a:headEnd/>
            <a:tailEnd/>
          </a:ln>
        </p:spPr>
        <p:txBody>
          <a:bodyPr anchor="ctr"/>
          <a:lstStyle/>
          <a:p>
            <a:pPr algn="ctr" eaLnBrk="0" hangingPunct="0">
              <a:defRPr/>
            </a:pPr>
            <a:endParaRPr lang="en-US" sz="4400" b="1" dirty="0">
              <a:latin typeface="+mj-lt"/>
              <a:ea typeface="+mj-ea"/>
              <a:cs typeface="+mj-cs"/>
            </a:endParaRPr>
          </a:p>
        </p:txBody>
      </p:sp>
      <p:sp>
        <p:nvSpPr>
          <p:cNvPr id="9220" name="Title 8"/>
          <p:cNvSpPr>
            <a:spLocks noGrp="1"/>
          </p:cNvSpPr>
          <p:nvPr>
            <p:ph type="title"/>
          </p:nvPr>
        </p:nvSpPr>
        <p:spPr/>
        <p:txBody>
          <a:bodyPr/>
          <a:lstStyle/>
          <a:p>
            <a:pPr algn="ctr"/>
            <a:r>
              <a:rPr lang="en-US" altLang="en-US" dirty="0">
                <a:cs typeface="Times New Roman" panose="02020603050405020304" pitchFamily="18" charset="0"/>
              </a:rPr>
              <a:t>Year End Closing</a:t>
            </a:r>
            <a:endParaRPr lang="en-US" altLang="en-US" dirty="0">
              <a:latin typeface="Times New Roman" panose="02020603050405020304" pitchFamily="18" charset="0"/>
              <a:cs typeface="Times New Roman" panose="02020603050405020304" pitchFamily="18" charset="0"/>
            </a:endParaRPr>
          </a:p>
        </p:txBody>
      </p:sp>
      <p:sp>
        <p:nvSpPr>
          <p:cNvPr id="9221" name="Subtitle 2"/>
          <p:cNvSpPr>
            <a:spLocks noGrp="1"/>
          </p:cNvSpPr>
          <p:nvPr>
            <p:ph idx="1"/>
          </p:nvPr>
        </p:nvSpPr>
        <p:spPr/>
        <p:txBody>
          <a:bodyPr/>
          <a:lstStyle/>
          <a:p>
            <a:pPr>
              <a:buFont typeface="Wingdings" panose="05000000000000000000" pitchFamily="2" charset="2"/>
              <a:buNone/>
            </a:pPr>
            <a:endParaRPr lang="en-US" altLang="en-US" sz="4000" dirty="0"/>
          </a:p>
          <a:p>
            <a:endParaRPr lang="en-US" altLang="en-US" sz="4800" u="sng" dirty="0"/>
          </a:p>
        </p:txBody>
      </p:sp>
      <p:pic>
        <p:nvPicPr>
          <p:cNvPr id="2" name="Picture 1"/>
          <p:cNvPicPr>
            <a:picLocks noChangeAspect="1"/>
          </p:cNvPicPr>
          <p:nvPr/>
        </p:nvPicPr>
        <p:blipFill>
          <a:blip r:embed="rId3" cstate="print"/>
          <a:stretch>
            <a:fillRect/>
          </a:stretch>
        </p:blipFill>
        <p:spPr>
          <a:xfrm>
            <a:off x="70940" y="1524000"/>
            <a:ext cx="9186530" cy="4114800"/>
          </a:xfrm>
          <a:prstGeom prst="rect">
            <a:avLst/>
          </a:prstGeom>
        </p:spPr>
      </p:pic>
      <p:sp>
        <p:nvSpPr>
          <p:cNvPr id="3" name="Slide Number Placeholder 2"/>
          <p:cNvSpPr>
            <a:spLocks noGrp="1"/>
          </p:cNvSpPr>
          <p:nvPr>
            <p:ph type="sldNum" sz="quarter" idx="12"/>
          </p:nvPr>
        </p:nvSpPr>
        <p:spPr/>
        <p:txBody>
          <a:bodyPr/>
          <a:lstStyle/>
          <a:p>
            <a:pPr>
              <a:defRPr/>
            </a:pPr>
            <a:fld id="{7CBBFAA4-D5D3-4066-B1AC-9A61A6EFFDB7}" type="slidenum">
              <a:rPr lang="en-US" altLang="en-US" smtClean="0"/>
              <a:pPr>
                <a:defRPr/>
              </a:pPr>
              <a:t>90</a:t>
            </a:fld>
            <a:endParaRPr lang="en-US" altLang="en-US" dirty="0"/>
          </a:p>
        </p:txBody>
      </p:sp>
    </p:spTree>
    <p:extLst>
      <p:ext uri="{BB962C8B-B14F-4D97-AF65-F5344CB8AC3E}">
        <p14:creationId xmlns:p14="http://schemas.microsoft.com/office/powerpoint/2010/main" val="3561337504"/>
      </p:ext>
    </p:extLst>
  </p:cSld>
  <p:clrMapOvr>
    <a:masterClrMapping/>
  </p:clrMapOvr>
  <p:transition>
    <p:wipe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txBox="1">
            <a:spLocks noGrp="1" noChangeArrowheads="1"/>
          </p:cNvSpPr>
          <p:nvPr/>
        </p:nvSpPr>
        <p:spPr bwMode="auto">
          <a:xfrm>
            <a:off x="64008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lvl="3" eaLnBrk="1" hangingPunct="1"/>
            <a:r>
              <a:rPr lang="en-US" altLang="en-US" sz="1200" dirty="0"/>
              <a:t>                                   </a:t>
            </a:r>
          </a:p>
        </p:txBody>
      </p:sp>
      <p:sp>
        <p:nvSpPr>
          <p:cNvPr id="4" name="Title 1"/>
          <p:cNvSpPr txBox="1">
            <a:spLocks/>
          </p:cNvSpPr>
          <p:nvPr/>
        </p:nvSpPr>
        <p:spPr bwMode="auto">
          <a:xfrm>
            <a:off x="2438400" y="1066800"/>
            <a:ext cx="4191000" cy="1470025"/>
          </a:xfrm>
          <a:prstGeom prst="rect">
            <a:avLst/>
          </a:prstGeom>
          <a:noFill/>
          <a:ln w="9525">
            <a:noFill/>
            <a:miter lim="800000"/>
            <a:headEnd/>
            <a:tailEnd/>
          </a:ln>
        </p:spPr>
        <p:txBody>
          <a:bodyPr anchor="ctr"/>
          <a:lstStyle/>
          <a:p>
            <a:pPr algn="ctr" eaLnBrk="0" hangingPunct="0">
              <a:defRPr/>
            </a:pPr>
            <a:endParaRPr lang="en-US" sz="4400" b="1" dirty="0">
              <a:latin typeface="+mj-lt"/>
              <a:ea typeface="+mj-ea"/>
              <a:cs typeface="+mj-cs"/>
            </a:endParaRPr>
          </a:p>
        </p:txBody>
      </p:sp>
      <p:sp>
        <p:nvSpPr>
          <p:cNvPr id="9220" name="Title 8"/>
          <p:cNvSpPr>
            <a:spLocks noGrp="1"/>
          </p:cNvSpPr>
          <p:nvPr>
            <p:ph type="title"/>
          </p:nvPr>
        </p:nvSpPr>
        <p:spPr/>
        <p:txBody>
          <a:bodyPr/>
          <a:lstStyle/>
          <a:p>
            <a:pPr algn="ctr"/>
            <a:r>
              <a:rPr lang="en-US" altLang="en-US" dirty="0">
                <a:cs typeface="Times New Roman" panose="02020603050405020304" pitchFamily="18" charset="0"/>
              </a:rPr>
              <a:t>Year End Closing</a:t>
            </a:r>
            <a:endParaRPr lang="en-US" altLang="en-US" dirty="0">
              <a:latin typeface="Times New Roman" panose="02020603050405020304" pitchFamily="18" charset="0"/>
              <a:cs typeface="Times New Roman" panose="02020603050405020304" pitchFamily="18" charset="0"/>
            </a:endParaRPr>
          </a:p>
        </p:txBody>
      </p:sp>
      <p:sp>
        <p:nvSpPr>
          <p:cNvPr id="9221" name="Subtitle 2"/>
          <p:cNvSpPr>
            <a:spLocks noGrp="1"/>
          </p:cNvSpPr>
          <p:nvPr>
            <p:ph idx="1"/>
          </p:nvPr>
        </p:nvSpPr>
        <p:spPr/>
        <p:txBody>
          <a:bodyPr/>
          <a:lstStyle/>
          <a:p>
            <a:pPr>
              <a:buFont typeface="Wingdings" panose="05000000000000000000" pitchFamily="2" charset="2"/>
              <a:buNone/>
            </a:pPr>
            <a:endParaRPr lang="en-US" altLang="en-US" sz="4000" dirty="0"/>
          </a:p>
          <a:p>
            <a:endParaRPr lang="en-US" altLang="en-US" sz="4800" u="sng" dirty="0"/>
          </a:p>
        </p:txBody>
      </p:sp>
      <p:pic>
        <p:nvPicPr>
          <p:cNvPr id="2" name="Picture 1"/>
          <p:cNvPicPr>
            <a:picLocks noChangeAspect="1"/>
          </p:cNvPicPr>
          <p:nvPr/>
        </p:nvPicPr>
        <p:blipFill>
          <a:blip r:embed="rId3" cstate="print"/>
          <a:stretch>
            <a:fillRect/>
          </a:stretch>
        </p:blipFill>
        <p:spPr>
          <a:xfrm>
            <a:off x="20595" y="1524000"/>
            <a:ext cx="9123405" cy="4471816"/>
          </a:xfrm>
          <a:prstGeom prst="rect">
            <a:avLst/>
          </a:prstGeom>
        </p:spPr>
      </p:pic>
      <p:sp>
        <p:nvSpPr>
          <p:cNvPr id="3" name="Slide Number Placeholder 2"/>
          <p:cNvSpPr>
            <a:spLocks noGrp="1"/>
          </p:cNvSpPr>
          <p:nvPr>
            <p:ph type="sldNum" sz="quarter" idx="12"/>
          </p:nvPr>
        </p:nvSpPr>
        <p:spPr/>
        <p:txBody>
          <a:bodyPr/>
          <a:lstStyle/>
          <a:p>
            <a:pPr>
              <a:defRPr/>
            </a:pPr>
            <a:fld id="{7CBBFAA4-D5D3-4066-B1AC-9A61A6EFFDB7}" type="slidenum">
              <a:rPr lang="en-US" altLang="en-US" smtClean="0"/>
              <a:pPr>
                <a:defRPr/>
              </a:pPr>
              <a:t>91</a:t>
            </a:fld>
            <a:endParaRPr lang="en-US" altLang="en-US" dirty="0"/>
          </a:p>
        </p:txBody>
      </p:sp>
    </p:spTree>
    <p:extLst>
      <p:ext uri="{BB962C8B-B14F-4D97-AF65-F5344CB8AC3E}">
        <p14:creationId xmlns:p14="http://schemas.microsoft.com/office/powerpoint/2010/main" val="3389482154"/>
      </p:ext>
    </p:extLst>
  </p:cSld>
  <p:clrMapOvr>
    <a:masterClrMapping/>
  </p:clrMapOvr>
  <p:transition>
    <p:wipe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cs typeface="Times New Roman" panose="02020603050405020304" pitchFamily="18" charset="0"/>
              </a:rPr>
              <a:t>Year End Closing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endParaRPr lang="en-US" dirty="0">
              <a:cs typeface="Times New Roman" panose="02020603050405020304" pitchFamily="18" charset="0"/>
            </a:endParaRPr>
          </a:p>
          <a:p>
            <a:pPr marL="0" indent="0" algn="ctr">
              <a:buNone/>
            </a:pPr>
            <a:r>
              <a:rPr lang="en-US" sz="6600" dirty="0">
                <a:cs typeface="Times New Roman" panose="02020603050405020304" pitchFamily="18" charset="0"/>
              </a:rPr>
              <a:t>Questions??</a:t>
            </a:r>
          </a:p>
          <a:p>
            <a:pPr marL="0" indent="0" algn="ctr">
              <a:buNone/>
            </a:pPr>
            <a:endParaRPr lang="en-US" sz="6600" dirty="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267200"/>
            <a:ext cx="1550906" cy="1858963"/>
          </a:xfrm>
          <a:prstGeom prst="rect">
            <a:avLst/>
          </a:prstGeom>
        </p:spPr>
      </p:pic>
      <p:sp>
        <p:nvSpPr>
          <p:cNvPr id="4" name="Slide Number Placeholder 3"/>
          <p:cNvSpPr>
            <a:spLocks noGrp="1"/>
          </p:cNvSpPr>
          <p:nvPr>
            <p:ph type="sldNum" sz="quarter" idx="12"/>
          </p:nvPr>
        </p:nvSpPr>
        <p:spPr/>
        <p:txBody>
          <a:bodyPr/>
          <a:lstStyle/>
          <a:p>
            <a:pPr>
              <a:defRPr/>
            </a:pPr>
            <a:fld id="{7CBBFAA4-D5D3-4066-B1AC-9A61A6EFFDB7}" type="slidenum">
              <a:rPr lang="en-US" altLang="en-US" smtClean="0"/>
              <a:pPr>
                <a:defRPr/>
              </a:pPr>
              <a:t>92</a:t>
            </a:fld>
            <a:endParaRPr lang="en-US" altLang="en-US" dirty="0"/>
          </a:p>
        </p:txBody>
      </p:sp>
    </p:spTree>
    <p:extLst>
      <p:ext uri="{BB962C8B-B14F-4D97-AF65-F5344CB8AC3E}">
        <p14:creationId xmlns:p14="http://schemas.microsoft.com/office/powerpoint/2010/main" val="2998832112"/>
      </p:ext>
    </p:extLst>
  </p:cSld>
  <p:clrMapOvr>
    <a:masterClrMapping/>
  </p:clrMapOvr>
  <p:transition>
    <p:wipe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ctrTitle"/>
          </p:nvPr>
        </p:nvSpPr>
        <p:spPr>
          <a:xfrm>
            <a:off x="914400" y="1905000"/>
            <a:ext cx="7623175" cy="1752600"/>
          </a:xfrm>
        </p:spPr>
        <p:txBody>
          <a:bodyPr/>
          <a:lstStyle/>
          <a:p>
            <a:pPr algn="ctr" eaLnBrk="1" hangingPunct="1"/>
            <a:r>
              <a:rPr lang="en-US" dirty="0">
                <a:cs typeface="Times New Roman" panose="02020603050405020304" pitchFamily="18" charset="0"/>
              </a:rPr>
              <a:t>Year-End Calendar</a:t>
            </a:r>
          </a:p>
        </p:txBody>
      </p:sp>
      <p:sp>
        <p:nvSpPr>
          <p:cNvPr id="61443" name="Rectangle 5"/>
          <p:cNvSpPr>
            <a:spLocks noGrp="1" noChangeArrowheads="1"/>
          </p:cNvSpPr>
          <p:nvPr>
            <p:ph type="subTitle" idx="4294967295"/>
          </p:nvPr>
        </p:nvSpPr>
        <p:spPr>
          <a:xfrm>
            <a:off x="838200" y="3962400"/>
            <a:ext cx="7620000" cy="838200"/>
          </a:xfrm>
        </p:spPr>
        <p:txBody>
          <a:bodyPr/>
          <a:lstStyle/>
          <a:p>
            <a:pPr marL="0" indent="0" algn="ctr" eaLnBrk="1" hangingPunct="1">
              <a:buNone/>
            </a:pPr>
            <a:r>
              <a:rPr lang="en-US" sz="4400" b="1" dirty="0">
                <a:latin typeface="+mj-lt"/>
                <a:cs typeface="Times New Roman" panose="02020603050405020304" pitchFamily="18" charset="0"/>
              </a:rPr>
              <a:t>Fiscal Year 2017-18</a:t>
            </a:r>
          </a:p>
          <a:p>
            <a:pPr marL="0" indent="0" algn="ctr" eaLnBrk="1" hangingPunct="1">
              <a:buNone/>
            </a:pPr>
            <a:endParaRPr lang="en-US" dirty="0">
              <a:solidFill>
                <a:srgbClr val="FF0000"/>
              </a:solidFill>
              <a:latin typeface="+mj-lt"/>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9352ACEE-7E97-4F21-8F24-CFC981CB5A8A}" type="slidenum">
              <a:rPr lang="en-US" altLang="en-US" smtClean="0"/>
              <a:pPr>
                <a:defRPr/>
              </a:pPr>
              <a:t>93</a:t>
            </a:fld>
            <a:endParaRPr lang="en-US" altLang="en-US" dirty="0"/>
          </a:p>
        </p:txBody>
      </p:sp>
    </p:spTree>
    <p:extLst>
      <p:ext uri="{BB962C8B-B14F-4D97-AF65-F5344CB8AC3E}">
        <p14:creationId xmlns:p14="http://schemas.microsoft.com/office/powerpoint/2010/main" val="2125674009"/>
      </p:ext>
    </p:extLst>
  </p:cSld>
  <p:clrMapOvr>
    <a:masterClrMapping/>
  </p:clrMapOvr>
  <p:transition>
    <p:wipe dir="u"/>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descr="June"/>
          <p:cNvSpPr>
            <a:spLocks noGrp="1" noChangeArrowheads="1"/>
          </p:cNvSpPr>
          <p:nvPr>
            <p:ph type="title"/>
          </p:nvPr>
        </p:nvSpPr>
        <p:spPr>
          <a:xfrm>
            <a:off x="1219201" y="400050"/>
            <a:ext cx="7543800" cy="848891"/>
          </a:xfrm>
        </p:spPr>
        <p:txBody>
          <a:bodyPr/>
          <a:lstStyle/>
          <a:p>
            <a:pPr eaLnBrk="1" hangingPunct="1"/>
            <a:r>
              <a:rPr lang="en-US" dirty="0">
                <a:latin typeface="Times New Roman" panose="02020603050405020304" pitchFamily="18" charset="0"/>
                <a:cs typeface="Times New Roman" panose="02020603050405020304" pitchFamily="18" charset="0"/>
              </a:rPr>
              <a:t>May 2018</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182636" name="Group 364"/>
          <p:cNvGraphicFramePr>
            <a:graphicFrameLocks noGrp="1"/>
          </p:cNvGraphicFramePr>
          <p:nvPr>
            <p:ph type="tbl" idx="1"/>
            <p:extLst>
              <p:ext uri="{D42A27DB-BD31-4B8C-83A1-F6EECF244321}">
                <p14:modId xmlns:p14="http://schemas.microsoft.com/office/powerpoint/2010/main" val="2577850747"/>
              </p:ext>
            </p:extLst>
          </p:nvPr>
        </p:nvGraphicFramePr>
        <p:xfrm>
          <a:off x="864016" y="1165903"/>
          <a:ext cx="8279986" cy="5692098"/>
        </p:xfrm>
        <a:graphic>
          <a:graphicData uri="http://schemas.openxmlformats.org/drawingml/2006/table">
            <a:tbl>
              <a:tblPr/>
              <a:tblGrid>
                <a:gridCol w="649412">
                  <a:extLst>
                    <a:ext uri="{9D8B030D-6E8A-4147-A177-3AD203B41FA5}">
                      <a16:colId xmlns:a16="http://schemas.microsoft.com/office/drawing/2014/main" xmlns="" val="20000"/>
                    </a:ext>
                  </a:extLst>
                </a:gridCol>
                <a:gridCol w="1298821">
                  <a:extLst>
                    <a:ext uri="{9D8B030D-6E8A-4147-A177-3AD203B41FA5}">
                      <a16:colId xmlns:a16="http://schemas.microsoft.com/office/drawing/2014/main" xmlns="" val="20001"/>
                    </a:ext>
                  </a:extLst>
                </a:gridCol>
                <a:gridCol w="1379997">
                  <a:extLst>
                    <a:ext uri="{9D8B030D-6E8A-4147-A177-3AD203B41FA5}">
                      <a16:colId xmlns:a16="http://schemas.microsoft.com/office/drawing/2014/main" xmlns="" val="20002"/>
                    </a:ext>
                  </a:extLst>
                </a:gridCol>
                <a:gridCol w="1298821">
                  <a:extLst>
                    <a:ext uri="{9D8B030D-6E8A-4147-A177-3AD203B41FA5}">
                      <a16:colId xmlns:a16="http://schemas.microsoft.com/office/drawing/2014/main" xmlns="" val="20003"/>
                    </a:ext>
                  </a:extLst>
                </a:gridCol>
                <a:gridCol w="1298821">
                  <a:extLst>
                    <a:ext uri="{9D8B030D-6E8A-4147-A177-3AD203B41FA5}">
                      <a16:colId xmlns:a16="http://schemas.microsoft.com/office/drawing/2014/main" xmlns="" val="20004"/>
                    </a:ext>
                  </a:extLst>
                </a:gridCol>
                <a:gridCol w="1298821">
                  <a:extLst>
                    <a:ext uri="{9D8B030D-6E8A-4147-A177-3AD203B41FA5}">
                      <a16:colId xmlns:a16="http://schemas.microsoft.com/office/drawing/2014/main" xmlns="" val="20005"/>
                    </a:ext>
                  </a:extLst>
                </a:gridCol>
                <a:gridCol w="1055293">
                  <a:extLst>
                    <a:ext uri="{9D8B030D-6E8A-4147-A177-3AD203B41FA5}">
                      <a16:colId xmlns:a16="http://schemas.microsoft.com/office/drawing/2014/main" xmlns="" val="20006"/>
                    </a:ext>
                  </a:extLst>
                </a:gridCol>
              </a:tblGrid>
              <a:tr h="260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Sunday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Monday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Tuesday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Wednesday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Thursday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Friday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Saturday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extLst>
                  <a:ext uri="{0D108BD9-81ED-4DB2-BD59-A6C34878D82A}">
                    <a16:rowId xmlns:a16="http://schemas.microsoft.com/office/drawing/2014/main" xmlns="" val="10000"/>
                  </a:ext>
                </a:extLst>
              </a:tr>
              <a:tr h="880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Arial"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1</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3</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 b="0" i="0" u="none" strike="noStrike" kern="1200" cap="none" normalizeH="0" baseline="0" dirty="0">
                          <a:ln>
                            <a:noFill/>
                          </a:ln>
                          <a:solidFill>
                            <a:schemeClr val="tx1"/>
                          </a:solidFill>
                          <a:effectLst/>
                          <a:latin typeface="Arial" charset="0"/>
                          <a:ea typeface="+mn-ea"/>
                          <a:cs typeface="+mn-cs"/>
                        </a:rPr>
                        <a:t>6</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5</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extLst>
                  <a:ext uri="{0D108BD9-81ED-4DB2-BD59-A6C34878D82A}">
                    <a16:rowId xmlns:a16="http://schemas.microsoft.com/office/drawing/2014/main" xmlns="" val="10001"/>
                  </a:ext>
                </a:extLst>
              </a:tr>
              <a:tr h="102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6</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7</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8</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9</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10</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Arial" charset="0"/>
                          <a:ea typeface="+mn-ea"/>
                          <a:cs typeface="+mn-cs"/>
                        </a:rPr>
                        <a:t>11</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12</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extLst>
                  <a:ext uri="{0D108BD9-81ED-4DB2-BD59-A6C34878D82A}">
                    <a16:rowId xmlns:a16="http://schemas.microsoft.com/office/drawing/2014/main" xmlns="" val="10002"/>
                  </a:ext>
                </a:extLst>
              </a:tr>
              <a:tr h="1108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Arial" charset="0"/>
                          <a:ea typeface="+mn-ea"/>
                          <a:cs typeface="+mn-cs"/>
                        </a:rPr>
                        <a:t>13</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Arial" charset="0"/>
                          <a:ea typeface="+mn-ea"/>
                          <a:cs typeface="+mn-cs"/>
                        </a:rPr>
                        <a:t>14</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15</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16</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Arial" charset="0"/>
                          <a:ea typeface="+mn-ea"/>
                          <a:cs typeface="+mn-cs"/>
                        </a:rPr>
                        <a:t>17</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Arial" charset="0"/>
                          <a:ea typeface="+mn-ea"/>
                          <a:cs typeface="+mn-cs"/>
                        </a:rPr>
                        <a:t>18</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19</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135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Arial" charset="0"/>
                          <a:ea typeface="+mn-ea"/>
                          <a:cs typeface="+mn-cs"/>
                        </a:rPr>
                        <a:t>20</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normalizeH="0" baseline="0" dirty="0">
                          <a:ln>
                            <a:noFill/>
                          </a:ln>
                          <a:solidFill>
                            <a:schemeClr val="tx1"/>
                          </a:solidFill>
                          <a:effectLst/>
                          <a:latin typeface="Arial" charset="0"/>
                          <a:ea typeface="+mn-ea"/>
                          <a:cs typeface="+mn-cs"/>
                        </a:rPr>
                        <a:t>21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For SAs, PDs, CCRCs, RCs and GAL/9AM</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800" b="0" i="0" u="none" strike="noStrike" kern="1200" cap="none" normalizeH="0" baseline="0" dirty="0">
                        <a:ln>
                          <a:noFill/>
                        </a:ln>
                        <a:solidFill>
                          <a:schemeClr val="tx1"/>
                        </a:solidFill>
                        <a:effectLst/>
                        <a:latin typeface="Arial" charset="0"/>
                        <a:ea typeface="+mn-ea"/>
                        <a:cs typeface="+mn-cs"/>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22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Declaration of Intent Sent to JROs With Notice of Financial Statement Workshop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00" b="1" i="0" u="none" strike="noStrike" cap="none" normalizeH="0" baseline="0" dirty="0">
                        <a:ln>
                          <a:noFill/>
                        </a:ln>
                        <a:solidFill>
                          <a:schemeClr val="tx1"/>
                        </a:solidFill>
                        <a:effectLst/>
                        <a:latin typeface="Arial"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rPr>
                        <a:t>23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kern="1200" cap="none" normalizeH="0" baseline="0" dirty="0">
                        <a:ln>
                          <a:noFill/>
                        </a:ln>
                        <a:solidFill>
                          <a:srgbClr val="FF0000"/>
                        </a:solidFill>
                        <a:effectLst/>
                        <a:latin typeface="Times New Roman" panose="02020603050405020304" pitchFamily="18" charset="0"/>
                        <a:ea typeface="+mn-ea"/>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800" b="0" i="0" u="none" strike="noStrike" kern="1200" cap="none" normalizeH="0" baseline="0" dirty="0">
                          <a:ln>
                            <a:noFill/>
                          </a:ln>
                          <a:solidFill>
                            <a:schemeClr val="tx1"/>
                          </a:solidFill>
                          <a:effectLst/>
                          <a:latin typeface="Arial" charset="0"/>
                          <a:ea typeface="+mn-ea"/>
                          <a:cs typeface="+mn-cs"/>
                        </a:rPr>
                        <a:t>24</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Arial" charset="0"/>
                          <a:ea typeface="+mn-ea"/>
                          <a:cs typeface="+mn-cs"/>
                        </a:rPr>
                        <a:t>25</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26</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extLst>
                  <a:ext uri="{0D108BD9-81ED-4DB2-BD59-A6C34878D82A}">
                    <a16:rowId xmlns:a16="http://schemas.microsoft.com/office/drawing/2014/main" xmlns="" val="10004"/>
                  </a:ext>
                </a:extLst>
              </a:tr>
              <a:tr h="10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Arial" charset="0"/>
                          <a:ea typeface="+mn-ea"/>
                          <a:cs typeface="+mn-cs"/>
                        </a:rPr>
                        <a:t>27</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Arial" charset="0"/>
                          <a:ea typeface="+mn-ea"/>
                          <a:cs typeface="+mn-cs"/>
                        </a:rPr>
                        <a:t>28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Memorial 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Arial" charset="0"/>
                          <a:ea typeface="+mn-ea"/>
                          <a:cs typeface="+mn-cs"/>
                        </a:rPr>
                        <a:t>29</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30</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31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Division of Retirement will cease processing retirement credits.</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tx1"/>
                        </a:solidFill>
                        <a:effectLst/>
                        <a:latin typeface="+mj-lt"/>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kern="1200" cap="none" normalizeH="0" baseline="0" dirty="0">
                        <a:ln>
                          <a:noFill/>
                        </a:ln>
                        <a:solidFill>
                          <a:schemeClr val="tx1"/>
                        </a:solidFill>
                        <a:effectLst/>
                        <a:latin typeface="Arial" charset="0"/>
                        <a:ea typeface="+mn-ea"/>
                        <a:cs typeface="+mn-cs"/>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accent6"/>
                    </a:solidFill>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6477000" y="1676400"/>
            <a:ext cx="304800" cy="646331"/>
          </a:xfrm>
          <a:prstGeom prst="rect">
            <a:avLst/>
          </a:prstGeom>
          <a:noFill/>
        </p:spPr>
        <p:txBody>
          <a:bodyPr wrap="square" rtlCol="0">
            <a:spAutoFit/>
          </a:bodyPr>
          <a:lstStyle/>
          <a:p>
            <a:r>
              <a:rPr lang="en-US" sz="900" b="1" dirty="0"/>
              <a:t>4			</a:t>
            </a:r>
          </a:p>
        </p:txBody>
      </p:sp>
      <p:sp>
        <p:nvSpPr>
          <p:cNvPr id="2" name="TextBox 1"/>
          <p:cNvSpPr txBox="1"/>
          <p:nvPr/>
        </p:nvSpPr>
        <p:spPr>
          <a:xfrm>
            <a:off x="1524000" y="4343400"/>
            <a:ext cx="1219200" cy="24622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00" dirty="0">
                <a:latin typeface="Times New Roman" panose="02020603050405020304" pitchFamily="18" charset="0"/>
                <a:cs typeface="Times New Roman" panose="02020603050405020304" pitchFamily="18" charset="0"/>
              </a:rPr>
              <a:t>Year-End Training</a:t>
            </a:r>
          </a:p>
        </p:txBody>
      </p:sp>
    </p:spTree>
    <p:extLst>
      <p:ext uri="{BB962C8B-B14F-4D97-AF65-F5344CB8AC3E}">
        <p14:creationId xmlns:p14="http://schemas.microsoft.com/office/powerpoint/2010/main" val="129126888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descr="June"/>
          <p:cNvSpPr>
            <a:spLocks noGrp="1" noChangeArrowheads="1"/>
          </p:cNvSpPr>
          <p:nvPr>
            <p:ph type="title"/>
          </p:nvPr>
        </p:nvSpPr>
        <p:spPr>
          <a:xfrm>
            <a:off x="1179576" y="381000"/>
            <a:ext cx="7794625" cy="914400"/>
          </a:xfrm>
        </p:spPr>
        <p:txBody>
          <a:bodyPr/>
          <a:lstStyle/>
          <a:p>
            <a:pPr eaLnBrk="1" hangingPunct="1"/>
            <a:r>
              <a:rPr lang="en-US" dirty="0">
                <a:latin typeface="Times New Roman" panose="02020603050405020304" pitchFamily="18" charset="0"/>
                <a:cs typeface="Times New Roman" panose="02020603050405020304" pitchFamily="18" charset="0"/>
              </a:rPr>
              <a:t>June 2018</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76400" y="2209800"/>
            <a:ext cx="1143000" cy="55399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00" dirty="0">
                <a:latin typeface="Times New Roman" panose="02020603050405020304" pitchFamily="18" charset="0"/>
                <a:cs typeface="Times New Roman" panose="02020603050405020304" pitchFamily="18" charset="0"/>
              </a:rPr>
              <a:t>Financial Statements Workshop</a:t>
            </a:r>
          </a:p>
        </p:txBody>
      </p:sp>
      <p:graphicFrame>
        <p:nvGraphicFramePr>
          <p:cNvPr id="182636" name="Group 364"/>
          <p:cNvGraphicFramePr>
            <a:graphicFrameLocks noGrp="1"/>
          </p:cNvGraphicFramePr>
          <p:nvPr>
            <p:ph type="tbl" idx="1"/>
            <p:extLst>
              <p:ext uri="{D42A27DB-BD31-4B8C-83A1-F6EECF244321}">
                <p14:modId xmlns:p14="http://schemas.microsoft.com/office/powerpoint/2010/main" val="3112583697"/>
              </p:ext>
            </p:extLst>
          </p:nvPr>
        </p:nvGraphicFramePr>
        <p:xfrm>
          <a:off x="884836" y="1145082"/>
          <a:ext cx="8259165" cy="5712919"/>
        </p:xfrm>
        <a:graphic>
          <a:graphicData uri="http://schemas.openxmlformats.org/drawingml/2006/table">
            <a:tbl>
              <a:tblPr/>
              <a:tblGrid>
                <a:gridCol w="681406">
                  <a:extLst>
                    <a:ext uri="{9D8B030D-6E8A-4147-A177-3AD203B41FA5}">
                      <a16:colId xmlns:a16="http://schemas.microsoft.com/office/drawing/2014/main" xmlns="" val="20000"/>
                    </a:ext>
                  </a:extLst>
                </a:gridCol>
                <a:gridCol w="1344429">
                  <a:extLst>
                    <a:ext uri="{9D8B030D-6E8A-4147-A177-3AD203B41FA5}">
                      <a16:colId xmlns:a16="http://schemas.microsoft.com/office/drawing/2014/main" xmlns="" val="20001"/>
                    </a:ext>
                  </a:extLst>
                </a:gridCol>
                <a:gridCol w="1370457">
                  <a:extLst>
                    <a:ext uri="{9D8B030D-6E8A-4147-A177-3AD203B41FA5}">
                      <a16:colId xmlns:a16="http://schemas.microsoft.com/office/drawing/2014/main" xmlns="" val="20002"/>
                    </a:ext>
                  </a:extLst>
                </a:gridCol>
                <a:gridCol w="1278709">
                  <a:extLst>
                    <a:ext uri="{9D8B030D-6E8A-4147-A177-3AD203B41FA5}">
                      <a16:colId xmlns:a16="http://schemas.microsoft.com/office/drawing/2014/main" xmlns="" val="20003"/>
                    </a:ext>
                  </a:extLst>
                </a:gridCol>
                <a:gridCol w="1324583">
                  <a:extLst>
                    <a:ext uri="{9D8B030D-6E8A-4147-A177-3AD203B41FA5}">
                      <a16:colId xmlns:a16="http://schemas.microsoft.com/office/drawing/2014/main" xmlns="" val="20004"/>
                    </a:ext>
                  </a:extLst>
                </a:gridCol>
                <a:gridCol w="1480414">
                  <a:extLst>
                    <a:ext uri="{9D8B030D-6E8A-4147-A177-3AD203B41FA5}">
                      <a16:colId xmlns:a16="http://schemas.microsoft.com/office/drawing/2014/main" xmlns="" val="20005"/>
                    </a:ext>
                  </a:extLst>
                </a:gridCol>
                <a:gridCol w="779167">
                  <a:extLst>
                    <a:ext uri="{9D8B030D-6E8A-4147-A177-3AD203B41FA5}">
                      <a16:colId xmlns:a16="http://schemas.microsoft.com/office/drawing/2014/main" xmlns="" val="20006"/>
                    </a:ext>
                  </a:extLst>
                </a:gridCol>
              </a:tblGrid>
              <a:tr h="232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Sunday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Monday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Tuesday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Wednesday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Thursday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Friday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Saturday</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alpha val="50000"/>
                      </a:schemeClr>
                    </a:solidFill>
                  </a:tcPr>
                </a:tc>
                <a:extLst>
                  <a:ext uri="{0D108BD9-81ED-4DB2-BD59-A6C34878D82A}">
                    <a16:rowId xmlns:a16="http://schemas.microsoft.com/office/drawing/2014/main" xmlns="" val="10000"/>
                  </a:ext>
                </a:extLst>
              </a:tr>
              <a:tr h="5942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Declaration of Intent Due to JAC</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extLst>
                  <a:ext uri="{0D108BD9-81ED-4DB2-BD59-A6C34878D82A}">
                    <a16:rowId xmlns:a16="http://schemas.microsoft.com/office/drawing/2014/main" xmlns="" val="10001"/>
                  </a:ext>
                </a:extLst>
              </a:tr>
              <a:tr h="1000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Financial Statements Workshop reminder Emailed to JROs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Deadline for Retirement Upgrades for SMS;</a:t>
                      </a:r>
                      <a:endParaRPr kumimoji="0" lang="en-US"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9</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extLst>
                  <a:ext uri="{0D108BD9-81ED-4DB2-BD59-A6C34878D82A}">
                    <a16:rowId xmlns:a16="http://schemas.microsoft.com/office/drawing/2014/main" xmlns="" val="10002"/>
                  </a:ext>
                </a:extLst>
              </a:tr>
              <a:tr h="11349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10</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Consideration of Fraud &amp; Financial Statement Forms Emailed to JROs</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Consideration of Fraud &amp; Financial Statement Forms Emailed to JROs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continued</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14</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15</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16</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14551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17</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18</a:t>
                      </a:r>
                      <a:endParaRPr lang="en-US" sz="900" dirty="0">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Supplemental Pay Transactions Due to JAC from JROs;</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900" b="0" dirty="0">
                          <a:latin typeface="Times New Roman" panose="02020603050405020304" pitchFamily="18" charset="0"/>
                          <a:cs typeface="Times New Roman" panose="02020603050405020304" pitchFamily="18" charset="0"/>
                        </a:rPr>
                        <a:t>21</a:t>
                      </a:r>
                    </a:p>
                    <a:p>
                      <a:pPr marL="0" marR="0" lvl="0" indent="0" algn="l" defTabSz="914400" rtl="0" eaLnBrk="1" fontAlgn="base" latinLnBrk="0" hangingPunct="1">
                        <a:lnSpc>
                          <a:spcPct val="100000"/>
                        </a:lnSpc>
                        <a:spcBef>
                          <a:spcPct val="20000"/>
                        </a:spcBef>
                        <a:spcAft>
                          <a:spcPct val="0"/>
                        </a:spcAft>
                        <a:buClrTx/>
                        <a:buSzTx/>
                        <a:buFontTx/>
                        <a:buNone/>
                        <a:tabLst/>
                      </a:pPr>
                      <a:r>
                        <a:rPr lang="en-US" sz="900" b="0" dirty="0">
                          <a:latin typeface="Times New Roman" panose="02020603050405020304" pitchFamily="18" charset="0"/>
                          <a:cs typeface="Times New Roman" panose="02020603050405020304" pitchFamily="18" charset="0"/>
                        </a:rPr>
                        <a:t>Deadline</a:t>
                      </a:r>
                      <a:r>
                        <a:rPr lang="en-US" sz="900" b="0" baseline="0" dirty="0">
                          <a:latin typeface="Times New Roman" panose="02020603050405020304" pitchFamily="18" charset="0"/>
                          <a:cs typeface="Times New Roman" panose="02020603050405020304" pitchFamily="18" charset="0"/>
                        </a:rPr>
                        <a:t> for Processing </a:t>
                      </a:r>
                      <a:r>
                        <a:rPr lang="en-US" sz="900" b="1" baseline="0" dirty="0">
                          <a:latin typeface="Times New Roman" panose="02020603050405020304" pitchFamily="18" charset="0"/>
                          <a:cs typeface="Times New Roman" panose="02020603050405020304" pitchFamily="18" charset="0"/>
                        </a:rPr>
                        <a:t>5% Budget Amendments; Due to JAC by 2PM 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Posting of June Monthly Payroll after 3PM ET.</a:t>
                      </a:r>
                      <a:endParaRPr lang="en-US" sz="900" b="1" dirty="0">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June monthly payroll; </a:t>
                      </a: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Deadline for submitting current year </a:t>
                      </a: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Expense Refunds and submission o</a:t>
                      </a: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f </a:t>
                      </a: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Batch Sheets; Includes Revolving Fund Reimbursements; 5PM deadline for submitting Insurance Voucher payments to JAC;</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rPr>
                        <a:t>23</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extLst>
                  <a:ext uri="{0D108BD9-81ED-4DB2-BD59-A6C34878D82A}">
                    <a16:rowId xmlns:a16="http://schemas.microsoft.com/office/drawing/2014/main" xmlns="" val="10004"/>
                  </a:ext>
                </a:extLst>
              </a:tr>
              <a:tr h="1295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24</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25</a:t>
                      </a: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Supplemental Payroll processes</a:t>
                      </a: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Deadline for submission of </a:t>
                      </a:r>
                      <a:r>
                        <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Journal Transfers</a:t>
                      </a: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 Deadline for submission of </a:t>
                      </a: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Revenue Receipts and Processing of Expense Warrant Cancellations and On-Demand Payments</a:t>
                      </a: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Negative Salary or OPS release balances must be cleared.</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 Budget Amendments posted to FLAIR by JAC; </a:t>
                      </a:r>
                      <a:r>
                        <a:rPr kumimoji="0" lang="en-US" sz="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9AM Deadline for processing cancellation of payroll warrants;</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29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Vouchers presented to the Bureau of Auditing by 5PM will be processed as FY 2017-18 disbursements; </a:t>
                      </a:r>
                      <a:r>
                        <a:rPr kumimoji="0" lang="en-US" sz="800" b="1" i="0" u="none" strike="noStrike" cap="none" normalizeH="0" baseline="0" dirty="0">
                          <a:ln>
                            <a:noFill/>
                          </a:ln>
                          <a:solidFill>
                            <a:schemeClr val="tx1"/>
                          </a:solidFill>
                          <a:effectLst/>
                          <a:latin typeface="Times New Roman" pitchFamily="18" charset="0"/>
                          <a:cs typeface="Times New Roman" pitchFamily="18" charset="0"/>
                        </a:rPr>
                        <a:t>Payment of Supplemental Payroll;</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chemeClr val="tx1"/>
                          </a:solidFill>
                          <a:effectLst/>
                          <a:latin typeface="Arial" charset="0"/>
                          <a:ea typeface="+mn-ea"/>
                          <a:cs typeface="+mn-cs"/>
                        </a:rPr>
                        <a:t>30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kern="1200" cap="none" normalizeH="0" baseline="0" dirty="0">
                          <a:ln>
                            <a:noFill/>
                          </a:ln>
                          <a:solidFill>
                            <a:srgbClr val="FF0000"/>
                          </a:solidFill>
                          <a:effectLst/>
                          <a:latin typeface="Times New Roman" panose="02020603050405020304" pitchFamily="18" charset="0"/>
                          <a:ea typeface="+mn-ea"/>
                          <a:cs typeface="Times New Roman" panose="02020603050405020304" pitchFamily="18" charset="0"/>
                        </a:rPr>
                        <a:t>Salary Rate Deadline</a:t>
                      </a:r>
                    </a:p>
                  </a:txBody>
                  <a:tcPr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solidFill>
                      <a:schemeClr val="bg2"/>
                    </a:solidFill>
                  </a:tcPr>
                </a:tc>
                <a:extLst>
                  <a:ext uri="{0D108BD9-81ED-4DB2-BD59-A6C34878D82A}">
                    <a16:rowId xmlns:a16="http://schemas.microsoft.com/office/drawing/2014/main" xmlns="" val="10005"/>
                  </a:ext>
                </a:extLst>
              </a:tr>
            </a:tbl>
          </a:graphicData>
        </a:graphic>
      </p:graphicFrame>
      <p:pic>
        <p:nvPicPr>
          <p:cNvPr id="2" name="Picture 1"/>
          <p:cNvPicPr>
            <a:picLocks noChangeAspect="1"/>
          </p:cNvPicPr>
          <p:nvPr/>
        </p:nvPicPr>
        <p:blipFill>
          <a:blip r:embed="rId3" cstate="print"/>
          <a:stretch>
            <a:fillRect/>
          </a:stretch>
        </p:blipFill>
        <p:spPr>
          <a:xfrm>
            <a:off x="1600200" y="2209800"/>
            <a:ext cx="1295400" cy="600075"/>
          </a:xfrm>
          <a:prstGeom prst="rect">
            <a:avLst/>
          </a:prstGeom>
        </p:spPr>
      </p:pic>
      <p:pic>
        <p:nvPicPr>
          <p:cNvPr id="3" name="Picture 2"/>
          <p:cNvPicPr>
            <a:picLocks noChangeAspect="1"/>
          </p:cNvPicPr>
          <p:nvPr/>
        </p:nvPicPr>
        <p:blipFill>
          <a:blip r:embed="rId4" cstate="print"/>
          <a:stretch>
            <a:fillRect/>
          </a:stretch>
        </p:blipFill>
        <p:spPr>
          <a:xfrm>
            <a:off x="1658984" y="2216288"/>
            <a:ext cx="169816" cy="240030"/>
          </a:xfrm>
          <a:prstGeom prst="rect">
            <a:avLst/>
          </a:prstGeom>
        </p:spPr>
      </p:pic>
      <p:sp>
        <p:nvSpPr>
          <p:cNvPr id="8" name="TextBox 7"/>
          <p:cNvSpPr txBox="1"/>
          <p:nvPr/>
        </p:nvSpPr>
        <p:spPr>
          <a:xfrm>
            <a:off x="5562600" y="2386726"/>
            <a:ext cx="1219200" cy="55399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00" dirty="0">
                <a:latin typeface="Times New Roman" panose="02020603050405020304" pitchFamily="18" charset="0"/>
                <a:cs typeface="Times New Roman" panose="02020603050405020304" pitchFamily="18" charset="0"/>
              </a:rPr>
              <a:t>Year-End Financial Statements Workshop</a:t>
            </a:r>
          </a:p>
        </p:txBody>
      </p:sp>
    </p:spTree>
    <p:extLst>
      <p:ext uri="{BB962C8B-B14F-4D97-AF65-F5344CB8AC3E}">
        <p14:creationId xmlns:p14="http://schemas.microsoft.com/office/powerpoint/2010/main" val="3376717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14397" y="224481"/>
            <a:ext cx="8001001" cy="620712"/>
          </a:xfrm>
        </p:spPr>
        <p:txBody>
          <a:bodyPr/>
          <a:lstStyle/>
          <a:p>
            <a:pPr eaLnBrk="1" hangingPunct="1"/>
            <a:r>
              <a:rPr lang="en-US" dirty="0">
                <a:latin typeface="Times New Roman" panose="02020603050405020304" pitchFamily="18" charset="0"/>
                <a:cs typeface="Times New Roman" panose="02020603050405020304" pitchFamily="18" charset="0"/>
              </a:rPr>
              <a:t>July 2018</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414784" name="Group 64"/>
          <p:cNvGraphicFramePr>
            <a:graphicFrameLocks noGrp="1"/>
          </p:cNvGraphicFramePr>
          <p:nvPr>
            <p:ph type="tbl" idx="1"/>
            <p:extLst>
              <p:ext uri="{D42A27DB-BD31-4B8C-83A1-F6EECF244321}">
                <p14:modId xmlns:p14="http://schemas.microsoft.com/office/powerpoint/2010/main" val="2016000491"/>
              </p:ext>
            </p:extLst>
          </p:nvPr>
        </p:nvGraphicFramePr>
        <p:xfrm>
          <a:off x="832788" y="849312"/>
          <a:ext cx="8311213" cy="6008687"/>
        </p:xfrm>
        <a:graphic>
          <a:graphicData uri="http://schemas.openxmlformats.org/drawingml/2006/table">
            <a:tbl>
              <a:tblPr/>
              <a:tblGrid>
                <a:gridCol w="870700">
                  <a:extLst>
                    <a:ext uri="{9D8B030D-6E8A-4147-A177-3AD203B41FA5}">
                      <a16:colId xmlns:a16="http://schemas.microsoft.com/office/drawing/2014/main" xmlns="" val="20000"/>
                    </a:ext>
                  </a:extLst>
                </a:gridCol>
                <a:gridCol w="1424780">
                  <a:extLst>
                    <a:ext uri="{9D8B030D-6E8A-4147-A177-3AD203B41FA5}">
                      <a16:colId xmlns:a16="http://schemas.microsoft.com/office/drawing/2014/main" xmlns="" val="20001"/>
                    </a:ext>
                  </a:extLst>
                </a:gridCol>
                <a:gridCol w="1266469">
                  <a:extLst>
                    <a:ext uri="{9D8B030D-6E8A-4147-A177-3AD203B41FA5}">
                      <a16:colId xmlns:a16="http://schemas.microsoft.com/office/drawing/2014/main" xmlns="" val="20002"/>
                    </a:ext>
                  </a:extLst>
                </a:gridCol>
                <a:gridCol w="1345624">
                  <a:extLst>
                    <a:ext uri="{9D8B030D-6E8A-4147-A177-3AD203B41FA5}">
                      <a16:colId xmlns:a16="http://schemas.microsoft.com/office/drawing/2014/main" xmlns="" val="20003"/>
                    </a:ext>
                  </a:extLst>
                </a:gridCol>
                <a:gridCol w="1286631">
                  <a:extLst>
                    <a:ext uri="{9D8B030D-6E8A-4147-A177-3AD203B41FA5}">
                      <a16:colId xmlns:a16="http://schemas.microsoft.com/office/drawing/2014/main" xmlns="" val="20004"/>
                    </a:ext>
                  </a:extLst>
                </a:gridCol>
                <a:gridCol w="1246311">
                  <a:extLst>
                    <a:ext uri="{9D8B030D-6E8A-4147-A177-3AD203B41FA5}">
                      <a16:colId xmlns:a16="http://schemas.microsoft.com/office/drawing/2014/main" xmlns="" val="20005"/>
                    </a:ext>
                  </a:extLst>
                </a:gridCol>
                <a:gridCol w="870698">
                  <a:extLst>
                    <a:ext uri="{9D8B030D-6E8A-4147-A177-3AD203B41FA5}">
                      <a16:colId xmlns:a16="http://schemas.microsoft.com/office/drawing/2014/main" xmlns="" val="20006"/>
                    </a:ext>
                  </a:extLst>
                </a:gridCol>
              </a:tblGrid>
              <a:tr h="3356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Sunday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Monday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Tuesday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Wednesday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Thursday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Friday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Saturday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0"/>
                  </a:ext>
                </a:extLst>
              </a:tr>
              <a:tr h="1307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itchFamily="18" charset="0"/>
                          <a:cs typeface="Times New Roman" pitchFamily="18" charset="0"/>
                        </a:rPr>
                        <a:t>1</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Consideration of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Fraud Due to JAC</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3</a:t>
                      </a:r>
                      <a:endPar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Independence Day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Holiday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June Monthly FLAIR closing;</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June 30 balances and tentative certified releases posted to FLAIR</a:t>
                      </a: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7</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1"/>
                  </a:ext>
                </a:extLst>
              </a:tr>
              <a:tr h="1323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itchFamily="18" charset="0"/>
                          <a:cs typeface="Times New Roman" pitchFamily="18" charset="0"/>
                        </a:rPr>
                        <a:t>8</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Requested Leave Workbooks Emailed to JROs </a:t>
                      </a:r>
                      <a:endPar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Requested Leave Workbooks Emailed to JROs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Financial Information Request Forms Due to JAC from JROs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14</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2"/>
                  </a:ext>
                </a:extLst>
              </a:tr>
              <a:tr h="12619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cs typeface="Times New Roman" pitchFamily="18" charset="0"/>
                        </a:rPr>
                        <a:t>15</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Capital Assets Information &amp; Certifications Forward Lump Sum or CF1 Forms Due to JAC from JROs</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Run date for Final Certifications Forward listing</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Certified Forward Report Due to the EOG</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Accounts Receivable Information Due to JAC from JROs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21</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1132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22</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Compensated Absences Data Due to JAC from JROs </a:t>
                      </a:r>
                      <a:endPar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mj-lt"/>
                          <a:ea typeface="+mn-ea"/>
                          <a:cs typeface="+mn-cs"/>
                        </a:rPr>
                        <a:t>24</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mj-lt"/>
                          <a:ea typeface="+mn-ea"/>
                          <a:cs typeface="+mn-cs"/>
                        </a:rPr>
                        <a:t>25</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mj-lt"/>
                        </a:rPr>
                        <a:t>26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mj-lt"/>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mj-lt"/>
                        </a:rPr>
                        <a:t>27</a:t>
                      </a:r>
                      <a:endParaRPr kumimoji="0" lang="en-US" sz="900" b="1"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JAC Sends Out Completed FS materials to JROs for Review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mj-lt"/>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Arial" charset="0"/>
                          <a:ea typeface="+mn-ea"/>
                          <a:cs typeface="+mn-cs"/>
                        </a:rPr>
                        <a:t>28</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4"/>
                  </a:ext>
                </a:extLst>
              </a:tr>
              <a:tr h="6483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29</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mj-lt"/>
                          <a:ea typeface="+mn-ea"/>
                          <a:cs typeface="+mn-cs"/>
                        </a:rPr>
                        <a:t>31</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mj-lt"/>
                        <a:ea typeface="+mn-ea"/>
                        <a:cs typeface="+mn-cs"/>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mj-lt"/>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mj-lt"/>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Arial" charset="0"/>
                        <a:ea typeface="+mn-ea"/>
                        <a:cs typeface="+mn-cs"/>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xmlns="" val="10005"/>
                  </a:ext>
                </a:extLst>
              </a:tr>
            </a:tbl>
          </a:graphicData>
        </a:graphic>
      </p:graphicFrame>
      <p:sp>
        <p:nvSpPr>
          <p:cNvPr id="64574" name="TextBox 4"/>
          <p:cNvSpPr txBox="1">
            <a:spLocks noChangeArrowheads="1"/>
          </p:cNvSpPr>
          <p:nvPr/>
        </p:nvSpPr>
        <p:spPr bwMode="auto">
          <a:xfrm>
            <a:off x="1752600" y="1676400"/>
            <a:ext cx="2590800" cy="55399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000" b="1" dirty="0">
                <a:latin typeface="Times New Roman" panose="02020603050405020304" pitchFamily="18" charset="0"/>
                <a:cs typeface="Times New Roman" panose="02020603050405020304" pitchFamily="18" charset="0"/>
              </a:rPr>
              <a:t>Compensated Absences Spreadsheets Out to JROs/Short Term Factors &amp; Leave Payouts for BOMS Users</a:t>
            </a:r>
          </a:p>
        </p:txBody>
      </p:sp>
    </p:spTree>
    <p:extLst>
      <p:ext uri="{BB962C8B-B14F-4D97-AF65-F5344CB8AC3E}">
        <p14:creationId xmlns:p14="http://schemas.microsoft.com/office/powerpoint/2010/main" val="292296816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4574"/>
                                        </p:tgtEl>
                                      </p:cBhvr>
                                    </p:animEffect>
                                    <p:animScale>
                                      <p:cBhvr>
                                        <p:cTn id="7" dur="250" autoRev="1" fill="hold"/>
                                        <p:tgtEl>
                                          <p:spTgt spid="645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74"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66800" y="381000"/>
            <a:ext cx="7696200" cy="914400"/>
          </a:xfrm>
        </p:spPr>
        <p:txBody>
          <a:bodyPr/>
          <a:lstStyle/>
          <a:p>
            <a:pPr eaLnBrk="1" hangingPunct="1"/>
            <a:r>
              <a:rPr lang="en-US" sz="4000" dirty="0">
                <a:latin typeface="Times New Roman" panose="02020603050405020304" pitchFamily="18" charset="0"/>
                <a:cs typeface="Times New Roman" panose="02020603050405020304" pitchFamily="18" charset="0"/>
              </a:rPr>
              <a:t>August 2018</a:t>
            </a:r>
            <a:endParaRPr lang="en-US"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49223" name="Group 71"/>
          <p:cNvGraphicFramePr>
            <a:graphicFrameLocks noGrp="1"/>
          </p:cNvGraphicFramePr>
          <p:nvPr>
            <p:ph type="tbl" idx="1"/>
            <p:extLst>
              <p:ext uri="{D42A27DB-BD31-4B8C-83A1-F6EECF244321}">
                <p14:modId xmlns:p14="http://schemas.microsoft.com/office/powerpoint/2010/main" val="2596006030"/>
              </p:ext>
            </p:extLst>
          </p:nvPr>
        </p:nvGraphicFramePr>
        <p:xfrm>
          <a:off x="832788" y="1145083"/>
          <a:ext cx="8311211" cy="5712917"/>
        </p:xfrm>
        <a:graphic>
          <a:graphicData uri="http://schemas.openxmlformats.org/drawingml/2006/table">
            <a:tbl>
              <a:tblPr/>
              <a:tblGrid>
                <a:gridCol w="791543">
                  <a:extLst>
                    <a:ext uri="{9D8B030D-6E8A-4147-A177-3AD203B41FA5}">
                      <a16:colId xmlns:a16="http://schemas.microsoft.com/office/drawing/2014/main" xmlns="" val="20000"/>
                    </a:ext>
                  </a:extLst>
                </a:gridCol>
                <a:gridCol w="1190948">
                  <a:extLst>
                    <a:ext uri="{9D8B030D-6E8A-4147-A177-3AD203B41FA5}">
                      <a16:colId xmlns:a16="http://schemas.microsoft.com/office/drawing/2014/main" xmlns="" val="20001"/>
                    </a:ext>
                  </a:extLst>
                </a:gridCol>
                <a:gridCol w="1143745">
                  <a:extLst>
                    <a:ext uri="{9D8B030D-6E8A-4147-A177-3AD203B41FA5}">
                      <a16:colId xmlns:a16="http://schemas.microsoft.com/office/drawing/2014/main" xmlns="" val="20002"/>
                    </a:ext>
                  </a:extLst>
                </a:gridCol>
                <a:gridCol w="1372493">
                  <a:extLst>
                    <a:ext uri="{9D8B030D-6E8A-4147-A177-3AD203B41FA5}">
                      <a16:colId xmlns:a16="http://schemas.microsoft.com/office/drawing/2014/main" xmlns="" val="20003"/>
                    </a:ext>
                  </a:extLst>
                </a:gridCol>
                <a:gridCol w="1296244">
                  <a:extLst>
                    <a:ext uri="{9D8B030D-6E8A-4147-A177-3AD203B41FA5}">
                      <a16:colId xmlns:a16="http://schemas.microsoft.com/office/drawing/2014/main" xmlns="" val="20004"/>
                    </a:ext>
                  </a:extLst>
                </a:gridCol>
                <a:gridCol w="1372493">
                  <a:extLst>
                    <a:ext uri="{9D8B030D-6E8A-4147-A177-3AD203B41FA5}">
                      <a16:colId xmlns:a16="http://schemas.microsoft.com/office/drawing/2014/main" xmlns="" val="20005"/>
                    </a:ext>
                  </a:extLst>
                </a:gridCol>
                <a:gridCol w="1143745">
                  <a:extLst>
                    <a:ext uri="{9D8B030D-6E8A-4147-A177-3AD203B41FA5}">
                      <a16:colId xmlns:a16="http://schemas.microsoft.com/office/drawing/2014/main" xmlns="" val="20006"/>
                    </a:ext>
                  </a:extLst>
                </a:gridCol>
              </a:tblGrid>
              <a:tr h="3294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Sunday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Monday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Tuesday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Wednesday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Thursday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Friday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Saturday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1353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Updated Trial Balance Report available in RDS/EOS  </a:t>
                      </a:r>
                      <a:endPar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cs typeface="Times New Roman" pitchFamily="18" charset="0"/>
                        </a:rPr>
                        <a:t>2</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Times New Roman" pitchFamily="18" charset="0"/>
                          <a:cs typeface="Times New Roman" pitchFamily="18" charset="0"/>
                        </a:rPr>
                        <a:t>3</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rgbClr val="FF0000"/>
                          </a:solidFill>
                          <a:effectLst/>
                          <a:latin typeface="Times New Roman" pitchFamily="18" charset="0"/>
                          <a:cs typeface="Times New Roman" pitchFamily="18" charset="0"/>
                        </a:rPr>
                        <a:t>Trial</a:t>
                      </a:r>
                      <a:r>
                        <a:rPr kumimoji="0" lang="en-US" sz="1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000" b="1" i="0" u="none" strike="noStrike" cap="none" normalizeH="0" baseline="0" dirty="0">
                          <a:ln>
                            <a:noFill/>
                          </a:ln>
                          <a:solidFill>
                            <a:srgbClr val="FF0000"/>
                          </a:solidFill>
                          <a:effectLst/>
                          <a:latin typeface="Times New Roman" pitchFamily="18" charset="0"/>
                          <a:cs typeface="Times New Roman" pitchFamily="18" charset="0"/>
                        </a:rPr>
                        <a:t>Balance</a:t>
                      </a:r>
                      <a:r>
                        <a:rPr kumimoji="0" lang="en-US" sz="1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000" b="1" i="0" u="none" strike="noStrike" cap="none" normalizeH="0" baseline="0" dirty="0">
                          <a:ln>
                            <a:noFill/>
                          </a:ln>
                          <a:solidFill>
                            <a:srgbClr val="FF0000"/>
                          </a:solidFill>
                          <a:effectLst/>
                          <a:latin typeface="Times New Roman" pitchFamily="18" charset="0"/>
                          <a:cs typeface="Times New Roman" pitchFamily="18" charset="0"/>
                        </a:rPr>
                        <a:t>Review</a:t>
                      </a:r>
                      <a:r>
                        <a:rPr kumimoji="0" lang="en-US" sz="1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000" b="1" i="0" u="none" strike="noStrike" cap="none" normalizeH="0" baseline="0" dirty="0">
                          <a:ln>
                            <a:noFill/>
                          </a:ln>
                          <a:solidFill>
                            <a:srgbClr val="FF0000"/>
                          </a:solidFill>
                          <a:effectLst/>
                          <a:latin typeface="Times New Roman" pitchFamily="18" charset="0"/>
                          <a:cs typeface="Times New Roman" pitchFamily="18" charset="0"/>
                        </a:rPr>
                        <a:t>Deadline</a:t>
                      </a:r>
                      <a:r>
                        <a:rPr kumimoji="0" lang="en-US" sz="1000" b="1"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Times New Roman" pitchFamily="18" charset="0"/>
                          <a:cs typeface="Times New Roman" pitchFamily="18" charset="0"/>
                        </a:rPr>
                        <a:t>Form 20A &amp; Agency Head Certification Due to JAC</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1"/>
                  </a:ext>
                </a:extLst>
              </a:tr>
              <a:tr h="17768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5</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6</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7</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Completion of all final Trial Balance Entries</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9</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a:ln>
                            <a:noFill/>
                          </a:ln>
                          <a:solidFill>
                            <a:srgbClr val="FF0000"/>
                          </a:solidFill>
                          <a:effectLst/>
                          <a:latin typeface="Times New Roman" panose="02020603050405020304" pitchFamily="18" charset="0"/>
                          <a:ea typeface="+mn-ea"/>
                          <a:cs typeface="Times New Roman" panose="02020603050405020304" pitchFamily="18" charset="0"/>
                        </a:rPr>
                        <a:t>Agency FLAIR Fiscal Year Closing Date</a:t>
                      </a:r>
                      <a:r>
                        <a:rPr kumimoji="0" lang="en-US" sz="900" b="1" i="0" u="none" strike="noStrike" kern="1200" cap="none" normalizeH="0" baseline="0" dirty="0">
                          <a:ln>
                            <a:noFill/>
                          </a:ln>
                          <a:solidFill>
                            <a:srgbClr val="FF0000"/>
                          </a:solidFill>
                          <a:effectLst/>
                          <a:latin typeface="Times New Roman" panose="02020603050405020304" pitchFamily="18" charset="0"/>
                          <a:ea typeface="+mn-ea"/>
                          <a:cs typeface="Times New Roman" panose="02020603050405020304" pitchFamily="18" charset="0"/>
                        </a:rPr>
                        <a:t>                          </a:t>
                      </a:r>
                      <a:r>
                        <a:rPr lang="en-US" sz="900" b="1" u="sng" dirty="0">
                          <a:latin typeface="Times New Roman" panose="02020603050405020304" pitchFamily="18" charset="0"/>
                          <a:cs typeface="Times New Roman" panose="02020603050405020304" pitchFamily="18" charset="0"/>
                        </a:rPr>
                        <a:t>Any changes received after closing require a DFS post-closing adjustment request</a:t>
                      </a:r>
                      <a:endParaRPr kumimoji="0" lang="en-US" sz="900" b="1" i="0" u="sng"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10</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Final Year-End Trial Balance Report available in RDS/EOS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2"/>
                  </a:ext>
                </a:extLst>
              </a:tr>
              <a:tr h="8550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14</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17</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3"/>
                  </a:ext>
                </a:extLst>
              </a:tr>
              <a:tr h="761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22</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23</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24</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25</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4"/>
                  </a:ext>
                </a:extLst>
              </a:tr>
              <a:tr h="6362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26</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29</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31</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156327250"/>
      </p:ext>
    </p:extLst>
  </p:cSld>
  <p:clrMapOvr>
    <a:masterClrMapping/>
  </p:clrMapOvr>
  <p:transition>
    <p:wipe dir="u"/>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38657" y="381000"/>
            <a:ext cx="7837488" cy="685800"/>
          </a:xfrm>
        </p:spPr>
        <p:txBody>
          <a:bodyPr/>
          <a:lstStyle/>
          <a:p>
            <a:pPr eaLnBrk="1" hangingPunct="1"/>
            <a:r>
              <a:rPr lang="en-US" dirty="0">
                <a:latin typeface="Times New Roman" panose="02020603050405020304" pitchFamily="18" charset="0"/>
                <a:cs typeface="Times New Roman" panose="02020603050405020304" pitchFamily="18" charset="0"/>
              </a:rPr>
              <a:t> October 2018</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49223" name="Group 71"/>
          <p:cNvGraphicFramePr>
            <a:graphicFrameLocks noGrp="1"/>
          </p:cNvGraphicFramePr>
          <p:nvPr>
            <p:ph type="tbl" idx="1"/>
            <p:extLst>
              <p:ext uri="{D42A27DB-BD31-4B8C-83A1-F6EECF244321}">
                <p14:modId xmlns:p14="http://schemas.microsoft.com/office/powerpoint/2010/main" val="3230625955"/>
              </p:ext>
            </p:extLst>
          </p:nvPr>
        </p:nvGraphicFramePr>
        <p:xfrm>
          <a:off x="832788" y="1066800"/>
          <a:ext cx="8311213" cy="5791200"/>
        </p:xfrm>
        <a:graphic>
          <a:graphicData uri="http://schemas.openxmlformats.org/drawingml/2006/table">
            <a:tbl>
              <a:tblPr/>
              <a:tblGrid>
                <a:gridCol w="1336197">
                  <a:extLst>
                    <a:ext uri="{9D8B030D-6E8A-4147-A177-3AD203B41FA5}">
                      <a16:colId xmlns:a16="http://schemas.microsoft.com/office/drawing/2014/main" xmlns="" val="20000"/>
                    </a:ext>
                  </a:extLst>
                </a:gridCol>
                <a:gridCol w="1257789">
                  <a:extLst>
                    <a:ext uri="{9D8B030D-6E8A-4147-A177-3AD203B41FA5}">
                      <a16:colId xmlns:a16="http://schemas.microsoft.com/office/drawing/2014/main" xmlns="" val="20001"/>
                    </a:ext>
                  </a:extLst>
                </a:gridCol>
                <a:gridCol w="1257789">
                  <a:extLst>
                    <a:ext uri="{9D8B030D-6E8A-4147-A177-3AD203B41FA5}">
                      <a16:colId xmlns:a16="http://schemas.microsoft.com/office/drawing/2014/main" xmlns="" val="20002"/>
                    </a:ext>
                  </a:extLst>
                </a:gridCol>
                <a:gridCol w="1183804">
                  <a:extLst>
                    <a:ext uri="{9D8B030D-6E8A-4147-A177-3AD203B41FA5}">
                      <a16:colId xmlns:a16="http://schemas.microsoft.com/office/drawing/2014/main" xmlns="" val="20003"/>
                    </a:ext>
                  </a:extLst>
                </a:gridCol>
                <a:gridCol w="1175629">
                  <a:extLst>
                    <a:ext uri="{9D8B030D-6E8A-4147-A177-3AD203B41FA5}">
                      <a16:colId xmlns:a16="http://schemas.microsoft.com/office/drawing/2014/main" xmlns="" val="20004"/>
                    </a:ext>
                  </a:extLst>
                </a:gridCol>
                <a:gridCol w="1200003">
                  <a:extLst>
                    <a:ext uri="{9D8B030D-6E8A-4147-A177-3AD203B41FA5}">
                      <a16:colId xmlns:a16="http://schemas.microsoft.com/office/drawing/2014/main" xmlns="" val="20005"/>
                    </a:ext>
                  </a:extLst>
                </a:gridCol>
                <a:gridCol w="900002">
                  <a:extLst>
                    <a:ext uri="{9D8B030D-6E8A-4147-A177-3AD203B41FA5}">
                      <a16:colId xmlns:a16="http://schemas.microsoft.com/office/drawing/2014/main" xmlns="" val="20006"/>
                    </a:ext>
                  </a:extLst>
                </a:gridCol>
              </a:tblGrid>
              <a:tr h="6743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Sunday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Monday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Tuesday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Wednesday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Thursday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Friday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Saturday</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0"/>
                  </a:ext>
                </a:extLst>
              </a:tr>
              <a:tr h="1192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endParaRPr kumimoji="0" lang="en-US" sz="1000" b="0" i="0" u="none" strike="noStrike" cap="none" normalizeH="0" baseline="0" dirty="0">
                        <a:ln>
                          <a:noFill/>
                        </a:ln>
                        <a:solidFill>
                          <a:schemeClr val="bg1"/>
                        </a:solidFill>
                        <a:effectLst/>
                        <a:latin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Subsequent Events Certification Due to JAC </a:t>
                      </a:r>
                      <a:endParaRPr kumimoji="0" 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 </a:t>
                      </a:r>
                      <a:endParaRPr kumimoji="0" lang="en-US" sz="1000" b="0" i="0" u="none" strike="noStrike" cap="none" normalizeH="0" baseline="0" dirty="0">
                        <a:ln>
                          <a:noFill/>
                        </a:ln>
                        <a:solidFill>
                          <a:schemeClr val="bg1"/>
                        </a:solidFill>
                        <a:effectLst/>
                        <a:latin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a:t>
                      </a:r>
                      <a:endParaRPr kumimoji="0" lang="en-US" sz="10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1"/>
                  </a:ext>
                </a:extLst>
              </a:tr>
              <a:tr h="1205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7</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8</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11</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12</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2"/>
                  </a:ext>
                </a:extLst>
              </a:tr>
              <a:tr h="9636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14</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15</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16</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17</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19</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20</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3"/>
                  </a:ext>
                </a:extLst>
              </a:tr>
              <a:tr h="1145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21</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22</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23</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24</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25</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26</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27</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4"/>
                  </a:ext>
                </a:extLst>
              </a:tr>
              <a:tr h="609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28</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29</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30</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ysClr val="windowText" lastClr="000000"/>
                          </a:solidFill>
                          <a:effectLst/>
                          <a:latin typeface="Arial" charset="0"/>
                        </a:rPr>
                        <a:t>31</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ysClr val="windowText" lastClr="000000"/>
                        </a:solidFill>
                        <a:effectLst/>
                        <a:latin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68412820"/>
      </p:ext>
    </p:extLst>
  </p:cSld>
  <p:clrMapOvr>
    <a:masterClrMapping/>
  </p:clrMapOvr>
  <p:transition>
    <p:wipe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3" name="Content Placeholder 2"/>
          <p:cNvSpPr>
            <a:spLocks noGrp="1"/>
          </p:cNvSpPr>
          <p:nvPr>
            <p:ph idx="1"/>
          </p:nvPr>
        </p:nvSpPr>
        <p:spPr/>
        <p:txBody>
          <a:bodyPr/>
          <a:lstStyle/>
          <a:p>
            <a:pPr>
              <a:buNone/>
            </a:pPr>
            <a:endParaRPr lang="en-US" sz="3000" dirty="0"/>
          </a:p>
          <a:p>
            <a:pPr algn="ctr">
              <a:buNone/>
            </a:pPr>
            <a:r>
              <a:rPr lang="en-US" sz="4000" b="1" dirty="0"/>
              <a:t>Compensated Absences &amp; </a:t>
            </a:r>
          </a:p>
          <a:p>
            <a:pPr algn="ctr">
              <a:buNone/>
            </a:pPr>
            <a:r>
              <a:rPr lang="en-US" sz="4000" b="1" dirty="0"/>
              <a:t>Leave Liability Related FAQs</a:t>
            </a:r>
          </a:p>
        </p:txBody>
      </p:sp>
      <p:sp>
        <p:nvSpPr>
          <p:cNvPr id="5" name="Slide Number Placeholder 4"/>
          <p:cNvSpPr>
            <a:spLocks noGrp="1"/>
          </p:cNvSpPr>
          <p:nvPr>
            <p:ph type="sldNum" sz="quarter" idx="12"/>
          </p:nvPr>
        </p:nvSpPr>
        <p:spPr/>
        <p:txBody>
          <a:bodyPr/>
          <a:lstStyle/>
          <a:p>
            <a:pPr>
              <a:defRPr/>
            </a:pPr>
            <a:fld id="{7CBBFAA4-D5D3-4066-B1AC-9A61A6EFFDB7}" type="slidenum">
              <a:rPr lang="en-US" altLang="en-US" smtClean="0"/>
              <a:pPr>
                <a:defRPr/>
              </a:pPr>
              <a:t>99</a:t>
            </a:fld>
            <a:endParaRPr lang="en-US" altLang="en-US" dirty="0"/>
          </a:p>
        </p:txBody>
      </p:sp>
    </p:spTree>
  </p:cSld>
  <p:clrMapOvr>
    <a:masterClrMapping/>
  </p:clrMapOvr>
  <p:transition>
    <p:wipe dir="u"/>
  </p:transition>
</p:sld>
</file>

<file path=ppt/theme/theme1.xml><?xml version="1.0" encoding="utf-8"?>
<a:theme xmlns:a="http://schemas.openxmlformats.org/drawingml/2006/main" name="JAC-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JAC-blue">
  <a:themeElements>
    <a:clrScheme name="8_JAC-blue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8_JAC-blu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JAC-blue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18564</TotalTime>
  <Words>6189</Words>
  <Application>Microsoft Office PowerPoint</Application>
  <PresentationFormat>On-screen Show (4:3)</PresentationFormat>
  <Paragraphs>1331</Paragraphs>
  <Slides>126</Slides>
  <Notes>126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126</vt:i4>
      </vt:variant>
    </vt:vector>
  </HeadingPairs>
  <TitlesOfParts>
    <vt:vector size="133" baseType="lpstr">
      <vt:lpstr>Arial</vt:lpstr>
      <vt:lpstr>Calibri</vt:lpstr>
      <vt:lpstr>Times New Roman</vt:lpstr>
      <vt:lpstr>Wingdings</vt:lpstr>
      <vt:lpstr>JAC-blue</vt:lpstr>
      <vt:lpstr>8_JAC-blue</vt:lpstr>
      <vt:lpstr>Visio</vt:lpstr>
      <vt:lpstr>PowerPoint Presentation</vt:lpstr>
      <vt:lpstr>Workshop Objectives </vt:lpstr>
      <vt:lpstr>Important Dates</vt:lpstr>
      <vt:lpstr>Reconciliation – BOMS to FLAIR</vt:lpstr>
      <vt:lpstr>Comprehensive Annual Financial Report (CAFR)</vt:lpstr>
      <vt:lpstr>CAFR, continued</vt:lpstr>
      <vt:lpstr>How is the Data Collected?</vt:lpstr>
      <vt:lpstr>What Information is provided?</vt:lpstr>
      <vt:lpstr> Form P6 – Operating Leases </vt:lpstr>
      <vt:lpstr>Form P6 – Operating Leases,  continued </vt:lpstr>
      <vt:lpstr>Revolving Funds</vt:lpstr>
      <vt:lpstr>Revolving Funds, continued</vt:lpstr>
      <vt:lpstr>Questions</vt:lpstr>
      <vt:lpstr>PowerPoint Presentation</vt:lpstr>
      <vt:lpstr>Receivables Worksheet</vt:lpstr>
      <vt:lpstr>Receivables Worksheet, continued</vt:lpstr>
      <vt:lpstr>Receivables Worksheet, continued</vt:lpstr>
      <vt:lpstr>Receivables Worksheet, continued</vt:lpstr>
      <vt:lpstr>Receivables Worksheet, continued</vt:lpstr>
      <vt:lpstr>Receivables Worksheet, continued</vt:lpstr>
      <vt:lpstr> </vt:lpstr>
      <vt:lpstr>  Receivables  Due From Within Your JRO  </vt:lpstr>
      <vt:lpstr>Receivables  Due From Another JRO or JAC</vt:lpstr>
      <vt:lpstr>Receivables Worksheet –  Due to GR Unallocated</vt:lpstr>
      <vt:lpstr> Payables  Due To Other Departments </vt:lpstr>
      <vt:lpstr>Payables  Due To Other Departments, continued</vt:lpstr>
      <vt:lpstr>Payables  Due To Other Departments, continued</vt:lpstr>
      <vt:lpstr>  Payables  Due Within Your JRO   </vt:lpstr>
      <vt:lpstr>Payables  Due Within Your JRO, continued</vt:lpstr>
      <vt:lpstr>Payables  Due To Other JROs or JAC</vt:lpstr>
      <vt:lpstr>Payables  Due To Other JROs or JAC, continued</vt:lpstr>
      <vt:lpstr>Payables Due to GR Unallocated</vt:lpstr>
      <vt:lpstr>Questions</vt:lpstr>
      <vt:lpstr>PowerPoint Presentation</vt:lpstr>
      <vt:lpstr>Capital Asset Fundamentals </vt:lpstr>
      <vt:lpstr>Capital Asset Fundamentals, continued</vt:lpstr>
      <vt:lpstr>Capital Asset Fundamentals, continued</vt:lpstr>
      <vt:lpstr>Capital Asset Fundamentals, continued</vt:lpstr>
      <vt:lpstr>Capital Asset Fundamentals, continued</vt:lpstr>
      <vt:lpstr>Capital Asset Fundamentals, continued</vt:lpstr>
      <vt:lpstr>Capital Asset Fundamentals, continued</vt:lpstr>
      <vt:lpstr>Capital Asset Fundamentals, continued</vt:lpstr>
      <vt:lpstr>Capital Asset Reporting  (BOMS Users)</vt:lpstr>
      <vt:lpstr>  Capital Asset Information   </vt:lpstr>
      <vt:lpstr>Compensated Absences Leave Liability Reporting</vt:lpstr>
      <vt:lpstr>Compensated Absences Leave Liability Reporting, continued</vt:lpstr>
      <vt:lpstr>Compensated Absences Leave Liability Reporting, continued</vt:lpstr>
      <vt:lpstr>Leave Liability Reporting  (BOMS Users)</vt:lpstr>
      <vt:lpstr>Leave Liability Reporting  (BOMS Users), continued</vt:lpstr>
      <vt:lpstr>Compensated Absences Leave Liability Reporting (Non BOMS Users)</vt:lpstr>
      <vt:lpstr>Compensated Absences Leave Liability Reporting (Non BOMS Users), continued</vt:lpstr>
      <vt:lpstr>Compensated Absences Leave Liability Reporting (Non BOMS Users), continued</vt:lpstr>
      <vt:lpstr>Compensated Absences Leave Liability Reporting (Non BOMS Users), continued</vt:lpstr>
      <vt:lpstr>Compensated Absences Leave Liability Reporting, continued</vt:lpstr>
      <vt:lpstr>Questions</vt:lpstr>
      <vt:lpstr>PowerPoint Presentation</vt:lpstr>
      <vt:lpstr>Final Approval</vt:lpstr>
      <vt:lpstr>Final Approval, continued</vt:lpstr>
      <vt:lpstr>Form 4 – Due to GR Unallocated </vt:lpstr>
      <vt:lpstr>Form 4 – Due to GR Unallocated, continued </vt:lpstr>
      <vt:lpstr>Form 17 – Revolving Fund Deposits</vt:lpstr>
      <vt:lpstr>Form 17 – Revolving Fund Deposits, continued</vt:lpstr>
      <vt:lpstr>Due To &amp; Due From Information</vt:lpstr>
      <vt:lpstr>Due To &amp; Due From Information, continued</vt:lpstr>
      <vt:lpstr>Due To &amp; Due From Information, continued</vt:lpstr>
      <vt:lpstr>Transfers In &amp; Out</vt:lpstr>
      <vt:lpstr>Transfers In &amp; Out, continued</vt:lpstr>
      <vt:lpstr>Transfers In &amp; Out, continued</vt:lpstr>
      <vt:lpstr>Transfers In &amp; Out, continued</vt:lpstr>
      <vt:lpstr>What is not a Transfer?</vt:lpstr>
      <vt:lpstr>What is not a Transfer?  continued</vt:lpstr>
      <vt:lpstr>Transfers In &amp; Out</vt:lpstr>
      <vt:lpstr>Transfers In</vt:lpstr>
      <vt:lpstr>Transfers Out</vt:lpstr>
      <vt:lpstr>Trial Balance Report </vt:lpstr>
      <vt:lpstr>Trial Balance Report, continued </vt:lpstr>
      <vt:lpstr>Final Approval Summarized</vt:lpstr>
      <vt:lpstr>Agency Head Certification</vt:lpstr>
      <vt:lpstr>Subsequent Events Certification</vt:lpstr>
      <vt:lpstr>Subsequent Events Certification, continued</vt:lpstr>
      <vt:lpstr>Need Assistance? We’re Here to Help!</vt:lpstr>
      <vt:lpstr>Need Assistance? We’re Here to Help!</vt:lpstr>
      <vt:lpstr>Need Assistance? We’re Here to Help!</vt:lpstr>
      <vt:lpstr>Questions</vt:lpstr>
      <vt:lpstr> Inventory  Year End Closing  Presented by Wayne Meyer Operations Director Wayne.Meyer@justiceadmin.org   </vt:lpstr>
      <vt:lpstr>Year End Closing</vt:lpstr>
      <vt:lpstr>Year End Closing</vt:lpstr>
      <vt:lpstr>Year End Closing</vt:lpstr>
      <vt:lpstr>Year End Closing</vt:lpstr>
      <vt:lpstr>Year End Closing</vt:lpstr>
      <vt:lpstr>Year End Closing</vt:lpstr>
      <vt:lpstr>Year End Closing</vt:lpstr>
      <vt:lpstr>Year-End Calendar</vt:lpstr>
      <vt:lpstr>May 2018</vt:lpstr>
      <vt:lpstr>June 2018</vt:lpstr>
      <vt:lpstr>July 2018</vt:lpstr>
      <vt:lpstr>August 2018</vt:lpstr>
      <vt:lpstr> October 2018</vt:lpstr>
      <vt:lpstr>Frequently Asked Questions</vt:lpstr>
      <vt:lpstr>Frequently Asked Questions, continued</vt:lpstr>
      <vt:lpstr>Frequently Asked Questions, continued</vt:lpstr>
      <vt:lpstr>Frequently Asked Questions, continued</vt:lpstr>
      <vt:lpstr>Frequently Asked Questions, continued</vt:lpstr>
      <vt:lpstr>Frequently Asked Questions, continued</vt:lpstr>
      <vt:lpstr>Frequently Asked Questions, continued</vt:lpstr>
      <vt:lpstr>Frequently Asked Questions, continued</vt:lpstr>
      <vt:lpstr>Frequently Asked Questions, continued</vt:lpstr>
      <vt:lpstr>Frequently Asked Questions, continued</vt:lpstr>
      <vt:lpstr>Frequently Asked Questions, continued</vt:lpstr>
      <vt:lpstr>Frequently Asked Questions</vt:lpstr>
      <vt:lpstr>Frequently Asked Questions, continued</vt:lpstr>
      <vt:lpstr>Frequently Asked Questions, continued</vt:lpstr>
      <vt:lpstr>Frequently Asked Questions</vt:lpstr>
      <vt:lpstr>Frequently Asked Questions, continued</vt:lpstr>
      <vt:lpstr>Frequently Asked Questions, continued</vt:lpstr>
      <vt:lpstr>Frequently Asked Questions, continued</vt:lpstr>
      <vt:lpstr>Definitions</vt:lpstr>
      <vt:lpstr>Definitions, continued</vt:lpstr>
      <vt:lpstr>Definitions, continued</vt:lpstr>
      <vt:lpstr>Definitions, continued</vt:lpstr>
      <vt:lpstr>Definitions, continued</vt:lpstr>
      <vt:lpstr>Definitions, continued</vt:lpstr>
      <vt:lpstr>Definitions, continued</vt:lpstr>
      <vt:lpstr>Definitions, continued</vt:lpstr>
      <vt:lpstr>Definitions, continued</vt:lpstr>
      <vt:lpstr>Definitions, continued</vt:lpstr>
    </vt:vector>
  </TitlesOfParts>
  <Company>jac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Counsel Justice Administrative Commission</dc:title>
  <dc:creator>jac</dc:creator>
  <cp:lastModifiedBy>McCall, Nona</cp:lastModifiedBy>
  <cp:revision>1346</cp:revision>
  <cp:lastPrinted>2018-06-04T21:32:32Z</cp:lastPrinted>
  <dcterms:created xsi:type="dcterms:W3CDTF">2008-03-24T19:10:52Z</dcterms:created>
  <dcterms:modified xsi:type="dcterms:W3CDTF">2018-06-19T22:08:59Z</dcterms:modified>
</cp:coreProperties>
</file>