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1.xml" ContentType="application/vnd.openxmlformats-officedocument.presentationml.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8" r:id="rId2"/>
    <p:sldMasterId id="2147484404" r:id="rId3"/>
  </p:sldMasterIdLst>
  <p:notesMasterIdLst>
    <p:notesMasterId r:id="rId104"/>
  </p:notesMasterIdLst>
  <p:handoutMasterIdLst>
    <p:handoutMasterId r:id="rId105"/>
  </p:handoutMasterIdLst>
  <p:sldIdLst>
    <p:sldId id="356" r:id="rId4"/>
    <p:sldId id="410" r:id="rId5"/>
    <p:sldId id="411" r:id="rId6"/>
    <p:sldId id="626" r:id="rId7"/>
    <p:sldId id="627" r:id="rId8"/>
    <p:sldId id="628" r:id="rId9"/>
    <p:sldId id="629" r:id="rId10"/>
    <p:sldId id="630" r:id="rId11"/>
    <p:sldId id="631" r:id="rId12"/>
    <p:sldId id="632" r:id="rId13"/>
    <p:sldId id="633" r:id="rId14"/>
    <p:sldId id="634" r:id="rId15"/>
    <p:sldId id="635" r:id="rId16"/>
    <p:sldId id="636" r:id="rId17"/>
    <p:sldId id="637" r:id="rId18"/>
    <p:sldId id="638" r:id="rId19"/>
    <p:sldId id="639" r:id="rId20"/>
    <p:sldId id="640" r:id="rId21"/>
    <p:sldId id="642" r:id="rId22"/>
    <p:sldId id="641" r:id="rId23"/>
    <p:sldId id="763" r:id="rId24"/>
    <p:sldId id="764" r:id="rId25"/>
    <p:sldId id="643" r:id="rId26"/>
    <p:sldId id="644" r:id="rId27"/>
    <p:sldId id="645" r:id="rId28"/>
    <p:sldId id="646" r:id="rId29"/>
    <p:sldId id="647" r:id="rId30"/>
    <p:sldId id="648" r:id="rId31"/>
    <p:sldId id="649" r:id="rId32"/>
    <p:sldId id="650" r:id="rId33"/>
    <p:sldId id="651" r:id="rId34"/>
    <p:sldId id="652" r:id="rId35"/>
    <p:sldId id="408" r:id="rId36"/>
    <p:sldId id="257" r:id="rId37"/>
    <p:sldId id="765" r:id="rId38"/>
    <p:sldId id="259" r:id="rId39"/>
    <p:sldId id="403" r:id="rId40"/>
    <p:sldId id="416" r:id="rId41"/>
    <p:sldId id="537" r:id="rId42"/>
    <p:sldId id="538" r:id="rId43"/>
    <p:sldId id="546" r:id="rId44"/>
    <p:sldId id="539" r:id="rId45"/>
    <p:sldId id="540" r:id="rId46"/>
    <p:sldId id="766" r:id="rId47"/>
    <p:sldId id="767" r:id="rId48"/>
    <p:sldId id="258" r:id="rId49"/>
    <p:sldId id="768" r:id="rId50"/>
    <p:sldId id="709" r:id="rId51"/>
    <p:sldId id="710" r:id="rId52"/>
    <p:sldId id="711" r:id="rId53"/>
    <p:sldId id="712" r:id="rId54"/>
    <p:sldId id="713" r:id="rId55"/>
    <p:sldId id="714" r:id="rId56"/>
    <p:sldId id="715" r:id="rId57"/>
    <p:sldId id="716" r:id="rId58"/>
    <p:sldId id="717" r:id="rId59"/>
    <p:sldId id="718" r:id="rId60"/>
    <p:sldId id="719" r:id="rId61"/>
    <p:sldId id="720" r:id="rId62"/>
    <p:sldId id="721" r:id="rId63"/>
    <p:sldId id="722" r:id="rId64"/>
    <p:sldId id="723" r:id="rId65"/>
    <p:sldId id="724" r:id="rId66"/>
    <p:sldId id="725" r:id="rId67"/>
    <p:sldId id="769" r:id="rId68"/>
    <p:sldId id="770" r:id="rId69"/>
    <p:sldId id="771" r:id="rId70"/>
    <p:sldId id="772" r:id="rId71"/>
    <p:sldId id="773" r:id="rId72"/>
    <p:sldId id="774" r:id="rId73"/>
    <p:sldId id="775" r:id="rId74"/>
    <p:sldId id="776" r:id="rId75"/>
    <p:sldId id="778" r:id="rId76"/>
    <p:sldId id="779" r:id="rId77"/>
    <p:sldId id="780" r:id="rId78"/>
    <p:sldId id="777" r:id="rId79"/>
    <p:sldId id="781" r:id="rId80"/>
    <p:sldId id="782" r:id="rId81"/>
    <p:sldId id="783" r:id="rId82"/>
    <p:sldId id="784" r:id="rId83"/>
    <p:sldId id="786" r:id="rId84"/>
    <p:sldId id="787" r:id="rId85"/>
    <p:sldId id="789" r:id="rId86"/>
    <p:sldId id="785" r:id="rId87"/>
    <p:sldId id="788" r:id="rId88"/>
    <p:sldId id="790" r:id="rId89"/>
    <p:sldId id="791" r:id="rId90"/>
    <p:sldId id="792" r:id="rId91"/>
    <p:sldId id="662" r:id="rId92"/>
    <p:sldId id="663" r:id="rId93"/>
    <p:sldId id="664" r:id="rId94"/>
    <p:sldId id="794" r:id="rId95"/>
    <p:sldId id="668" r:id="rId96"/>
    <p:sldId id="380" r:id="rId97"/>
    <p:sldId id="733" r:id="rId98"/>
    <p:sldId id="760" r:id="rId99"/>
    <p:sldId id="734" r:id="rId100"/>
    <p:sldId id="736" r:id="rId101"/>
    <p:sldId id="793" r:id="rId102"/>
    <p:sldId id="286" r:id="rId103"/>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vin, Rip" initials="CR" lastIdx="4" clrIdx="0">
    <p:extLst>
      <p:ext uri="{19B8F6BF-5375-455C-9EA6-DF929625EA0E}">
        <p15:presenceInfo xmlns:p15="http://schemas.microsoft.com/office/powerpoint/2012/main" userId="S-1-5-21-3964605488-2921750399-968922279-4516" providerId="AD"/>
      </p:ext>
    </p:extLst>
  </p:cmAuthor>
  <p:cmAuthor id="2" name="Mount, Lydia" initials="ML" lastIdx="1" clrIdx="1">
    <p:extLst>
      <p:ext uri="{19B8F6BF-5375-455C-9EA6-DF929625EA0E}">
        <p15:presenceInfo xmlns:p15="http://schemas.microsoft.com/office/powerpoint/2012/main" userId="S-1-5-21-3964605488-2921750399-968922279-4540" providerId="AD"/>
      </p:ext>
    </p:extLst>
  </p:cmAuthor>
  <p:cmAuthor id="3" name="Nona McCall" initials="NM" lastIdx="2" clrIdx="2">
    <p:extLst>
      <p:ext uri="{19B8F6BF-5375-455C-9EA6-DF929625EA0E}">
        <p15:presenceInfo xmlns:p15="http://schemas.microsoft.com/office/powerpoint/2012/main" userId="S-1-5-21-3964605488-2921750399-968922279-6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FF"/>
    <a:srgbClr val="DDA44F"/>
    <a:srgbClr val="9966FF"/>
    <a:srgbClr val="FF0000"/>
    <a:srgbClr val="000099"/>
    <a:srgbClr val="8282C8"/>
    <a:srgbClr val="663300"/>
    <a:srgbClr val="33660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0" autoAdjust="0"/>
    <p:restoredTop sz="97444" autoAdjust="0"/>
  </p:normalViewPr>
  <p:slideViewPr>
    <p:cSldViewPr>
      <p:cViewPr varScale="1">
        <p:scale>
          <a:sx n="76" d="100"/>
          <a:sy n="76" d="100"/>
        </p:scale>
        <p:origin x="1512" y="96"/>
      </p:cViewPr>
      <p:guideLst>
        <p:guide orient="horz" pos="2160"/>
        <p:guide pos="2880"/>
      </p:guideLst>
    </p:cSldViewPr>
  </p:slideViewPr>
  <p:outlineViewPr>
    <p:cViewPr>
      <p:scale>
        <a:sx n="33" d="100"/>
        <a:sy n="33" d="100"/>
      </p:scale>
      <p:origin x="0" y="-53472"/>
    </p:cViewPr>
  </p:outlineViewPr>
  <p:notesTextViewPr>
    <p:cViewPr>
      <p:scale>
        <a:sx n="100" d="100"/>
        <a:sy n="100" d="100"/>
      </p:scale>
      <p:origin x="0" y="0"/>
    </p:cViewPr>
  </p:notesTextViewPr>
  <p:sorterViewPr>
    <p:cViewPr varScale="1">
      <p:scale>
        <a:sx n="1" d="1"/>
        <a:sy n="1" d="1"/>
      </p:scale>
      <p:origin x="0" y="-8972"/>
    </p:cViewPr>
  </p:sorterViewPr>
  <p:notesViewPr>
    <p:cSldViewPr>
      <p:cViewPr varScale="1">
        <p:scale>
          <a:sx n="119" d="100"/>
          <a:sy n="119" d="100"/>
        </p:scale>
        <p:origin x="7566" y="9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5-20T08:07:57.654" idx="2">
    <p:pos x="10" y="10"/>
    <p:text>ck links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1" y="3"/>
            <a:ext cx="3037122" cy="466972"/>
          </a:xfrm>
          <a:prstGeom prst="rect">
            <a:avLst/>
          </a:prstGeom>
          <a:noFill/>
          <a:ln w="9525">
            <a:noFill/>
            <a:miter lim="800000"/>
            <a:headEnd/>
            <a:tailEnd/>
          </a:ln>
          <a:effectLst/>
        </p:spPr>
        <p:txBody>
          <a:bodyPr vert="horz" wrap="square" lIns="91375" tIns="45686" rIns="91375" bIns="45686" numCol="1" anchor="t" anchorCtr="0" compatLnSpc="1">
            <a:prstTxWarp prst="textNoShape">
              <a:avLst/>
            </a:prstTxWarp>
          </a:bodyPr>
          <a:lstStyle>
            <a:lvl1pPr defTabSz="912490">
              <a:defRPr sz="1100">
                <a:latin typeface="Arial" charset="0"/>
              </a:defRPr>
            </a:lvl1pPr>
          </a:lstStyle>
          <a:p>
            <a:pPr>
              <a:defRPr/>
            </a:pPr>
            <a:r>
              <a:rPr lang="en-US"/>
              <a:t>Justice Administrative Commission, Year-End Meeting Fiscal Year 2021-22</a:t>
            </a:r>
            <a:endParaRPr lang="en-US" dirty="0"/>
          </a:p>
        </p:txBody>
      </p:sp>
      <p:sp>
        <p:nvSpPr>
          <p:cNvPr id="351235" name="Rectangle 3"/>
          <p:cNvSpPr>
            <a:spLocks noGrp="1" noChangeArrowheads="1"/>
          </p:cNvSpPr>
          <p:nvPr>
            <p:ph type="dt" sz="quarter" idx="1"/>
          </p:nvPr>
        </p:nvSpPr>
        <p:spPr bwMode="auto">
          <a:xfrm>
            <a:off x="3972081" y="3"/>
            <a:ext cx="3037122" cy="466972"/>
          </a:xfrm>
          <a:prstGeom prst="rect">
            <a:avLst/>
          </a:prstGeom>
          <a:noFill/>
          <a:ln w="9525">
            <a:noFill/>
            <a:miter lim="800000"/>
            <a:headEnd/>
            <a:tailEnd/>
          </a:ln>
          <a:effectLst/>
        </p:spPr>
        <p:txBody>
          <a:bodyPr vert="horz" wrap="square" lIns="91375" tIns="45686" rIns="91375" bIns="45686" numCol="1" anchor="t" anchorCtr="0" compatLnSpc="1">
            <a:prstTxWarp prst="textNoShape">
              <a:avLst/>
            </a:prstTxWarp>
          </a:bodyPr>
          <a:lstStyle>
            <a:lvl1pPr algn="r" defTabSz="912490">
              <a:defRPr sz="1100">
                <a:latin typeface="Arial" charset="0"/>
              </a:defRPr>
            </a:lvl1pPr>
          </a:lstStyle>
          <a:p>
            <a:pPr>
              <a:defRPr/>
            </a:pPr>
            <a:endParaRPr lang="en-US" dirty="0"/>
          </a:p>
        </p:txBody>
      </p:sp>
      <p:sp>
        <p:nvSpPr>
          <p:cNvPr id="351236" name="Rectangle 4"/>
          <p:cNvSpPr>
            <a:spLocks noGrp="1" noChangeArrowheads="1"/>
          </p:cNvSpPr>
          <p:nvPr>
            <p:ph type="ftr" sz="quarter" idx="2"/>
          </p:nvPr>
        </p:nvSpPr>
        <p:spPr bwMode="auto">
          <a:xfrm>
            <a:off x="1" y="8829430"/>
            <a:ext cx="3037122" cy="464820"/>
          </a:xfrm>
          <a:prstGeom prst="rect">
            <a:avLst/>
          </a:prstGeom>
          <a:noFill/>
          <a:ln w="9525">
            <a:noFill/>
            <a:miter lim="800000"/>
            <a:headEnd/>
            <a:tailEnd/>
          </a:ln>
          <a:effectLst/>
        </p:spPr>
        <p:txBody>
          <a:bodyPr vert="horz" wrap="square" lIns="91375" tIns="45686" rIns="91375" bIns="45686" numCol="1" anchor="b" anchorCtr="0" compatLnSpc="1">
            <a:prstTxWarp prst="textNoShape">
              <a:avLst/>
            </a:prstTxWarp>
          </a:bodyPr>
          <a:lstStyle>
            <a:lvl1pPr defTabSz="912490">
              <a:defRPr sz="1100">
                <a:latin typeface="Arial" charset="0"/>
              </a:defRPr>
            </a:lvl1pPr>
          </a:lstStyle>
          <a:p>
            <a:pPr>
              <a:defRPr/>
            </a:pPr>
            <a:endParaRPr lang="en-US" dirty="0"/>
          </a:p>
        </p:txBody>
      </p:sp>
      <p:sp>
        <p:nvSpPr>
          <p:cNvPr id="351237" name="Rectangle 5"/>
          <p:cNvSpPr>
            <a:spLocks noGrp="1" noChangeArrowheads="1"/>
          </p:cNvSpPr>
          <p:nvPr>
            <p:ph type="sldNum" sz="quarter" idx="3"/>
          </p:nvPr>
        </p:nvSpPr>
        <p:spPr bwMode="auto">
          <a:xfrm>
            <a:off x="3972081" y="8829430"/>
            <a:ext cx="3037122" cy="464820"/>
          </a:xfrm>
          <a:prstGeom prst="rect">
            <a:avLst/>
          </a:prstGeom>
          <a:noFill/>
          <a:ln w="9525">
            <a:noFill/>
            <a:miter lim="800000"/>
            <a:headEnd/>
            <a:tailEnd/>
          </a:ln>
          <a:effectLst/>
        </p:spPr>
        <p:txBody>
          <a:bodyPr vert="horz" wrap="square" lIns="91375" tIns="45686" rIns="91375" bIns="45686" numCol="1" anchor="b" anchorCtr="0" compatLnSpc="1">
            <a:prstTxWarp prst="textNoShape">
              <a:avLst/>
            </a:prstTxWarp>
          </a:bodyPr>
          <a:lstStyle>
            <a:lvl1pPr algn="r" defTabSz="913026">
              <a:defRPr sz="1100">
                <a:latin typeface="Arial" charset="0"/>
              </a:defRPr>
            </a:lvl1pPr>
          </a:lstStyle>
          <a:p>
            <a:pPr>
              <a:defRPr/>
            </a:pPr>
            <a:fld id="{8AE09236-C1D3-43FD-8751-90672F894F05}" type="slidenum">
              <a:rPr lang="en-US"/>
              <a:pPr>
                <a:defRPr/>
              </a:pPr>
              <a:t>‹#›</a:t>
            </a:fld>
            <a:endParaRPr lang="en-US" dirty="0"/>
          </a:p>
        </p:txBody>
      </p:sp>
    </p:spTree>
    <p:extLst>
      <p:ext uri="{BB962C8B-B14F-4D97-AF65-F5344CB8AC3E}">
        <p14:creationId xmlns:p14="http://schemas.microsoft.com/office/powerpoint/2010/main" val="126335865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3"/>
            <a:ext cx="3037122" cy="466972"/>
          </a:xfrm>
          <a:prstGeom prst="rect">
            <a:avLst/>
          </a:prstGeom>
          <a:noFill/>
          <a:ln w="9525">
            <a:noFill/>
            <a:miter lim="800000"/>
            <a:headEnd/>
            <a:tailEnd/>
          </a:ln>
          <a:effectLst/>
        </p:spPr>
        <p:txBody>
          <a:bodyPr vert="horz" wrap="square" lIns="92479" tIns="46240" rIns="92479" bIns="46240" numCol="1" anchor="t" anchorCtr="0" compatLnSpc="1">
            <a:prstTxWarp prst="textNoShape">
              <a:avLst/>
            </a:prstTxWarp>
          </a:bodyPr>
          <a:lstStyle>
            <a:lvl1pPr defTabSz="923600">
              <a:defRPr sz="1100">
                <a:latin typeface="Arial" charset="0"/>
              </a:defRPr>
            </a:lvl1pPr>
          </a:lstStyle>
          <a:p>
            <a:pPr>
              <a:defRPr/>
            </a:pPr>
            <a:r>
              <a:rPr lang="en-US"/>
              <a:t>Justice Administrative Commission, Year-End Meeting Fiscal Year 2021-22</a:t>
            </a:r>
            <a:endParaRPr lang="en-US" dirty="0"/>
          </a:p>
        </p:txBody>
      </p:sp>
      <p:sp>
        <p:nvSpPr>
          <p:cNvPr id="10243" name="Rectangle 3"/>
          <p:cNvSpPr>
            <a:spLocks noGrp="1" noChangeArrowheads="1"/>
          </p:cNvSpPr>
          <p:nvPr>
            <p:ph type="dt" idx="1"/>
          </p:nvPr>
        </p:nvSpPr>
        <p:spPr bwMode="auto">
          <a:xfrm>
            <a:off x="3972081" y="3"/>
            <a:ext cx="3037122" cy="466972"/>
          </a:xfrm>
          <a:prstGeom prst="rect">
            <a:avLst/>
          </a:prstGeom>
          <a:noFill/>
          <a:ln w="9525">
            <a:noFill/>
            <a:miter lim="800000"/>
            <a:headEnd/>
            <a:tailEnd/>
          </a:ln>
          <a:effectLst/>
        </p:spPr>
        <p:txBody>
          <a:bodyPr vert="horz" wrap="square" lIns="92479" tIns="46240" rIns="92479" bIns="46240" numCol="1" anchor="t" anchorCtr="0" compatLnSpc="1">
            <a:prstTxWarp prst="textNoShape">
              <a:avLst/>
            </a:prstTxWarp>
          </a:bodyPr>
          <a:lstStyle>
            <a:lvl1pPr algn="r" defTabSz="923600">
              <a:defRPr sz="1100">
                <a:latin typeface="Arial" charset="0"/>
              </a:defRPr>
            </a:lvl1pPr>
          </a:lstStyle>
          <a:p>
            <a:pPr>
              <a:defRPr/>
            </a:pPr>
            <a:endParaRPr lang="en-US" dirty="0"/>
          </a:p>
        </p:txBody>
      </p:sp>
      <p:sp>
        <p:nvSpPr>
          <p:cNvPr id="6861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0330" y="4415791"/>
            <a:ext cx="5609757" cy="4183380"/>
          </a:xfrm>
          <a:prstGeom prst="rect">
            <a:avLst/>
          </a:prstGeom>
          <a:noFill/>
          <a:ln w="9525">
            <a:noFill/>
            <a:miter lim="800000"/>
            <a:headEnd/>
            <a:tailEnd/>
          </a:ln>
          <a:effectLst/>
        </p:spPr>
        <p:txBody>
          <a:bodyPr vert="horz" wrap="square" lIns="92479" tIns="46240" rIns="92479" bIns="462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 y="8829430"/>
            <a:ext cx="3037122" cy="464820"/>
          </a:xfrm>
          <a:prstGeom prst="rect">
            <a:avLst/>
          </a:prstGeom>
          <a:noFill/>
          <a:ln w="9525">
            <a:noFill/>
            <a:miter lim="800000"/>
            <a:headEnd/>
            <a:tailEnd/>
          </a:ln>
          <a:effectLst/>
        </p:spPr>
        <p:txBody>
          <a:bodyPr vert="horz" wrap="square" lIns="92479" tIns="46240" rIns="92479" bIns="46240" numCol="1" anchor="b" anchorCtr="0" compatLnSpc="1">
            <a:prstTxWarp prst="textNoShape">
              <a:avLst/>
            </a:prstTxWarp>
          </a:bodyPr>
          <a:lstStyle>
            <a:lvl1pPr defTabSz="923600">
              <a:defRPr sz="1100">
                <a:latin typeface="Arial" charset="0"/>
              </a:defRPr>
            </a:lvl1pPr>
          </a:lstStyle>
          <a:p>
            <a:pPr>
              <a:defRPr/>
            </a:pPr>
            <a:endParaRPr lang="en-US" dirty="0"/>
          </a:p>
        </p:txBody>
      </p:sp>
      <p:sp>
        <p:nvSpPr>
          <p:cNvPr id="10247" name="Rectangle 7"/>
          <p:cNvSpPr>
            <a:spLocks noGrp="1" noChangeArrowheads="1"/>
          </p:cNvSpPr>
          <p:nvPr>
            <p:ph type="sldNum" sz="quarter" idx="5"/>
          </p:nvPr>
        </p:nvSpPr>
        <p:spPr bwMode="auto">
          <a:xfrm>
            <a:off x="3972081" y="8829430"/>
            <a:ext cx="3037122" cy="464820"/>
          </a:xfrm>
          <a:prstGeom prst="rect">
            <a:avLst/>
          </a:prstGeom>
          <a:noFill/>
          <a:ln w="9525">
            <a:noFill/>
            <a:miter lim="800000"/>
            <a:headEnd/>
            <a:tailEnd/>
          </a:ln>
          <a:effectLst/>
        </p:spPr>
        <p:txBody>
          <a:bodyPr vert="horz" wrap="square" lIns="92479" tIns="46240" rIns="92479" bIns="46240" numCol="1" anchor="b" anchorCtr="0" compatLnSpc="1">
            <a:prstTxWarp prst="textNoShape">
              <a:avLst/>
            </a:prstTxWarp>
          </a:bodyPr>
          <a:lstStyle>
            <a:lvl1pPr algn="r" defTabSz="923661">
              <a:defRPr sz="1100">
                <a:latin typeface="Arial" charset="0"/>
              </a:defRPr>
            </a:lvl1pPr>
          </a:lstStyle>
          <a:p>
            <a:pPr>
              <a:defRPr/>
            </a:pPr>
            <a:fld id="{B6C48795-AC60-431B-8F42-1C618373750D}" type="slidenum">
              <a:rPr lang="en-US"/>
              <a:pPr>
                <a:defRPr/>
              </a:pPr>
              <a:t>‹#›</a:t>
            </a:fld>
            <a:endParaRPr lang="en-US" dirty="0"/>
          </a:p>
        </p:txBody>
      </p:sp>
    </p:spTree>
    <p:extLst>
      <p:ext uri="{BB962C8B-B14F-4D97-AF65-F5344CB8AC3E}">
        <p14:creationId xmlns:p14="http://schemas.microsoft.com/office/powerpoint/2010/main" val="422117140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a:t>
            </a:fld>
            <a:endParaRPr lang="en-US" dirty="0"/>
          </a:p>
        </p:txBody>
      </p:sp>
    </p:spTree>
    <p:extLst>
      <p:ext uri="{BB962C8B-B14F-4D97-AF65-F5344CB8AC3E}">
        <p14:creationId xmlns:p14="http://schemas.microsoft.com/office/powerpoint/2010/main" val="109392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10</a:t>
            </a:fld>
            <a:endParaRPr lang="en-US" dirty="0"/>
          </a:p>
        </p:txBody>
      </p:sp>
    </p:spTree>
    <p:extLst>
      <p:ext uri="{BB962C8B-B14F-4D97-AF65-F5344CB8AC3E}">
        <p14:creationId xmlns:p14="http://schemas.microsoft.com/office/powerpoint/2010/main" val="27109560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22105"/>
            <a:fld id="{3FBA6046-2027-45C5-826E-D05B85492663}" type="slidenum">
              <a:rPr lang="en-US" smtClean="0"/>
              <a:pPr defTabSz="922105"/>
              <a:t>100</a:t>
            </a:fld>
            <a:endParaRPr lang="en-US" dirty="0"/>
          </a:p>
        </p:txBody>
      </p:sp>
      <p:sp>
        <p:nvSpPr>
          <p:cNvPr id="104451"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B69809B2-8EA4-41A6-A97F-2EB740DBBECD}" type="slidenum">
              <a:rPr lang="en-US" sz="1100">
                <a:latin typeface="Arial" charset="0"/>
              </a:rPr>
              <a:pPr algn="r" defTabSz="922105"/>
              <a:t>100</a:t>
            </a:fld>
            <a:endParaRPr lang="en-US" sz="1100" dirty="0">
              <a:latin typeface="Arial" charset="0"/>
            </a:endParaRPr>
          </a:p>
        </p:txBody>
      </p:sp>
      <p:sp>
        <p:nvSpPr>
          <p:cNvPr id="104452" name="Slide Image Placeholder 1"/>
          <p:cNvSpPr>
            <a:spLocks noGrp="1" noRot="1" noChangeAspect="1" noTextEdit="1"/>
          </p:cNvSpPr>
          <p:nvPr>
            <p:ph type="sldImg"/>
          </p:nvPr>
        </p:nvSpPr>
        <p:spPr>
          <a:ln/>
        </p:spPr>
      </p:sp>
      <p:sp>
        <p:nvSpPr>
          <p:cNvPr id="104453" name="Notes Placeholder 2"/>
          <p:cNvSpPr>
            <a:spLocks noGrp="1"/>
          </p:cNvSpPr>
          <p:nvPr>
            <p:ph type="body" idx="1"/>
          </p:nvPr>
        </p:nvSpPr>
        <p:spPr>
          <a:noFill/>
          <a:ln/>
        </p:spPr>
        <p:txBody>
          <a:bodyPr/>
          <a:lstStyle/>
          <a:p>
            <a:endParaRPr lang="en-US" dirty="0"/>
          </a:p>
        </p:txBody>
      </p:sp>
      <p:sp>
        <p:nvSpPr>
          <p:cNvPr id="104454" name="Header Placeholder 3"/>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104455" name="Slide Number Placeholder 4"/>
          <p:cNvSpPr txBox="1">
            <a:spLocks noGrp="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5A015DE1-934C-492D-9CC5-FBD06043CB5D}" type="slidenum">
              <a:rPr lang="en-US" sz="1100">
                <a:latin typeface="Arial" charset="0"/>
              </a:rPr>
              <a:pPr algn="r" defTabSz="922105"/>
              <a:t>100</a:t>
            </a:fld>
            <a:endParaRPr lang="en-US" sz="1100" dirty="0">
              <a:latin typeface="Arial" charset="0"/>
            </a:endParaRPr>
          </a:p>
        </p:txBody>
      </p:sp>
      <p:sp>
        <p:nvSpPr>
          <p:cNvPr id="104456"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77198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11</a:t>
            </a:fld>
            <a:endParaRPr lang="en-US" dirty="0"/>
          </a:p>
        </p:txBody>
      </p:sp>
    </p:spTree>
    <p:extLst>
      <p:ext uri="{BB962C8B-B14F-4D97-AF65-F5344CB8AC3E}">
        <p14:creationId xmlns:p14="http://schemas.microsoft.com/office/powerpoint/2010/main" val="147704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12</a:t>
            </a:fld>
            <a:endParaRPr lang="en-US" dirty="0"/>
          </a:p>
        </p:txBody>
      </p:sp>
    </p:spTree>
    <p:extLst>
      <p:ext uri="{BB962C8B-B14F-4D97-AF65-F5344CB8AC3E}">
        <p14:creationId xmlns:p14="http://schemas.microsoft.com/office/powerpoint/2010/main" val="80749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13</a:t>
            </a:fld>
            <a:endParaRPr lang="en-US" dirty="0"/>
          </a:p>
        </p:txBody>
      </p:sp>
    </p:spTree>
    <p:extLst>
      <p:ext uri="{BB962C8B-B14F-4D97-AF65-F5344CB8AC3E}">
        <p14:creationId xmlns:p14="http://schemas.microsoft.com/office/powerpoint/2010/main" val="167489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14</a:t>
            </a:fld>
            <a:endParaRPr lang="en-US" dirty="0"/>
          </a:p>
        </p:txBody>
      </p:sp>
    </p:spTree>
    <p:extLst>
      <p:ext uri="{BB962C8B-B14F-4D97-AF65-F5344CB8AC3E}">
        <p14:creationId xmlns:p14="http://schemas.microsoft.com/office/powerpoint/2010/main" val="406321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15</a:t>
            </a:fld>
            <a:endParaRPr lang="en-US" dirty="0"/>
          </a:p>
        </p:txBody>
      </p:sp>
    </p:spTree>
    <p:extLst>
      <p:ext uri="{BB962C8B-B14F-4D97-AF65-F5344CB8AC3E}">
        <p14:creationId xmlns:p14="http://schemas.microsoft.com/office/powerpoint/2010/main" val="380182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16</a:t>
            </a:fld>
            <a:endParaRPr lang="en-US" dirty="0"/>
          </a:p>
        </p:txBody>
      </p:sp>
    </p:spTree>
    <p:extLst>
      <p:ext uri="{BB962C8B-B14F-4D97-AF65-F5344CB8AC3E}">
        <p14:creationId xmlns:p14="http://schemas.microsoft.com/office/powerpoint/2010/main" val="113562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17</a:t>
            </a:fld>
            <a:endParaRPr lang="en-US" dirty="0"/>
          </a:p>
        </p:txBody>
      </p:sp>
    </p:spTree>
    <p:extLst>
      <p:ext uri="{BB962C8B-B14F-4D97-AF65-F5344CB8AC3E}">
        <p14:creationId xmlns:p14="http://schemas.microsoft.com/office/powerpoint/2010/main" val="3900858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2105"/>
            <a:fld id="{ED56EB23-C097-417D-BEE2-6D9D1EF415AC}" type="slidenum">
              <a:rPr lang="en-US" smtClean="0"/>
              <a:pPr defTabSz="922105"/>
              <a:t>18</a:t>
            </a:fld>
            <a:endParaRPr lang="en-US" dirty="0"/>
          </a:p>
        </p:txBody>
      </p:sp>
      <p:sp>
        <p:nvSpPr>
          <p:cNvPr id="71683" name="Rectangle 7"/>
          <p:cNvSpPr txBox="1">
            <a:spLocks noGrp="1" noChangeArrowheads="1"/>
          </p:cNvSpPr>
          <p:nvPr/>
        </p:nvSpPr>
        <p:spPr bwMode="auto">
          <a:xfrm>
            <a:off x="3998029" y="8772134"/>
            <a:ext cx="3056959" cy="461804"/>
          </a:xfrm>
          <a:prstGeom prst="rect">
            <a:avLst/>
          </a:prstGeom>
          <a:noFill/>
          <a:ln w="9525">
            <a:noFill/>
            <a:miter lim="800000"/>
            <a:headEnd/>
            <a:tailEnd/>
          </a:ln>
        </p:spPr>
        <p:txBody>
          <a:bodyPr lIns="92479" tIns="46240" rIns="92479" bIns="46240" anchor="b"/>
          <a:lstStyle/>
          <a:p>
            <a:pPr algn="r" defTabSz="922105"/>
            <a:fld id="{B2245B5A-16C4-48F5-8B6C-7A5553B46C3F}" type="slidenum">
              <a:rPr lang="en-US" sz="1100">
                <a:latin typeface="Arial" charset="0"/>
              </a:rPr>
              <a:pPr algn="r" defTabSz="922105"/>
              <a:t>18</a:t>
            </a:fld>
            <a:endParaRPr lang="en-US" sz="1100" dirty="0">
              <a:latin typeface="Arial" charset="0"/>
            </a:endParaRPr>
          </a:p>
        </p:txBody>
      </p:sp>
      <p:sp>
        <p:nvSpPr>
          <p:cNvPr id="71684" name="Rectangle 7"/>
          <p:cNvSpPr txBox="1">
            <a:spLocks noGrp="1" noChangeArrowheads="1"/>
          </p:cNvSpPr>
          <p:nvPr/>
        </p:nvSpPr>
        <p:spPr bwMode="auto">
          <a:xfrm>
            <a:off x="3998029" y="8772134"/>
            <a:ext cx="3056959" cy="461804"/>
          </a:xfrm>
          <a:prstGeom prst="rect">
            <a:avLst/>
          </a:prstGeom>
          <a:noFill/>
          <a:ln w="9525">
            <a:noFill/>
            <a:miter lim="800000"/>
            <a:headEnd/>
            <a:tailEnd/>
          </a:ln>
        </p:spPr>
        <p:txBody>
          <a:bodyPr lIns="92479" tIns="46240" rIns="92479" bIns="46240" anchor="b"/>
          <a:lstStyle/>
          <a:p>
            <a:pPr algn="r" defTabSz="922105"/>
            <a:fld id="{ED1B19BB-2A5D-4F62-BCEE-107FE8496870}" type="slidenum">
              <a:rPr lang="en-US" sz="1100">
                <a:latin typeface="Arial" charset="0"/>
              </a:rPr>
              <a:pPr algn="r" defTabSz="922105"/>
              <a:t>18</a:t>
            </a:fld>
            <a:endParaRPr lang="en-US" sz="1100" dirty="0">
              <a:latin typeface="Arial" charset="0"/>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en-US" dirty="0"/>
              <a:t>If B.O.M.S. or any other internal system being used has a different balance than State Accounts, it is critical that you use the State Accounts Balances for Certification Forward.  Internal systems must be reconciled to the FLAIR State Accounts Balances.</a:t>
            </a:r>
          </a:p>
          <a:p>
            <a:pPr eaLnBrk="1" hangingPunct="1"/>
            <a:endParaRPr lang="en-US" dirty="0"/>
          </a:p>
        </p:txBody>
      </p:sp>
      <p:sp>
        <p:nvSpPr>
          <p:cNvPr id="71687"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71688"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05614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2105"/>
            <a:fld id="{4AC0DC58-EBD9-48A2-8999-B18918D0E002}" type="slidenum">
              <a:rPr lang="en-US" smtClean="0"/>
              <a:pPr defTabSz="922105"/>
              <a:t>19</a:t>
            </a:fld>
            <a:endParaRPr lang="en-US" dirty="0"/>
          </a:p>
        </p:txBody>
      </p:sp>
      <p:sp>
        <p:nvSpPr>
          <p:cNvPr id="72707" name="Rectangle 7"/>
          <p:cNvSpPr txBox="1">
            <a:spLocks noGrp="1" noChangeArrowheads="1"/>
          </p:cNvSpPr>
          <p:nvPr/>
        </p:nvSpPr>
        <p:spPr bwMode="auto">
          <a:xfrm>
            <a:off x="3998030" y="8829430"/>
            <a:ext cx="3056959" cy="464820"/>
          </a:xfrm>
          <a:prstGeom prst="rect">
            <a:avLst/>
          </a:prstGeom>
          <a:noFill/>
          <a:ln w="9525">
            <a:noFill/>
            <a:miter lim="800000"/>
            <a:headEnd/>
            <a:tailEnd/>
          </a:ln>
        </p:spPr>
        <p:txBody>
          <a:bodyPr lIns="92479" tIns="46240" rIns="92479" bIns="46240" anchor="b"/>
          <a:lstStyle/>
          <a:p>
            <a:pPr algn="r" defTabSz="922105"/>
            <a:fld id="{5EC947AE-5E5A-403A-8836-EC1D3C686133}" type="slidenum">
              <a:rPr lang="en-US" sz="1100">
                <a:latin typeface="Arial" charset="0"/>
              </a:rPr>
              <a:pPr algn="r" defTabSz="922105"/>
              <a:t>19</a:t>
            </a:fld>
            <a:endParaRPr lang="en-US" sz="1100" dirty="0">
              <a:latin typeface="Arial" charset="0"/>
            </a:endParaRPr>
          </a:p>
        </p:txBody>
      </p:sp>
      <p:sp>
        <p:nvSpPr>
          <p:cNvPr id="72708" name="Rectangle 7"/>
          <p:cNvSpPr txBox="1">
            <a:spLocks noGrp="1" noChangeArrowheads="1"/>
          </p:cNvSpPr>
          <p:nvPr/>
        </p:nvSpPr>
        <p:spPr bwMode="auto">
          <a:xfrm>
            <a:off x="3998030" y="8829430"/>
            <a:ext cx="3056959" cy="464820"/>
          </a:xfrm>
          <a:prstGeom prst="rect">
            <a:avLst/>
          </a:prstGeom>
          <a:noFill/>
          <a:ln w="9525">
            <a:noFill/>
            <a:miter lim="800000"/>
            <a:headEnd/>
            <a:tailEnd/>
          </a:ln>
        </p:spPr>
        <p:txBody>
          <a:bodyPr lIns="92479" tIns="46240" rIns="92479" bIns="46240" anchor="b"/>
          <a:lstStyle/>
          <a:p>
            <a:pPr algn="r" defTabSz="922105"/>
            <a:fld id="{018EBA69-6C10-46C5-9724-D9CE8DF023CC}" type="slidenum">
              <a:rPr lang="en-US" sz="1100">
                <a:latin typeface="Arial" charset="0"/>
              </a:rPr>
              <a:pPr algn="r" defTabSz="922105"/>
              <a:t>19</a:t>
            </a:fld>
            <a:endParaRPr lang="en-US" sz="1100" dirty="0">
              <a:latin typeface="Arial" charset="0"/>
            </a:endParaRPr>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r>
              <a:rPr lang="en-US" dirty="0"/>
              <a:t>Goods/ Services received on or before June 30 should be classified as A items.  For class B items, if you have not received the goods/services, estimate the receipt date.  If the date received on a class B item is prior to July 1, then it would not be a class B and should be listed as class A. </a:t>
            </a:r>
          </a:p>
        </p:txBody>
      </p:sp>
      <p:sp>
        <p:nvSpPr>
          <p:cNvPr id="72711"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72712"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85221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a:t>
            </a:fld>
            <a:endParaRPr lang="en-US" dirty="0"/>
          </a:p>
        </p:txBody>
      </p:sp>
    </p:spTree>
    <p:extLst>
      <p:ext uri="{BB962C8B-B14F-4D97-AF65-F5344CB8AC3E}">
        <p14:creationId xmlns:p14="http://schemas.microsoft.com/office/powerpoint/2010/main" val="315093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20</a:t>
            </a:fld>
            <a:endParaRPr lang="en-US" dirty="0"/>
          </a:p>
        </p:txBody>
      </p:sp>
    </p:spTree>
    <p:extLst>
      <p:ext uri="{BB962C8B-B14F-4D97-AF65-F5344CB8AC3E}">
        <p14:creationId xmlns:p14="http://schemas.microsoft.com/office/powerpoint/2010/main" val="367495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B6C48795-AC60-431B-8F42-1C618373750D}" type="slidenum">
              <a:rPr lang="en-US" smtClean="0"/>
              <a:pPr>
                <a:defRPr/>
              </a:pPr>
              <a:t>21</a:t>
            </a:fld>
            <a:endParaRPr lang="en-US" dirty="0"/>
          </a:p>
        </p:txBody>
      </p:sp>
    </p:spTree>
    <p:extLst>
      <p:ext uri="{BB962C8B-B14F-4D97-AF65-F5344CB8AC3E}">
        <p14:creationId xmlns:p14="http://schemas.microsoft.com/office/powerpoint/2010/main" val="342029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B6C48795-AC60-431B-8F42-1C618373750D}" type="slidenum">
              <a:rPr lang="en-US" smtClean="0"/>
              <a:pPr>
                <a:defRPr/>
              </a:pPr>
              <a:t>22</a:t>
            </a:fld>
            <a:endParaRPr lang="en-US" dirty="0"/>
          </a:p>
        </p:txBody>
      </p:sp>
    </p:spTree>
    <p:extLst>
      <p:ext uri="{BB962C8B-B14F-4D97-AF65-F5344CB8AC3E}">
        <p14:creationId xmlns:p14="http://schemas.microsoft.com/office/powerpoint/2010/main" val="163398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23</a:t>
            </a:fld>
            <a:endParaRPr lang="en-US" dirty="0"/>
          </a:p>
        </p:txBody>
      </p:sp>
    </p:spTree>
    <p:extLst>
      <p:ext uri="{BB962C8B-B14F-4D97-AF65-F5344CB8AC3E}">
        <p14:creationId xmlns:p14="http://schemas.microsoft.com/office/powerpoint/2010/main" val="1593866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24</a:t>
            </a:fld>
            <a:endParaRPr lang="en-US" dirty="0"/>
          </a:p>
        </p:txBody>
      </p:sp>
    </p:spTree>
    <p:extLst>
      <p:ext uri="{BB962C8B-B14F-4D97-AF65-F5344CB8AC3E}">
        <p14:creationId xmlns:p14="http://schemas.microsoft.com/office/powerpoint/2010/main" val="1025973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25</a:t>
            </a:fld>
            <a:endParaRPr lang="en-US" dirty="0"/>
          </a:p>
        </p:txBody>
      </p:sp>
    </p:spTree>
    <p:extLst>
      <p:ext uri="{BB962C8B-B14F-4D97-AF65-F5344CB8AC3E}">
        <p14:creationId xmlns:p14="http://schemas.microsoft.com/office/powerpoint/2010/main" val="2788798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26</a:t>
            </a:fld>
            <a:endParaRPr lang="en-US" dirty="0"/>
          </a:p>
        </p:txBody>
      </p:sp>
    </p:spTree>
    <p:extLst>
      <p:ext uri="{BB962C8B-B14F-4D97-AF65-F5344CB8AC3E}">
        <p14:creationId xmlns:p14="http://schemas.microsoft.com/office/powerpoint/2010/main" val="381470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27</a:t>
            </a:fld>
            <a:endParaRPr lang="en-US" dirty="0"/>
          </a:p>
        </p:txBody>
      </p:sp>
    </p:spTree>
    <p:extLst>
      <p:ext uri="{BB962C8B-B14F-4D97-AF65-F5344CB8AC3E}">
        <p14:creationId xmlns:p14="http://schemas.microsoft.com/office/powerpoint/2010/main" val="2432536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28</a:t>
            </a:fld>
            <a:endParaRPr lang="en-US" dirty="0"/>
          </a:p>
        </p:txBody>
      </p:sp>
    </p:spTree>
    <p:extLst>
      <p:ext uri="{BB962C8B-B14F-4D97-AF65-F5344CB8AC3E}">
        <p14:creationId xmlns:p14="http://schemas.microsoft.com/office/powerpoint/2010/main" val="259537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22105"/>
            <a:fld id="{F899A365-E2AC-4975-89AF-D8E0B7F26C4E}" type="slidenum">
              <a:rPr lang="en-US" smtClean="0"/>
              <a:pPr defTabSz="922105"/>
              <a:t>29</a:t>
            </a:fld>
            <a:endParaRPr lang="en-US" dirty="0"/>
          </a:p>
        </p:txBody>
      </p:sp>
      <p:sp>
        <p:nvSpPr>
          <p:cNvPr id="70659" name="Rectangle 7"/>
          <p:cNvSpPr txBox="1">
            <a:spLocks noGrp="1" noChangeArrowheads="1"/>
          </p:cNvSpPr>
          <p:nvPr/>
        </p:nvSpPr>
        <p:spPr bwMode="auto">
          <a:xfrm>
            <a:off x="3998029" y="8772134"/>
            <a:ext cx="3056959" cy="461804"/>
          </a:xfrm>
          <a:prstGeom prst="rect">
            <a:avLst/>
          </a:prstGeom>
          <a:noFill/>
          <a:ln w="9525">
            <a:noFill/>
            <a:miter lim="800000"/>
            <a:headEnd/>
            <a:tailEnd/>
          </a:ln>
        </p:spPr>
        <p:txBody>
          <a:bodyPr lIns="92479" tIns="46240" rIns="92479" bIns="46240" anchor="b"/>
          <a:lstStyle/>
          <a:p>
            <a:pPr algn="r" defTabSz="922105"/>
            <a:fld id="{EBD227C1-99D6-41A0-B918-F00F48CDD700}" type="slidenum">
              <a:rPr lang="en-US" sz="1100">
                <a:latin typeface="Arial" charset="0"/>
              </a:rPr>
              <a:pPr algn="r" defTabSz="922105"/>
              <a:t>29</a:t>
            </a:fld>
            <a:endParaRPr lang="en-US" sz="1100" dirty="0">
              <a:latin typeface="Arial" charset="0"/>
            </a:endParaRPr>
          </a:p>
        </p:txBody>
      </p:sp>
      <p:sp>
        <p:nvSpPr>
          <p:cNvPr id="70660" name="Rectangle 7"/>
          <p:cNvSpPr txBox="1">
            <a:spLocks noGrp="1" noChangeArrowheads="1"/>
          </p:cNvSpPr>
          <p:nvPr/>
        </p:nvSpPr>
        <p:spPr bwMode="auto">
          <a:xfrm>
            <a:off x="3998029" y="8772134"/>
            <a:ext cx="3056959" cy="461804"/>
          </a:xfrm>
          <a:prstGeom prst="rect">
            <a:avLst/>
          </a:prstGeom>
          <a:noFill/>
          <a:ln w="9525">
            <a:noFill/>
            <a:miter lim="800000"/>
            <a:headEnd/>
            <a:tailEnd/>
          </a:ln>
        </p:spPr>
        <p:txBody>
          <a:bodyPr lIns="92479" tIns="46240" rIns="92479" bIns="46240" anchor="b"/>
          <a:lstStyle/>
          <a:p>
            <a:pPr algn="r" defTabSz="922105"/>
            <a:fld id="{0BC7E140-8012-4A9C-83CA-4002AA5BB65D}" type="slidenum">
              <a:rPr lang="en-US" sz="1100">
                <a:latin typeface="Arial" charset="0"/>
              </a:rPr>
              <a:pPr algn="r" defTabSz="922105"/>
              <a:t>29</a:t>
            </a:fld>
            <a:endParaRPr lang="en-US" sz="1100" dirty="0">
              <a:latin typeface="Arial"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p:spPr>
        <p:txBody>
          <a:bodyPr/>
          <a:lstStyle/>
          <a:p>
            <a:pPr eaLnBrk="1" hangingPunct="1"/>
            <a:r>
              <a:rPr lang="en-US" dirty="0"/>
              <a:t>This presentation is an overview of the forms used as source documents by JAC to enter the appropriate FLAIR information for your particular office and how to complete these forms.</a:t>
            </a:r>
          </a:p>
        </p:txBody>
      </p:sp>
      <p:sp>
        <p:nvSpPr>
          <p:cNvPr id="70663"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70664"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16340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2105"/>
            <a:fld id="{864B3D8E-8D55-4128-9328-7D611651DCA9}" type="slidenum">
              <a:rPr lang="en-US" smtClean="0"/>
              <a:pPr defTabSz="922105"/>
              <a:t>3</a:t>
            </a:fld>
            <a:endParaRPr lang="en-US" dirty="0"/>
          </a:p>
        </p:txBody>
      </p:sp>
      <p:sp>
        <p:nvSpPr>
          <p:cNvPr id="69635"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89FBFFB3-CBA4-4DF3-8C84-86AD85BE8D63}" type="slidenum">
              <a:rPr lang="en-US" sz="1100">
                <a:latin typeface="Arial" charset="0"/>
              </a:rPr>
              <a:pPr algn="r" defTabSz="922105"/>
              <a:t>3</a:t>
            </a:fld>
            <a:endParaRPr lang="en-US" sz="1100" dirty="0">
              <a:latin typeface="Arial" charset="0"/>
            </a:endParaRPr>
          </a:p>
        </p:txBody>
      </p:sp>
      <p:sp>
        <p:nvSpPr>
          <p:cNvPr id="69636"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D65BEE7E-A4B7-4617-BE9D-56C845108095}" type="slidenum">
              <a:rPr lang="en-US" sz="1100">
                <a:latin typeface="Arial" charset="0"/>
              </a:rPr>
              <a:pPr algn="r" defTabSz="922105"/>
              <a:t>3</a:t>
            </a:fld>
            <a:endParaRPr lang="en-US" sz="1100" dirty="0">
              <a:latin typeface="Arial" charset="0"/>
            </a:endParaRP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endParaRPr lang="en-US" dirty="0"/>
          </a:p>
        </p:txBody>
      </p:sp>
      <p:sp>
        <p:nvSpPr>
          <p:cNvPr id="69639"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69640"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614107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22105"/>
            <a:fld id="{EA4E38E2-5284-4A8E-A8D6-394E564A05E4}" type="slidenum">
              <a:rPr lang="en-US" smtClean="0"/>
              <a:pPr defTabSz="922105"/>
              <a:t>30</a:t>
            </a:fld>
            <a:endParaRPr lang="en-US" dirty="0"/>
          </a:p>
        </p:txBody>
      </p:sp>
      <p:sp>
        <p:nvSpPr>
          <p:cNvPr id="79875" name="Rectangle 7"/>
          <p:cNvSpPr txBox="1">
            <a:spLocks noGrp="1" noChangeArrowheads="1"/>
          </p:cNvSpPr>
          <p:nvPr/>
        </p:nvSpPr>
        <p:spPr bwMode="auto">
          <a:xfrm>
            <a:off x="3998029" y="8772134"/>
            <a:ext cx="3056959" cy="461804"/>
          </a:xfrm>
          <a:prstGeom prst="rect">
            <a:avLst/>
          </a:prstGeom>
          <a:noFill/>
          <a:ln w="9525">
            <a:noFill/>
            <a:miter lim="800000"/>
            <a:headEnd/>
            <a:tailEnd/>
          </a:ln>
        </p:spPr>
        <p:txBody>
          <a:bodyPr lIns="92479" tIns="46240" rIns="92479" bIns="46240" anchor="b"/>
          <a:lstStyle/>
          <a:p>
            <a:pPr algn="r" defTabSz="922105"/>
            <a:fld id="{9A53E33A-7AD5-42DD-9DC6-9AE2C1FFDD51}" type="slidenum">
              <a:rPr lang="en-US" sz="1100">
                <a:latin typeface="Arial" charset="0"/>
              </a:rPr>
              <a:pPr algn="r" defTabSz="922105"/>
              <a:t>30</a:t>
            </a:fld>
            <a:endParaRPr lang="en-US" sz="1100" dirty="0">
              <a:latin typeface="Arial" charset="0"/>
            </a:endParaRPr>
          </a:p>
        </p:txBody>
      </p:sp>
      <p:sp>
        <p:nvSpPr>
          <p:cNvPr id="79876" name="Rectangle 7"/>
          <p:cNvSpPr txBox="1">
            <a:spLocks noGrp="1" noChangeArrowheads="1"/>
          </p:cNvSpPr>
          <p:nvPr/>
        </p:nvSpPr>
        <p:spPr bwMode="auto">
          <a:xfrm>
            <a:off x="3998029" y="8772134"/>
            <a:ext cx="3056959" cy="461804"/>
          </a:xfrm>
          <a:prstGeom prst="rect">
            <a:avLst/>
          </a:prstGeom>
          <a:noFill/>
          <a:ln w="9525">
            <a:noFill/>
            <a:miter lim="800000"/>
            <a:headEnd/>
            <a:tailEnd/>
          </a:ln>
        </p:spPr>
        <p:txBody>
          <a:bodyPr lIns="92479" tIns="46240" rIns="92479" bIns="46240" anchor="b"/>
          <a:lstStyle/>
          <a:p>
            <a:pPr algn="r" defTabSz="922105"/>
            <a:fld id="{2A365A6F-55CB-4236-B8AA-45353E2C60E4}" type="slidenum">
              <a:rPr lang="en-US" sz="1100">
                <a:latin typeface="Arial" charset="0"/>
              </a:rPr>
              <a:pPr algn="r" defTabSz="922105"/>
              <a:t>30</a:t>
            </a:fld>
            <a:endParaRPr lang="en-US" sz="1100" dirty="0">
              <a:latin typeface="Arial"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r>
              <a:rPr lang="en-US" dirty="0"/>
              <a:t>The payable number and class of the item can be handwritten on the batch sheet.  In order to maintain clear communication and a clean audit trail, JAC will not process certification forward vouchers , until a Certified forward batch sheet is received.</a:t>
            </a:r>
          </a:p>
          <a:p>
            <a:pPr eaLnBrk="1" hangingPunct="1"/>
            <a:endParaRPr lang="en-US" dirty="0"/>
          </a:p>
        </p:txBody>
      </p:sp>
      <p:sp>
        <p:nvSpPr>
          <p:cNvPr id="79879"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79880"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04020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2105"/>
            <a:fld id="{E0089358-32BA-4620-84D8-C8D37A583668}" type="slidenum">
              <a:rPr lang="en-US" smtClean="0"/>
              <a:pPr defTabSz="922105"/>
              <a:t>31</a:t>
            </a:fld>
            <a:endParaRPr lang="en-US" dirty="0"/>
          </a:p>
        </p:txBody>
      </p:sp>
      <p:sp>
        <p:nvSpPr>
          <p:cNvPr id="80899" name="Rectangle 7"/>
          <p:cNvSpPr txBox="1">
            <a:spLocks noGrp="1" noChangeArrowheads="1"/>
          </p:cNvSpPr>
          <p:nvPr/>
        </p:nvSpPr>
        <p:spPr bwMode="auto">
          <a:xfrm>
            <a:off x="3972081" y="8772134"/>
            <a:ext cx="3037122" cy="461804"/>
          </a:xfrm>
          <a:prstGeom prst="rect">
            <a:avLst/>
          </a:prstGeom>
          <a:noFill/>
          <a:ln w="9525">
            <a:noFill/>
            <a:miter lim="800000"/>
            <a:headEnd/>
            <a:tailEnd/>
          </a:ln>
        </p:spPr>
        <p:txBody>
          <a:bodyPr lIns="92479" tIns="46240" rIns="92479" bIns="46240" anchor="b"/>
          <a:lstStyle/>
          <a:p>
            <a:pPr algn="r" defTabSz="922105"/>
            <a:fld id="{EC56DE7A-FD8B-4B0C-B5E7-7DA7B9AE1313}" type="slidenum">
              <a:rPr lang="en-US" sz="1100">
                <a:latin typeface="Arial" charset="0"/>
              </a:rPr>
              <a:pPr algn="r" defTabSz="922105"/>
              <a:t>31</a:t>
            </a:fld>
            <a:endParaRPr lang="en-US" sz="1100" dirty="0">
              <a:latin typeface="Arial" charset="0"/>
            </a:endParaRPr>
          </a:p>
        </p:txBody>
      </p:sp>
      <p:sp>
        <p:nvSpPr>
          <p:cNvPr id="80900" name="Rectangle 7"/>
          <p:cNvSpPr txBox="1">
            <a:spLocks noGrp="1" noChangeArrowheads="1"/>
          </p:cNvSpPr>
          <p:nvPr/>
        </p:nvSpPr>
        <p:spPr bwMode="auto">
          <a:xfrm>
            <a:off x="3972081" y="8772134"/>
            <a:ext cx="3037122" cy="461804"/>
          </a:xfrm>
          <a:prstGeom prst="rect">
            <a:avLst/>
          </a:prstGeom>
          <a:noFill/>
          <a:ln w="9525">
            <a:noFill/>
            <a:miter lim="800000"/>
            <a:headEnd/>
            <a:tailEnd/>
          </a:ln>
        </p:spPr>
        <p:txBody>
          <a:bodyPr lIns="92479" tIns="46240" rIns="92479" bIns="46240" anchor="b"/>
          <a:lstStyle/>
          <a:p>
            <a:pPr algn="r" defTabSz="922105"/>
            <a:fld id="{727F0092-5823-403B-A0E0-8E9CDFA125CA}" type="slidenum">
              <a:rPr lang="en-US" sz="1100">
                <a:latin typeface="Arial" charset="0"/>
              </a:rPr>
              <a:pPr algn="r" defTabSz="922105"/>
              <a:t>31</a:t>
            </a:fld>
            <a:endParaRPr lang="en-US" sz="1100" dirty="0">
              <a:latin typeface="Arial"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dirty="0"/>
              <a:t>Please keep in mind the following important date related to Year-End processing and to the Certified Forward process.  Your observance of these dates will give JAC sufficient time to enter the information into FLAIR and allow for last minute items or correcting entries, if necessary.  These dates also allow sufficient time for the Department of Financial Services to process all items by the close of business June 30th. </a:t>
            </a:r>
          </a:p>
          <a:p>
            <a:pPr eaLnBrk="1" hangingPunct="1"/>
            <a:endParaRPr lang="en-US" dirty="0"/>
          </a:p>
          <a:p>
            <a:pPr eaLnBrk="1" hangingPunct="1"/>
            <a:r>
              <a:rPr lang="en-US" dirty="0"/>
              <a:t>Please note that JAC will not process certifications forward transactions of any type until the proper forms have been received from your office.  Again this reduces the chances of miscommunication and maintain a clean audit trail.</a:t>
            </a:r>
          </a:p>
          <a:p>
            <a:pPr eaLnBrk="1" hangingPunct="1"/>
            <a:endParaRPr lang="en-US" dirty="0"/>
          </a:p>
          <a:p>
            <a:pPr eaLnBrk="1" hangingPunct="1"/>
            <a:endParaRPr lang="en-US" dirty="0"/>
          </a:p>
          <a:p>
            <a:pPr eaLnBrk="1" hangingPunct="1"/>
            <a:endParaRPr lang="en-US" dirty="0"/>
          </a:p>
        </p:txBody>
      </p:sp>
      <p:sp>
        <p:nvSpPr>
          <p:cNvPr id="80903"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0904"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68705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2105"/>
            <a:fld id="{D29DD262-F0FB-429E-96FE-DD223FC1E9BC}" type="slidenum">
              <a:rPr lang="en-US" smtClean="0"/>
              <a:pPr defTabSz="922105"/>
              <a:t>32</a:t>
            </a:fld>
            <a:endParaRPr lang="en-US" dirty="0"/>
          </a:p>
        </p:txBody>
      </p:sp>
      <p:sp>
        <p:nvSpPr>
          <p:cNvPr id="81923" name="Rectangle 7"/>
          <p:cNvSpPr txBox="1">
            <a:spLocks noGrp="1" noChangeArrowheads="1"/>
          </p:cNvSpPr>
          <p:nvPr/>
        </p:nvSpPr>
        <p:spPr bwMode="auto">
          <a:xfrm>
            <a:off x="3972081" y="8772134"/>
            <a:ext cx="3037122" cy="461804"/>
          </a:xfrm>
          <a:prstGeom prst="rect">
            <a:avLst/>
          </a:prstGeom>
          <a:noFill/>
          <a:ln w="9525">
            <a:noFill/>
            <a:miter lim="800000"/>
            <a:headEnd/>
            <a:tailEnd/>
          </a:ln>
        </p:spPr>
        <p:txBody>
          <a:bodyPr lIns="92479" tIns="46240" rIns="92479" bIns="46240" anchor="b"/>
          <a:lstStyle/>
          <a:p>
            <a:pPr algn="r" defTabSz="922105"/>
            <a:fld id="{ED5B3103-2AD4-4E91-AA01-56EE316B7669}" type="slidenum">
              <a:rPr lang="en-US" sz="1100">
                <a:latin typeface="Arial" charset="0"/>
              </a:rPr>
              <a:pPr algn="r" defTabSz="922105"/>
              <a:t>32</a:t>
            </a:fld>
            <a:endParaRPr lang="en-US" sz="1100" dirty="0">
              <a:latin typeface="Arial" charset="0"/>
            </a:endParaRPr>
          </a:p>
        </p:txBody>
      </p:sp>
      <p:sp>
        <p:nvSpPr>
          <p:cNvPr id="81924" name="Rectangle 7"/>
          <p:cNvSpPr txBox="1">
            <a:spLocks noGrp="1" noChangeArrowheads="1"/>
          </p:cNvSpPr>
          <p:nvPr/>
        </p:nvSpPr>
        <p:spPr bwMode="auto">
          <a:xfrm>
            <a:off x="3972081" y="8772134"/>
            <a:ext cx="3037122" cy="461804"/>
          </a:xfrm>
          <a:prstGeom prst="rect">
            <a:avLst/>
          </a:prstGeom>
          <a:noFill/>
          <a:ln w="9525">
            <a:noFill/>
            <a:miter lim="800000"/>
            <a:headEnd/>
            <a:tailEnd/>
          </a:ln>
        </p:spPr>
        <p:txBody>
          <a:bodyPr lIns="92479" tIns="46240" rIns="92479" bIns="46240" anchor="b"/>
          <a:lstStyle/>
          <a:p>
            <a:pPr algn="r" defTabSz="922105"/>
            <a:fld id="{99940216-7716-4B5B-8805-4164FA6758B1}" type="slidenum">
              <a:rPr lang="en-US" sz="1100">
                <a:latin typeface="Arial" charset="0"/>
              </a:rPr>
              <a:pPr algn="r" defTabSz="922105"/>
              <a:t>32</a:t>
            </a:fld>
            <a:endParaRPr lang="en-US" sz="1100" dirty="0">
              <a:latin typeface="Arial" charset="0"/>
            </a:endParaRPr>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pPr eaLnBrk="1" hangingPunct="1"/>
            <a:r>
              <a:rPr lang="en-US" dirty="0"/>
              <a:t>CF1 and CF2 forms can be received earlier than July 18 if you have them ready.  This deadline allows JAC time to enter the forms into FLAIR and make any corrections necessary.  If you do have changes on the last day, these can be called in to your accountant an the adjustments made however; you must follow up immediately with a hard copy of the change.</a:t>
            </a:r>
          </a:p>
          <a:p>
            <a:pPr eaLnBrk="1" hangingPunct="1"/>
            <a:endParaRPr lang="en-US" dirty="0"/>
          </a:p>
          <a:p>
            <a:pPr eaLnBrk="1" hangingPunct="1"/>
            <a:endParaRPr lang="en-US" dirty="0"/>
          </a:p>
          <a:p>
            <a:pPr eaLnBrk="1" hangingPunct="1"/>
            <a:endParaRPr lang="en-US" dirty="0"/>
          </a:p>
        </p:txBody>
      </p:sp>
      <p:sp>
        <p:nvSpPr>
          <p:cNvPr id="81927"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1928"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360165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2105"/>
            <a:fld id="{3E7F2818-A971-4FDF-8ED8-DF504E504A15}" type="slidenum">
              <a:rPr lang="en-US" smtClean="0"/>
              <a:pPr defTabSz="922105"/>
              <a:t>33</a:t>
            </a:fld>
            <a:endParaRPr lang="en-US" dirty="0"/>
          </a:p>
        </p:txBody>
      </p:sp>
      <p:sp>
        <p:nvSpPr>
          <p:cNvPr id="82947" name="Rectangle 7"/>
          <p:cNvSpPr txBox="1">
            <a:spLocks noGrp="1" noChangeArrowheads="1"/>
          </p:cNvSpPr>
          <p:nvPr/>
        </p:nvSpPr>
        <p:spPr bwMode="auto">
          <a:xfrm>
            <a:off x="5267325" y="6701748"/>
            <a:ext cx="4027488" cy="352809"/>
          </a:xfrm>
          <a:prstGeom prst="rect">
            <a:avLst/>
          </a:prstGeom>
          <a:noFill/>
          <a:ln w="9525">
            <a:noFill/>
            <a:miter lim="800000"/>
            <a:headEnd/>
            <a:tailEnd/>
          </a:ln>
        </p:spPr>
        <p:txBody>
          <a:bodyPr lIns="92479" tIns="46240" rIns="92479" bIns="46240" anchor="b"/>
          <a:lstStyle/>
          <a:p>
            <a:pPr algn="r" defTabSz="922105"/>
            <a:fld id="{F7EBC049-2D60-42AA-BECD-6B6C43ABFF9A}" type="slidenum">
              <a:rPr lang="en-US" sz="1100">
                <a:latin typeface="Arial" charset="0"/>
              </a:rPr>
              <a:pPr algn="r" defTabSz="922105"/>
              <a:t>33</a:t>
            </a:fld>
            <a:endParaRPr lang="en-US" sz="1100" dirty="0">
              <a:latin typeface="Arial" charset="0"/>
            </a:endParaRPr>
          </a:p>
        </p:txBody>
      </p:sp>
      <p:sp>
        <p:nvSpPr>
          <p:cNvPr id="82948" name="Rectangle 7"/>
          <p:cNvSpPr txBox="1">
            <a:spLocks noGrp="1" noChangeArrowheads="1"/>
          </p:cNvSpPr>
          <p:nvPr/>
        </p:nvSpPr>
        <p:spPr bwMode="auto">
          <a:xfrm>
            <a:off x="5267325" y="6701748"/>
            <a:ext cx="4027488" cy="352809"/>
          </a:xfrm>
          <a:prstGeom prst="rect">
            <a:avLst/>
          </a:prstGeom>
          <a:noFill/>
          <a:ln w="9525">
            <a:noFill/>
            <a:miter lim="800000"/>
            <a:headEnd/>
            <a:tailEnd/>
          </a:ln>
        </p:spPr>
        <p:txBody>
          <a:bodyPr lIns="92479" tIns="46240" rIns="92479" bIns="46240" anchor="b"/>
          <a:lstStyle/>
          <a:p>
            <a:pPr algn="r" defTabSz="922105"/>
            <a:fld id="{16789F70-193C-4616-808C-2B3DB3100947}" type="slidenum">
              <a:rPr lang="en-US" sz="1100">
                <a:latin typeface="Arial" charset="0"/>
              </a:rPr>
              <a:pPr algn="r" defTabSz="922105"/>
              <a:t>33</a:t>
            </a:fld>
            <a:endParaRPr lang="en-US" sz="1100" dirty="0">
              <a:latin typeface="Arial" charset="0"/>
            </a:endParaRPr>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pPr eaLnBrk="1" hangingPunct="1"/>
            <a:endParaRPr lang="en-US" dirty="0"/>
          </a:p>
        </p:txBody>
      </p:sp>
      <p:sp>
        <p:nvSpPr>
          <p:cNvPr id="82951"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2952"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692927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2105"/>
            <a:fld id="{70928830-12EA-4364-9E1E-88AAFA1BBC03}" type="slidenum">
              <a:rPr lang="en-US" smtClean="0"/>
              <a:pPr defTabSz="922105"/>
              <a:t>34</a:t>
            </a:fld>
            <a:endParaRPr lang="en-US" dirty="0"/>
          </a:p>
        </p:txBody>
      </p:sp>
      <p:sp>
        <p:nvSpPr>
          <p:cNvPr id="84995"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A97EB02E-1B56-4012-A885-57F4E86F2FF4}" type="slidenum">
              <a:rPr lang="en-US" sz="1100">
                <a:latin typeface="Arial" charset="0"/>
              </a:rPr>
              <a:pPr algn="r" defTabSz="922105"/>
              <a:t>34</a:t>
            </a:fld>
            <a:endParaRPr lang="en-US" sz="1100" dirty="0">
              <a:latin typeface="Arial" charset="0"/>
            </a:endParaRPr>
          </a:p>
        </p:txBody>
      </p:sp>
      <p:sp>
        <p:nvSpPr>
          <p:cNvPr id="84996"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870D725D-86B1-4DE1-A0B4-7CADA02E7FA7}" type="slidenum">
              <a:rPr lang="en-US" sz="1100">
                <a:latin typeface="Arial" charset="0"/>
              </a:rPr>
              <a:pPr algn="r" defTabSz="922105"/>
              <a:t>34</a:t>
            </a:fld>
            <a:endParaRPr lang="en-US" sz="1100" dirty="0">
              <a:latin typeface="Arial" charset="0"/>
            </a:endParaRPr>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p:spPr>
        <p:txBody>
          <a:bodyPr/>
          <a:lstStyle/>
          <a:p>
            <a:pPr eaLnBrk="1" hangingPunct="1"/>
            <a:endParaRPr lang="en-US" dirty="0"/>
          </a:p>
        </p:txBody>
      </p:sp>
      <p:sp>
        <p:nvSpPr>
          <p:cNvPr id="84999"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5000"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1385218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2105"/>
            <a:fld id="{70928830-12EA-4364-9E1E-88AAFA1BBC03}" type="slidenum">
              <a:rPr lang="en-US" smtClean="0"/>
              <a:pPr defTabSz="922105"/>
              <a:t>35</a:t>
            </a:fld>
            <a:endParaRPr lang="en-US" dirty="0"/>
          </a:p>
        </p:txBody>
      </p:sp>
      <p:sp>
        <p:nvSpPr>
          <p:cNvPr id="84995"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A97EB02E-1B56-4012-A885-57F4E86F2FF4}" type="slidenum">
              <a:rPr lang="en-US" sz="1100">
                <a:latin typeface="Arial" charset="0"/>
              </a:rPr>
              <a:pPr algn="r" defTabSz="922105"/>
              <a:t>35</a:t>
            </a:fld>
            <a:endParaRPr lang="en-US" sz="1100" dirty="0">
              <a:latin typeface="Arial" charset="0"/>
            </a:endParaRPr>
          </a:p>
        </p:txBody>
      </p:sp>
      <p:sp>
        <p:nvSpPr>
          <p:cNvPr id="84996"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870D725D-86B1-4DE1-A0B4-7CADA02E7FA7}" type="slidenum">
              <a:rPr lang="en-US" sz="1100">
                <a:latin typeface="Arial" charset="0"/>
              </a:rPr>
              <a:pPr algn="r" defTabSz="922105"/>
              <a:t>35</a:t>
            </a:fld>
            <a:endParaRPr lang="en-US" sz="1100" dirty="0">
              <a:latin typeface="Arial" charset="0"/>
            </a:endParaRPr>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p:spPr>
        <p:txBody>
          <a:bodyPr/>
          <a:lstStyle/>
          <a:p>
            <a:pPr eaLnBrk="1" hangingPunct="1"/>
            <a:endParaRPr lang="en-US" dirty="0"/>
          </a:p>
        </p:txBody>
      </p:sp>
      <p:sp>
        <p:nvSpPr>
          <p:cNvPr id="84999"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5000"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1195581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2105"/>
            <a:fld id="{910CDEDF-5FF7-44BB-B5BA-B90C13C7521A}" type="slidenum">
              <a:rPr lang="en-US" smtClean="0"/>
              <a:pPr defTabSz="922105"/>
              <a:t>36</a:t>
            </a:fld>
            <a:endParaRPr lang="en-US" dirty="0"/>
          </a:p>
        </p:txBody>
      </p:sp>
      <p:sp>
        <p:nvSpPr>
          <p:cNvPr id="83971"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ECFD4C1E-E71D-4F5E-8B5A-D6E7A58566E8}" type="slidenum">
              <a:rPr lang="en-US" sz="1100">
                <a:latin typeface="Arial" charset="0"/>
              </a:rPr>
              <a:pPr algn="r" defTabSz="922105"/>
              <a:t>36</a:t>
            </a:fld>
            <a:endParaRPr lang="en-US" sz="1100" dirty="0">
              <a:latin typeface="Arial" charset="0"/>
            </a:endParaRPr>
          </a:p>
        </p:txBody>
      </p:sp>
      <p:sp>
        <p:nvSpPr>
          <p:cNvPr id="83972"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7767F4F6-A80C-4E0E-B671-2D27F8BF9897}" type="slidenum">
              <a:rPr lang="en-US" sz="1100">
                <a:latin typeface="Arial" charset="0"/>
              </a:rPr>
              <a:pPr algn="r" defTabSz="922105"/>
              <a:t>36</a:t>
            </a:fld>
            <a:endParaRPr lang="en-US" sz="1100" dirty="0">
              <a:latin typeface="Arial" charset="0"/>
            </a:endParaRPr>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pPr eaLnBrk="1" hangingPunct="1"/>
            <a:endParaRPr lang="en-US" dirty="0"/>
          </a:p>
        </p:txBody>
      </p:sp>
      <p:sp>
        <p:nvSpPr>
          <p:cNvPr id="83975"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3976"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2501744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37</a:t>
            </a:fld>
            <a:endParaRPr lang="en-US" dirty="0"/>
          </a:p>
        </p:txBody>
      </p:sp>
    </p:spTree>
    <p:extLst>
      <p:ext uri="{BB962C8B-B14F-4D97-AF65-F5344CB8AC3E}">
        <p14:creationId xmlns:p14="http://schemas.microsoft.com/office/powerpoint/2010/main" val="118498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38</a:t>
            </a:fld>
            <a:endParaRPr lang="en-US" dirty="0"/>
          </a:p>
        </p:txBody>
      </p:sp>
    </p:spTree>
    <p:extLst>
      <p:ext uri="{BB962C8B-B14F-4D97-AF65-F5344CB8AC3E}">
        <p14:creationId xmlns:p14="http://schemas.microsoft.com/office/powerpoint/2010/main" val="3652153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39</a:t>
            </a:fld>
            <a:endParaRPr lang="en-US" dirty="0"/>
          </a:p>
        </p:txBody>
      </p:sp>
    </p:spTree>
    <p:extLst>
      <p:ext uri="{BB962C8B-B14F-4D97-AF65-F5344CB8AC3E}">
        <p14:creationId xmlns:p14="http://schemas.microsoft.com/office/powerpoint/2010/main" val="394349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22105"/>
            <a:fld id="{51914D4C-58AA-497E-9B21-CA2501C2C83E}" type="slidenum">
              <a:rPr lang="en-US" smtClean="0"/>
              <a:pPr defTabSz="922105"/>
              <a:t>4</a:t>
            </a:fld>
            <a:endParaRPr lang="en-US" dirty="0"/>
          </a:p>
        </p:txBody>
      </p:sp>
      <p:sp>
        <p:nvSpPr>
          <p:cNvPr id="87043"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64E9D91F-BCAE-4DD0-AEE8-A8EF5E6D629A}" type="slidenum">
              <a:rPr lang="en-US" sz="1100">
                <a:latin typeface="Arial" charset="0"/>
              </a:rPr>
              <a:pPr algn="r" defTabSz="922105"/>
              <a:t>4</a:t>
            </a:fld>
            <a:endParaRPr lang="en-US" sz="1100" dirty="0">
              <a:latin typeface="Arial" charset="0"/>
            </a:endParaRPr>
          </a:p>
        </p:txBody>
      </p:sp>
      <p:sp>
        <p:nvSpPr>
          <p:cNvPr id="87044"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B1EA6A37-039B-4852-B2A2-472FD7D53235}" type="slidenum">
              <a:rPr lang="en-US" sz="1100">
                <a:latin typeface="Arial" charset="0"/>
              </a:rPr>
              <a:pPr algn="r" defTabSz="922105"/>
              <a:t>4</a:t>
            </a:fld>
            <a:endParaRPr lang="en-US" sz="1100" dirty="0">
              <a:latin typeface="Arial" charset="0"/>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pPr eaLnBrk="1" hangingPunct="1"/>
            <a:endParaRPr lang="en-US" dirty="0"/>
          </a:p>
        </p:txBody>
      </p:sp>
      <p:sp>
        <p:nvSpPr>
          <p:cNvPr id="87047"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7048"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2668316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40</a:t>
            </a:fld>
            <a:endParaRPr lang="en-US" dirty="0"/>
          </a:p>
        </p:txBody>
      </p:sp>
    </p:spTree>
    <p:extLst>
      <p:ext uri="{BB962C8B-B14F-4D97-AF65-F5344CB8AC3E}">
        <p14:creationId xmlns:p14="http://schemas.microsoft.com/office/powerpoint/2010/main" val="59277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41</a:t>
            </a:fld>
            <a:endParaRPr lang="en-US" dirty="0"/>
          </a:p>
        </p:txBody>
      </p:sp>
    </p:spTree>
    <p:extLst>
      <p:ext uri="{BB962C8B-B14F-4D97-AF65-F5344CB8AC3E}">
        <p14:creationId xmlns:p14="http://schemas.microsoft.com/office/powerpoint/2010/main" val="646108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42</a:t>
            </a:fld>
            <a:endParaRPr lang="en-US" dirty="0"/>
          </a:p>
        </p:txBody>
      </p:sp>
    </p:spTree>
    <p:extLst>
      <p:ext uri="{BB962C8B-B14F-4D97-AF65-F5344CB8AC3E}">
        <p14:creationId xmlns:p14="http://schemas.microsoft.com/office/powerpoint/2010/main" val="1078749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43</a:t>
            </a:fld>
            <a:endParaRPr lang="en-US" dirty="0"/>
          </a:p>
        </p:txBody>
      </p:sp>
    </p:spTree>
    <p:extLst>
      <p:ext uri="{BB962C8B-B14F-4D97-AF65-F5344CB8AC3E}">
        <p14:creationId xmlns:p14="http://schemas.microsoft.com/office/powerpoint/2010/main" val="229912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44</a:t>
            </a:fld>
            <a:endParaRPr lang="en-US" dirty="0"/>
          </a:p>
        </p:txBody>
      </p:sp>
    </p:spTree>
    <p:extLst>
      <p:ext uri="{BB962C8B-B14F-4D97-AF65-F5344CB8AC3E}">
        <p14:creationId xmlns:p14="http://schemas.microsoft.com/office/powerpoint/2010/main" val="84998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45</a:t>
            </a:fld>
            <a:endParaRPr lang="en-US" dirty="0"/>
          </a:p>
        </p:txBody>
      </p:sp>
    </p:spTree>
    <p:extLst>
      <p:ext uri="{BB962C8B-B14F-4D97-AF65-F5344CB8AC3E}">
        <p14:creationId xmlns:p14="http://schemas.microsoft.com/office/powerpoint/2010/main" val="513261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2105"/>
            <a:fld id="{9458A607-8A24-4B10-8107-598A991CAB42}" type="slidenum">
              <a:rPr lang="en-US" smtClean="0"/>
              <a:pPr defTabSz="922105"/>
              <a:t>46</a:t>
            </a:fld>
            <a:endParaRPr lang="en-US" dirty="0"/>
          </a:p>
        </p:txBody>
      </p:sp>
      <p:sp>
        <p:nvSpPr>
          <p:cNvPr id="86019"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5C3D604E-8072-420F-A867-CE8D474C1C5C}" type="slidenum">
              <a:rPr lang="en-US" sz="1100">
                <a:latin typeface="Arial" charset="0"/>
              </a:rPr>
              <a:pPr algn="r" defTabSz="922105"/>
              <a:t>46</a:t>
            </a:fld>
            <a:endParaRPr lang="en-US" sz="1100" dirty="0">
              <a:latin typeface="Arial" charset="0"/>
            </a:endParaRPr>
          </a:p>
        </p:txBody>
      </p:sp>
      <p:sp>
        <p:nvSpPr>
          <p:cNvPr id="86020"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075380C6-5B28-49B4-A09B-D6A3139775CC}" type="slidenum">
              <a:rPr lang="en-US" sz="1100">
                <a:latin typeface="Arial" charset="0"/>
              </a:rPr>
              <a:pPr algn="r" defTabSz="922105"/>
              <a:t>46</a:t>
            </a:fld>
            <a:endParaRPr lang="en-US" sz="1100" dirty="0">
              <a:latin typeface="Arial" charset="0"/>
            </a:endParaRPr>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pPr eaLnBrk="1" hangingPunct="1"/>
            <a:endParaRPr lang="en-US" dirty="0"/>
          </a:p>
        </p:txBody>
      </p:sp>
      <p:sp>
        <p:nvSpPr>
          <p:cNvPr id="86023"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6024"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3431754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2105"/>
            <a:fld id="{9458A607-8A24-4B10-8107-598A991CAB42}" type="slidenum">
              <a:rPr lang="en-US" smtClean="0"/>
              <a:pPr defTabSz="922105"/>
              <a:t>47</a:t>
            </a:fld>
            <a:endParaRPr lang="en-US" dirty="0"/>
          </a:p>
        </p:txBody>
      </p:sp>
      <p:sp>
        <p:nvSpPr>
          <p:cNvPr id="86019"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5C3D604E-8072-420F-A867-CE8D474C1C5C}" type="slidenum">
              <a:rPr lang="en-US" sz="1100">
                <a:latin typeface="Arial" charset="0"/>
              </a:rPr>
              <a:pPr algn="r" defTabSz="922105"/>
              <a:t>47</a:t>
            </a:fld>
            <a:endParaRPr lang="en-US" sz="1100" dirty="0">
              <a:latin typeface="Arial" charset="0"/>
            </a:endParaRPr>
          </a:p>
        </p:txBody>
      </p:sp>
      <p:sp>
        <p:nvSpPr>
          <p:cNvPr id="86020" name="Rectangle 7"/>
          <p:cNvSpPr txBox="1">
            <a:spLocks noGrp="1" noChangeArrowheads="1"/>
          </p:cNvSpPr>
          <p:nvPr/>
        </p:nvSpPr>
        <p:spPr bwMode="auto">
          <a:xfrm>
            <a:off x="3972081" y="8829430"/>
            <a:ext cx="3037122" cy="464820"/>
          </a:xfrm>
          <a:prstGeom prst="rect">
            <a:avLst/>
          </a:prstGeom>
          <a:noFill/>
          <a:ln w="9525">
            <a:noFill/>
            <a:miter lim="800000"/>
            <a:headEnd/>
            <a:tailEnd/>
          </a:ln>
        </p:spPr>
        <p:txBody>
          <a:bodyPr lIns="92479" tIns="46240" rIns="92479" bIns="46240" anchor="b"/>
          <a:lstStyle/>
          <a:p>
            <a:pPr algn="r" defTabSz="922105"/>
            <a:fld id="{075380C6-5B28-49B4-A09B-D6A3139775CC}" type="slidenum">
              <a:rPr lang="en-US" sz="1100">
                <a:latin typeface="Arial" charset="0"/>
              </a:rPr>
              <a:pPr algn="r" defTabSz="922105"/>
              <a:t>47</a:t>
            </a:fld>
            <a:endParaRPr lang="en-US" sz="1100" dirty="0">
              <a:latin typeface="Arial" charset="0"/>
            </a:endParaRPr>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pPr eaLnBrk="1" hangingPunct="1"/>
            <a:endParaRPr lang="en-US" dirty="0"/>
          </a:p>
        </p:txBody>
      </p:sp>
      <p:sp>
        <p:nvSpPr>
          <p:cNvPr id="86023" name="Header Placeholder 4"/>
          <p:cNvSpPr>
            <a:spLocks noGrp="1"/>
          </p:cNvSpPr>
          <p:nvPr>
            <p:ph type="hdr" sz="quarter"/>
          </p:nvPr>
        </p:nvSpPr>
        <p:spPr>
          <a:noFill/>
        </p:spPr>
        <p:txBody>
          <a:bodyPr/>
          <a:lstStyle/>
          <a:p>
            <a:pPr defTabSz="922105"/>
            <a:r>
              <a:rPr lang="en-US"/>
              <a:t>Justice Administrative Commission, Year-End Meeting Fiscal Year 2021-22</a:t>
            </a:r>
            <a:endParaRPr lang="en-US" dirty="0"/>
          </a:p>
        </p:txBody>
      </p:sp>
      <p:sp>
        <p:nvSpPr>
          <p:cNvPr id="86024" name="Date Placeholder 7"/>
          <p:cNvSpPr>
            <a:spLocks noGrp="1"/>
          </p:cNvSpPr>
          <p:nvPr>
            <p:ph type="dt" sz="quarter" idx="1"/>
          </p:nvPr>
        </p:nvSpPr>
        <p:spPr>
          <a:noFill/>
        </p:spPr>
        <p:txBody>
          <a:bodyPr/>
          <a:lstStyle/>
          <a:p>
            <a:pPr defTabSz="922105"/>
            <a:endParaRPr lang="en-US" dirty="0"/>
          </a:p>
        </p:txBody>
      </p:sp>
    </p:spTree>
    <p:extLst>
      <p:ext uri="{BB962C8B-B14F-4D97-AF65-F5344CB8AC3E}">
        <p14:creationId xmlns:p14="http://schemas.microsoft.com/office/powerpoint/2010/main" val="852831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9990"/>
            <a:fld id="{51914D4C-58AA-497E-9B21-CA2501C2C83E}" type="slidenum">
              <a:rPr lang="en-US" smtClean="0"/>
              <a:pPr defTabSz="919990"/>
              <a:t>48</a:t>
            </a:fld>
            <a:endParaRPr lang="en-US" dirty="0"/>
          </a:p>
        </p:txBody>
      </p:sp>
      <p:sp>
        <p:nvSpPr>
          <p:cNvPr id="87043"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64E9D91F-BCAE-4DD0-AEE8-A8EF5E6D629A}" type="slidenum">
              <a:rPr lang="en-US" sz="1100">
                <a:latin typeface="Arial" charset="0"/>
              </a:rPr>
              <a:pPr algn="r" defTabSz="919990"/>
              <a:t>48</a:t>
            </a:fld>
            <a:endParaRPr lang="en-US" sz="1100" dirty="0">
              <a:latin typeface="Arial" charset="0"/>
            </a:endParaRPr>
          </a:p>
        </p:txBody>
      </p:sp>
      <p:sp>
        <p:nvSpPr>
          <p:cNvPr id="87044"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B1EA6A37-039B-4852-B2A2-472FD7D53235}" type="slidenum">
              <a:rPr lang="en-US" sz="1100">
                <a:latin typeface="Arial" charset="0"/>
              </a:rPr>
              <a:pPr algn="r" defTabSz="919990"/>
              <a:t>48</a:t>
            </a:fld>
            <a:endParaRPr lang="en-US" sz="1100" dirty="0">
              <a:latin typeface="Arial" charset="0"/>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pPr eaLnBrk="1" hangingPunct="1"/>
            <a:endParaRPr lang="en-US" dirty="0"/>
          </a:p>
        </p:txBody>
      </p:sp>
      <p:sp>
        <p:nvSpPr>
          <p:cNvPr id="87047"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87048"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1593468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19990"/>
            <a:fld id="{B5E4C144-6127-406F-A967-C46D3A168CB0}" type="slidenum">
              <a:rPr lang="en-US" smtClean="0"/>
              <a:pPr defTabSz="919990"/>
              <a:t>49</a:t>
            </a:fld>
            <a:endParaRPr lang="en-US" dirty="0"/>
          </a:p>
        </p:txBody>
      </p:sp>
      <p:sp>
        <p:nvSpPr>
          <p:cNvPr id="88067"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1DA969E1-6E42-4EA4-85C2-E836B326D042}" type="slidenum">
              <a:rPr lang="en-US" sz="1100">
                <a:latin typeface="Arial" charset="0"/>
              </a:rPr>
              <a:pPr algn="r" defTabSz="919990"/>
              <a:t>49</a:t>
            </a:fld>
            <a:endParaRPr lang="en-US" sz="1100" dirty="0">
              <a:latin typeface="Arial" charset="0"/>
            </a:endParaRPr>
          </a:p>
        </p:txBody>
      </p:sp>
      <p:sp>
        <p:nvSpPr>
          <p:cNvPr id="88068" name="Slide Image Placeholder 1"/>
          <p:cNvSpPr>
            <a:spLocks noGrp="1" noRot="1" noChangeAspect="1" noTextEdit="1"/>
          </p:cNvSpPr>
          <p:nvPr>
            <p:ph type="sldImg"/>
          </p:nvPr>
        </p:nvSpPr>
        <p:spPr>
          <a:ln/>
        </p:spPr>
      </p:sp>
      <p:sp>
        <p:nvSpPr>
          <p:cNvPr id="88069" name="Notes Placeholder 2"/>
          <p:cNvSpPr>
            <a:spLocks noGrp="1"/>
          </p:cNvSpPr>
          <p:nvPr>
            <p:ph type="body" idx="1"/>
          </p:nvPr>
        </p:nvSpPr>
        <p:spPr>
          <a:noFill/>
          <a:ln/>
        </p:spPr>
        <p:txBody>
          <a:bodyPr/>
          <a:lstStyle/>
          <a:p>
            <a:endParaRPr lang="en-US" dirty="0"/>
          </a:p>
        </p:txBody>
      </p:sp>
      <p:sp>
        <p:nvSpPr>
          <p:cNvPr id="88070" name="Slide Number Placeholder 3"/>
          <p:cNvSpPr txBox="1">
            <a:spLocks noGrp="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AF80D713-DB2D-4EB7-A980-FCDB672E4BBA}" type="slidenum">
              <a:rPr lang="en-US" sz="1100">
                <a:latin typeface="Arial" charset="0"/>
              </a:rPr>
              <a:pPr algn="r" defTabSz="919990"/>
              <a:t>49</a:t>
            </a:fld>
            <a:endParaRPr lang="en-US" sz="1100" dirty="0">
              <a:latin typeface="Arial" charset="0"/>
            </a:endParaRPr>
          </a:p>
        </p:txBody>
      </p:sp>
      <p:sp>
        <p:nvSpPr>
          <p:cNvPr id="88071"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88072"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170721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a:t>
            </a:fld>
            <a:endParaRPr lang="en-US" dirty="0"/>
          </a:p>
        </p:txBody>
      </p:sp>
    </p:spTree>
    <p:extLst>
      <p:ext uri="{BB962C8B-B14F-4D97-AF65-F5344CB8AC3E}">
        <p14:creationId xmlns:p14="http://schemas.microsoft.com/office/powerpoint/2010/main" val="4063082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50</a:t>
            </a:fld>
            <a:endParaRPr lang="en-US" dirty="0"/>
          </a:p>
        </p:txBody>
      </p:sp>
    </p:spTree>
    <p:extLst>
      <p:ext uri="{BB962C8B-B14F-4D97-AF65-F5344CB8AC3E}">
        <p14:creationId xmlns:p14="http://schemas.microsoft.com/office/powerpoint/2010/main" val="185864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51</a:t>
            </a:fld>
            <a:endParaRPr lang="en-US" dirty="0"/>
          </a:p>
        </p:txBody>
      </p:sp>
    </p:spTree>
    <p:extLst>
      <p:ext uri="{BB962C8B-B14F-4D97-AF65-F5344CB8AC3E}">
        <p14:creationId xmlns:p14="http://schemas.microsoft.com/office/powerpoint/2010/main" val="463349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19990"/>
            <a:fld id="{C42AB3A0-21BA-4208-91ED-CC3E147EA4C5}" type="slidenum">
              <a:rPr lang="en-US" smtClean="0"/>
              <a:pPr defTabSz="919990"/>
              <a:t>52</a:t>
            </a:fld>
            <a:endParaRPr lang="en-US" dirty="0"/>
          </a:p>
        </p:txBody>
      </p:sp>
      <p:sp>
        <p:nvSpPr>
          <p:cNvPr id="89091"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2E9B34BB-1BE1-40EE-8391-FEF3BAAE434D}" type="slidenum">
              <a:rPr lang="en-US" sz="1100">
                <a:latin typeface="Arial" charset="0"/>
              </a:rPr>
              <a:pPr algn="r" defTabSz="919990"/>
              <a:t>52</a:t>
            </a:fld>
            <a:endParaRPr lang="en-US" sz="1100" dirty="0">
              <a:latin typeface="Arial" charset="0"/>
            </a:endParaRPr>
          </a:p>
        </p:txBody>
      </p:sp>
      <p:sp>
        <p:nvSpPr>
          <p:cNvPr id="89092" name="Slide Image Placeholder 1"/>
          <p:cNvSpPr>
            <a:spLocks noGrp="1" noRot="1" noChangeAspect="1" noTextEdit="1"/>
          </p:cNvSpPr>
          <p:nvPr>
            <p:ph type="sldImg"/>
          </p:nvPr>
        </p:nvSpPr>
        <p:spPr>
          <a:ln/>
        </p:spPr>
      </p:sp>
      <p:sp>
        <p:nvSpPr>
          <p:cNvPr id="89093" name="Notes Placeholder 2"/>
          <p:cNvSpPr>
            <a:spLocks noGrp="1"/>
          </p:cNvSpPr>
          <p:nvPr>
            <p:ph type="body" idx="1"/>
          </p:nvPr>
        </p:nvSpPr>
        <p:spPr>
          <a:noFill/>
          <a:ln/>
        </p:spPr>
        <p:txBody>
          <a:bodyPr/>
          <a:lstStyle/>
          <a:p>
            <a:endParaRPr lang="en-US" dirty="0"/>
          </a:p>
        </p:txBody>
      </p:sp>
      <p:sp>
        <p:nvSpPr>
          <p:cNvPr id="89094" name="Slide Number Placeholder 3"/>
          <p:cNvSpPr txBox="1">
            <a:spLocks noGrp="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19D1DC52-9274-475E-B9CB-F3B03E72909C}" type="slidenum">
              <a:rPr lang="en-US" sz="1100">
                <a:latin typeface="Arial" charset="0"/>
              </a:rPr>
              <a:pPr algn="r" defTabSz="919990"/>
              <a:t>52</a:t>
            </a:fld>
            <a:endParaRPr lang="en-US" sz="1100" dirty="0">
              <a:latin typeface="Arial" charset="0"/>
            </a:endParaRPr>
          </a:p>
        </p:txBody>
      </p:sp>
      <p:sp>
        <p:nvSpPr>
          <p:cNvPr id="89095"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89096"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642016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19990"/>
            <a:fld id="{90D96140-55DD-498B-B44B-2B68331CCC2A}" type="slidenum">
              <a:rPr lang="en-US" smtClean="0"/>
              <a:pPr defTabSz="919990"/>
              <a:t>53</a:t>
            </a:fld>
            <a:endParaRPr lang="en-US" dirty="0"/>
          </a:p>
        </p:txBody>
      </p:sp>
      <p:sp>
        <p:nvSpPr>
          <p:cNvPr id="90115"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EEC6FCBB-EF77-4376-8A2D-E93EF62CAAD1}" type="slidenum">
              <a:rPr lang="en-US" sz="1100">
                <a:latin typeface="Arial" charset="0"/>
              </a:rPr>
              <a:pPr algn="r" defTabSz="919990"/>
              <a:t>53</a:t>
            </a:fld>
            <a:endParaRPr lang="en-US" sz="1100" dirty="0">
              <a:latin typeface="Arial" charset="0"/>
            </a:endParaRPr>
          </a:p>
        </p:txBody>
      </p:sp>
      <p:sp>
        <p:nvSpPr>
          <p:cNvPr id="90116" name="Slide Image Placeholder 1"/>
          <p:cNvSpPr>
            <a:spLocks noGrp="1" noRot="1" noChangeAspect="1" noTextEdit="1"/>
          </p:cNvSpPr>
          <p:nvPr>
            <p:ph type="sldImg"/>
          </p:nvPr>
        </p:nvSpPr>
        <p:spPr>
          <a:ln/>
        </p:spPr>
      </p:sp>
      <p:sp>
        <p:nvSpPr>
          <p:cNvPr id="90117" name="Notes Placeholder 2"/>
          <p:cNvSpPr>
            <a:spLocks noGrp="1"/>
          </p:cNvSpPr>
          <p:nvPr>
            <p:ph type="body" idx="1"/>
          </p:nvPr>
        </p:nvSpPr>
        <p:spPr>
          <a:noFill/>
          <a:ln/>
        </p:spPr>
        <p:txBody>
          <a:bodyPr/>
          <a:lstStyle/>
          <a:p>
            <a:endParaRPr lang="en-US" dirty="0"/>
          </a:p>
        </p:txBody>
      </p:sp>
      <p:sp>
        <p:nvSpPr>
          <p:cNvPr id="90118" name="Slide Number Placeholder 3"/>
          <p:cNvSpPr txBox="1">
            <a:spLocks noGrp="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34176109-E3C3-4FBE-9B59-A21D4A4E8171}" type="slidenum">
              <a:rPr lang="en-US" sz="1100">
                <a:latin typeface="Arial" charset="0"/>
              </a:rPr>
              <a:pPr algn="r" defTabSz="919990"/>
              <a:t>53</a:t>
            </a:fld>
            <a:endParaRPr lang="en-US" sz="1100" dirty="0">
              <a:latin typeface="Arial" charset="0"/>
            </a:endParaRPr>
          </a:p>
        </p:txBody>
      </p:sp>
      <p:sp>
        <p:nvSpPr>
          <p:cNvPr id="90119"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90120"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1733453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19990"/>
            <a:fld id="{C3A8B97B-09C7-437C-822D-8753AD8E997E}" type="slidenum">
              <a:rPr lang="en-US" smtClean="0">
                <a:solidFill>
                  <a:srgbClr val="000000"/>
                </a:solidFill>
              </a:rPr>
              <a:pPr defTabSz="919990"/>
              <a:t>54</a:t>
            </a:fld>
            <a:endParaRPr lang="en-US" dirty="0">
              <a:solidFill>
                <a:srgbClr val="000000"/>
              </a:solidFill>
            </a:endParaRPr>
          </a:p>
        </p:txBody>
      </p:sp>
      <p:sp>
        <p:nvSpPr>
          <p:cNvPr id="92163" name="Rectangle 7"/>
          <p:cNvSpPr txBox="1">
            <a:spLocks noGrp="1" noChangeArrowheads="1"/>
          </p:cNvSpPr>
          <p:nvPr/>
        </p:nvSpPr>
        <p:spPr bwMode="auto">
          <a:xfrm>
            <a:off x="5214187" y="6692592"/>
            <a:ext cx="3986855" cy="352327"/>
          </a:xfrm>
          <a:prstGeom prst="rect">
            <a:avLst/>
          </a:prstGeom>
          <a:noFill/>
          <a:ln w="9525">
            <a:noFill/>
            <a:miter lim="800000"/>
            <a:headEnd/>
            <a:tailEnd/>
          </a:ln>
        </p:spPr>
        <p:txBody>
          <a:bodyPr lIns="92267" tIns="46134" rIns="92267" bIns="46134" anchor="b"/>
          <a:lstStyle/>
          <a:p>
            <a:pPr algn="r" defTabSz="919990"/>
            <a:fld id="{BB059E91-1939-4DF3-98AF-9ABE76454E9B}" type="slidenum">
              <a:rPr lang="en-US" sz="1100">
                <a:solidFill>
                  <a:srgbClr val="000000"/>
                </a:solidFill>
                <a:latin typeface="Arial" charset="0"/>
              </a:rPr>
              <a:pPr algn="r" defTabSz="919990"/>
              <a:t>54</a:t>
            </a:fld>
            <a:endParaRPr lang="en-US" sz="1100" dirty="0">
              <a:solidFill>
                <a:srgbClr val="000000"/>
              </a:solidFill>
              <a:latin typeface="Arial" charset="0"/>
            </a:endParaRPr>
          </a:p>
        </p:txBody>
      </p:sp>
      <p:sp>
        <p:nvSpPr>
          <p:cNvPr id="92164" name="Slide Image Placeholder 1"/>
          <p:cNvSpPr>
            <a:spLocks noGrp="1" noRot="1" noChangeAspect="1" noTextEdit="1"/>
          </p:cNvSpPr>
          <p:nvPr>
            <p:ph type="sldImg"/>
          </p:nvPr>
        </p:nvSpPr>
        <p:spPr>
          <a:ln/>
        </p:spPr>
      </p:sp>
      <p:sp>
        <p:nvSpPr>
          <p:cNvPr id="92165" name="Notes Placeholder 2"/>
          <p:cNvSpPr>
            <a:spLocks noGrp="1"/>
          </p:cNvSpPr>
          <p:nvPr>
            <p:ph type="body" idx="1"/>
          </p:nvPr>
        </p:nvSpPr>
        <p:spPr>
          <a:noFill/>
          <a:ln/>
        </p:spPr>
        <p:txBody>
          <a:bodyPr/>
          <a:lstStyle/>
          <a:p>
            <a:endParaRPr lang="en-US" dirty="0"/>
          </a:p>
        </p:txBody>
      </p:sp>
      <p:sp>
        <p:nvSpPr>
          <p:cNvPr id="92166" name="Slide Number Placeholder 3"/>
          <p:cNvSpPr txBox="1">
            <a:spLocks noGrp="1"/>
          </p:cNvSpPr>
          <p:nvPr/>
        </p:nvSpPr>
        <p:spPr bwMode="auto">
          <a:xfrm>
            <a:off x="5214187" y="6692592"/>
            <a:ext cx="3986855" cy="352327"/>
          </a:xfrm>
          <a:prstGeom prst="rect">
            <a:avLst/>
          </a:prstGeom>
          <a:noFill/>
          <a:ln w="9525">
            <a:noFill/>
            <a:miter lim="800000"/>
            <a:headEnd/>
            <a:tailEnd/>
          </a:ln>
        </p:spPr>
        <p:txBody>
          <a:bodyPr lIns="92267" tIns="46134" rIns="92267" bIns="46134" anchor="b"/>
          <a:lstStyle/>
          <a:p>
            <a:pPr algn="r" defTabSz="919990"/>
            <a:fld id="{A17EBF73-62F1-4494-A55D-4731020FA262}" type="slidenum">
              <a:rPr lang="en-US" sz="1100">
                <a:solidFill>
                  <a:srgbClr val="000000"/>
                </a:solidFill>
                <a:latin typeface="Arial" charset="0"/>
              </a:rPr>
              <a:pPr algn="r" defTabSz="919990"/>
              <a:t>54</a:t>
            </a:fld>
            <a:endParaRPr lang="en-US" sz="1100" dirty="0">
              <a:solidFill>
                <a:srgbClr val="000000"/>
              </a:solidFill>
              <a:latin typeface="Arial" charset="0"/>
            </a:endParaRPr>
          </a:p>
        </p:txBody>
      </p:sp>
      <p:sp>
        <p:nvSpPr>
          <p:cNvPr id="92167" name="Header Placeholder 4"/>
          <p:cNvSpPr>
            <a:spLocks noGrp="1"/>
          </p:cNvSpPr>
          <p:nvPr>
            <p:ph type="hdr" sz="quarter"/>
          </p:nvPr>
        </p:nvSpPr>
        <p:spPr>
          <a:noFill/>
        </p:spPr>
        <p:txBody>
          <a:bodyPr/>
          <a:lstStyle/>
          <a:p>
            <a:pPr defTabSz="919990"/>
            <a:r>
              <a:rPr lang="en-US">
                <a:solidFill>
                  <a:srgbClr val="000000"/>
                </a:solidFill>
              </a:rPr>
              <a:t>Justice Administrative Commission, Year-End Meeting Fiscal Year 2021-22</a:t>
            </a:r>
            <a:endParaRPr lang="en-US" dirty="0">
              <a:solidFill>
                <a:srgbClr val="000000"/>
              </a:solidFill>
            </a:endParaRPr>
          </a:p>
        </p:txBody>
      </p:sp>
      <p:sp>
        <p:nvSpPr>
          <p:cNvPr id="92168" name="Date Placeholder 7"/>
          <p:cNvSpPr>
            <a:spLocks noGrp="1"/>
          </p:cNvSpPr>
          <p:nvPr>
            <p:ph type="dt" sz="quarter" idx="1"/>
          </p:nvPr>
        </p:nvSpPr>
        <p:spPr>
          <a:noFill/>
        </p:spPr>
        <p:txBody>
          <a:bodyPr/>
          <a:lstStyle/>
          <a:p>
            <a:pPr defTabSz="919990"/>
            <a:endParaRPr lang="en-US" dirty="0">
              <a:solidFill>
                <a:srgbClr val="000000"/>
              </a:solidFill>
            </a:endParaRPr>
          </a:p>
        </p:txBody>
      </p:sp>
    </p:spTree>
    <p:extLst>
      <p:ext uri="{BB962C8B-B14F-4D97-AF65-F5344CB8AC3E}">
        <p14:creationId xmlns:p14="http://schemas.microsoft.com/office/powerpoint/2010/main" val="2444015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55</a:t>
            </a:fld>
            <a:endParaRPr lang="en-US" dirty="0"/>
          </a:p>
        </p:txBody>
      </p:sp>
    </p:spTree>
    <p:extLst>
      <p:ext uri="{BB962C8B-B14F-4D97-AF65-F5344CB8AC3E}">
        <p14:creationId xmlns:p14="http://schemas.microsoft.com/office/powerpoint/2010/main" val="4050745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19990"/>
            <a:fld id="{EBD87935-9C4B-41F3-BE7E-A3E4EAEDF982}" type="slidenum">
              <a:rPr lang="en-US" smtClean="0"/>
              <a:pPr defTabSz="919990"/>
              <a:t>56</a:t>
            </a:fld>
            <a:endParaRPr lang="en-US" dirty="0"/>
          </a:p>
        </p:txBody>
      </p:sp>
      <p:sp>
        <p:nvSpPr>
          <p:cNvPr id="91139"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E7EEFEA6-C2DE-4A2B-B88B-870544A49D11}" type="slidenum">
              <a:rPr lang="en-US" sz="1100">
                <a:latin typeface="Arial" charset="0"/>
              </a:rPr>
              <a:pPr algn="r" defTabSz="919990"/>
              <a:t>56</a:t>
            </a:fld>
            <a:endParaRPr lang="en-US" sz="1100" dirty="0">
              <a:latin typeface="Arial" charset="0"/>
            </a:endParaRPr>
          </a:p>
        </p:txBody>
      </p:sp>
      <p:sp>
        <p:nvSpPr>
          <p:cNvPr id="91140" name="Slide Image Placeholder 1"/>
          <p:cNvSpPr>
            <a:spLocks noGrp="1" noRot="1" noChangeAspect="1" noTextEdit="1"/>
          </p:cNvSpPr>
          <p:nvPr>
            <p:ph type="sldImg"/>
          </p:nvPr>
        </p:nvSpPr>
        <p:spPr>
          <a:ln/>
        </p:spPr>
      </p:sp>
      <p:sp>
        <p:nvSpPr>
          <p:cNvPr id="91141" name="Notes Placeholder 2"/>
          <p:cNvSpPr>
            <a:spLocks noGrp="1"/>
          </p:cNvSpPr>
          <p:nvPr>
            <p:ph type="body" idx="1"/>
          </p:nvPr>
        </p:nvSpPr>
        <p:spPr>
          <a:noFill/>
          <a:ln/>
        </p:spPr>
        <p:txBody>
          <a:bodyPr/>
          <a:lstStyle/>
          <a:p>
            <a:endParaRPr lang="en-US" dirty="0"/>
          </a:p>
        </p:txBody>
      </p:sp>
      <p:sp>
        <p:nvSpPr>
          <p:cNvPr id="91142" name="Slide Number Placeholder 3"/>
          <p:cNvSpPr txBox="1">
            <a:spLocks noGrp="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D6AD976B-B9A5-44B3-8618-15F48E276EF9}" type="slidenum">
              <a:rPr lang="en-US" sz="1100">
                <a:latin typeface="Arial" charset="0"/>
              </a:rPr>
              <a:pPr algn="r" defTabSz="919990"/>
              <a:t>56</a:t>
            </a:fld>
            <a:endParaRPr lang="en-US" sz="1100" dirty="0">
              <a:latin typeface="Arial" charset="0"/>
            </a:endParaRPr>
          </a:p>
        </p:txBody>
      </p:sp>
      <p:sp>
        <p:nvSpPr>
          <p:cNvPr id="91143"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91144"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375292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57</a:t>
            </a:fld>
            <a:endParaRPr lang="en-US" dirty="0"/>
          </a:p>
        </p:txBody>
      </p:sp>
    </p:spTree>
    <p:extLst>
      <p:ext uri="{BB962C8B-B14F-4D97-AF65-F5344CB8AC3E}">
        <p14:creationId xmlns:p14="http://schemas.microsoft.com/office/powerpoint/2010/main" val="3981843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58</a:t>
            </a:fld>
            <a:endParaRPr lang="en-US" dirty="0"/>
          </a:p>
        </p:txBody>
      </p:sp>
    </p:spTree>
    <p:extLst>
      <p:ext uri="{BB962C8B-B14F-4D97-AF65-F5344CB8AC3E}">
        <p14:creationId xmlns:p14="http://schemas.microsoft.com/office/powerpoint/2010/main" val="2244686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59</a:t>
            </a:fld>
            <a:endParaRPr lang="en-US" dirty="0"/>
          </a:p>
        </p:txBody>
      </p:sp>
    </p:spTree>
    <p:extLst>
      <p:ext uri="{BB962C8B-B14F-4D97-AF65-F5344CB8AC3E}">
        <p14:creationId xmlns:p14="http://schemas.microsoft.com/office/powerpoint/2010/main" val="394798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a:t>
            </a:fld>
            <a:endParaRPr lang="en-US" dirty="0"/>
          </a:p>
        </p:txBody>
      </p:sp>
    </p:spTree>
    <p:extLst>
      <p:ext uri="{BB962C8B-B14F-4D97-AF65-F5344CB8AC3E}">
        <p14:creationId xmlns:p14="http://schemas.microsoft.com/office/powerpoint/2010/main" val="3461471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60</a:t>
            </a:fld>
            <a:endParaRPr lang="en-US" dirty="0"/>
          </a:p>
        </p:txBody>
      </p:sp>
    </p:spTree>
    <p:extLst>
      <p:ext uri="{BB962C8B-B14F-4D97-AF65-F5344CB8AC3E}">
        <p14:creationId xmlns:p14="http://schemas.microsoft.com/office/powerpoint/2010/main" val="17362353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61</a:t>
            </a:fld>
            <a:endParaRPr lang="en-US" dirty="0"/>
          </a:p>
        </p:txBody>
      </p:sp>
    </p:spTree>
    <p:extLst>
      <p:ext uri="{BB962C8B-B14F-4D97-AF65-F5344CB8AC3E}">
        <p14:creationId xmlns:p14="http://schemas.microsoft.com/office/powerpoint/2010/main" val="4088977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19990"/>
            <a:fld id="{A4BE5D5D-9CD0-4F19-AC06-12283D780BC3}" type="slidenum">
              <a:rPr lang="en-US" smtClean="0"/>
              <a:pPr defTabSz="919990"/>
              <a:t>62</a:t>
            </a:fld>
            <a:endParaRPr lang="en-US" dirty="0"/>
          </a:p>
        </p:txBody>
      </p:sp>
      <p:sp>
        <p:nvSpPr>
          <p:cNvPr id="93187"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9A8FF768-24FB-4CCC-A144-A5F77058F376}" type="slidenum">
              <a:rPr lang="en-US" sz="1100">
                <a:latin typeface="Arial" charset="0"/>
              </a:rPr>
              <a:pPr algn="r" defTabSz="919990"/>
              <a:t>62</a:t>
            </a:fld>
            <a:endParaRPr lang="en-US" sz="1100" dirty="0">
              <a:latin typeface="Arial" charset="0"/>
            </a:endParaRPr>
          </a:p>
        </p:txBody>
      </p:sp>
      <p:sp>
        <p:nvSpPr>
          <p:cNvPr id="93188"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076E39C6-C64C-49C8-A135-C140AFFC1D83}" type="slidenum">
              <a:rPr lang="en-US" sz="1100">
                <a:latin typeface="Arial" charset="0"/>
              </a:rPr>
              <a:pPr algn="r" defTabSz="919990"/>
              <a:t>62</a:t>
            </a:fld>
            <a:endParaRPr lang="en-US" sz="1100" dirty="0">
              <a:latin typeface="Arial" charset="0"/>
            </a:endParaRPr>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endParaRPr lang="en-US" dirty="0"/>
          </a:p>
        </p:txBody>
      </p:sp>
      <p:sp>
        <p:nvSpPr>
          <p:cNvPr id="93191"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93192"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2035210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19990"/>
            <a:fld id="{C8093AEB-67A7-4F8D-9CAB-3F44128A20CC}" type="slidenum">
              <a:rPr lang="en-US" smtClean="0"/>
              <a:pPr defTabSz="919990"/>
              <a:t>63</a:t>
            </a:fld>
            <a:endParaRPr lang="en-US" dirty="0"/>
          </a:p>
        </p:txBody>
      </p:sp>
      <p:sp>
        <p:nvSpPr>
          <p:cNvPr id="94211"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9F726E07-2C79-4B49-A599-DC18BFB93239}" type="slidenum">
              <a:rPr lang="en-US" sz="1100">
                <a:latin typeface="Arial" charset="0"/>
              </a:rPr>
              <a:pPr algn="r" defTabSz="919990"/>
              <a:t>63</a:t>
            </a:fld>
            <a:endParaRPr lang="en-US" sz="1100" dirty="0">
              <a:latin typeface="Arial" charset="0"/>
            </a:endParaRPr>
          </a:p>
        </p:txBody>
      </p:sp>
      <p:sp>
        <p:nvSpPr>
          <p:cNvPr id="94212"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59F77B7A-8B62-402F-B502-72D8E103C9AE}" type="slidenum">
              <a:rPr lang="en-US" sz="1100">
                <a:latin typeface="Arial" charset="0"/>
              </a:rPr>
              <a:pPr algn="r" defTabSz="919990"/>
              <a:t>63</a:t>
            </a:fld>
            <a:endParaRPr lang="en-US" sz="1100" dirty="0">
              <a:latin typeface="Arial" charset="0"/>
            </a:endParaRPr>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pPr eaLnBrk="1" hangingPunct="1"/>
            <a:endParaRPr lang="en-US" dirty="0"/>
          </a:p>
        </p:txBody>
      </p:sp>
      <p:sp>
        <p:nvSpPr>
          <p:cNvPr id="94215"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94216"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2524678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64</a:t>
            </a:fld>
            <a:endParaRPr lang="en-US" dirty="0"/>
          </a:p>
        </p:txBody>
      </p:sp>
    </p:spTree>
    <p:extLst>
      <p:ext uri="{BB962C8B-B14F-4D97-AF65-F5344CB8AC3E}">
        <p14:creationId xmlns:p14="http://schemas.microsoft.com/office/powerpoint/2010/main" val="26923084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19990"/>
            <a:fld id="{73E15986-6D05-4995-A6E7-20FE89B01A95}" type="slidenum">
              <a:rPr lang="en-US" smtClean="0"/>
              <a:pPr defTabSz="919990"/>
              <a:t>65</a:t>
            </a:fld>
            <a:endParaRPr lang="en-US" dirty="0"/>
          </a:p>
        </p:txBody>
      </p:sp>
      <p:sp>
        <p:nvSpPr>
          <p:cNvPr id="98307"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870D198A-7FE0-4E50-9F8C-9FB162CB2056}" type="slidenum">
              <a:rPr lang="en-US" sz="1100">
                <a:latin typeface="Arial" charset="0"/>
              </a:rPr>
              <a:pPr algn="r" defTabSz="919990"/>
              <a:t>65</a:t>
            </a:fld>
            <a:endParaRPr lang="en-US" sz="1100" dirty="0">
              <a:latin typeface="Arial" charset="0"/>
            </a:endParaRPr>
          </a:p>
        </p:txBody>
      </p:sp>
      <p:sp>
        <p:nvSpPr>
          <p:cNvPr id="98308" name="Rectangle 7"/>
          <p:cNvSpPr txBox="1">
            <a:spLocks noGrp="1" noChangeArrowheads="1"/>
          </p:cNvSpPr>
          <p:nvPr/>
        </p:nvSpPr>
        <p:spPr bwMode="auto">
          <a:xfrm>
            <a:off x="3957689" y="8817368"/>
            <a:ext cx="3026118" cy="464185"/>
          </a:xfrm>
          <a:prstGeom prst="rect">
            <a:avLst/>
          </a:prstGeom>
          <a:noFill/>
          <a:ln w="9525">
            <a:noFill/>
            <a:miter lim="800000"/>
            <a:headEnd/>
            <a:tailEnd/>
          </a:ln>
        </p:spPr>
        <p:txBody>
          <a:bodyPr lIns="92267" tIns="46134" rIns="92267" bIns="46134" anchor="b"/>
          <a:lstStyle/>
          <a:p>
            <a:pPr algn="r" defTabSz="919990"/>
            <a:fld id="{95A0CD5B-BDDC-4C01-8C7A-947FCC150756}" type="slidenum">
              <a:rPr lang="en-US" sz="1100">
                <a:latin typeface="Arial" charset="0"/>
              </a:rPr>
              <a:pPr algn="r" defTabSz="919990"/>
              <a:t>65</a:t>
            </a:fld>
            <a:endParaRPr lang="en-US" sz="1100" dirty="0">
              <a:latin typeface="Arial" charset="0"/>
            </a:endParaRPr>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pPr eaLnBrk="1" hangingPunct="1"/>
            <a:endParaRPr lang="en-US" dirty="0"/>
          </a:p>
        </p:txBody>
      </p:sp>
      <p:sp>
        <p:nvSpPr>
          <p:cNvPr id="98311" name="Header Placeholder 4"/>
          <p:cNvSpPr>
            <a:spLocks noGrp="1"/>
          </p:cNvSpPr>
          <p:nvPr>
            <p:ph type="hdr" sz="quarter"/>
          </p:nvPr>
        </p:nvSpPr>
        <p:spPr>
          <a:noFill/>
        </p:spPr>
        <p:txBody>
          <a:bodyPr/>
          <a:lstStyle/>
          <a:p>
            <a:pPr defTabSz="919990"/>
            <a:r>
              <a:rPr lang="en-US"/>
              <a:t>Justice Administrative Commission, Year-End Meeting Fiscal Year 2021-22</a:t>
            </a:r>
            <a:endParaRPr lang="en-US" dirty="0"/>
          </a:p>
        </p:txBody>
      </p:sp>
      <p:sp>
        <p:nvSpPr>
          <p:cNvPr id="98312" name="Date Placeholder 7"/>
          <p:cNvSpPr>
            <a:spLocks noGrp="1"/>
          </p:cNvSpPr>
          <p:nvPr>
            <p:ph type="dt" sz="quarter" idx="1"/>
          </p:nvPr>
        </p:nvSpPr>
        <p:spPr>
          <a:noFill/>
        </p:spPr>
        <p:txBody>
          <a:bodyPr/>
          <a:lstStyle/>
          <a:p>
            <a:pPr defTabSz="919990"/>
            <a:endParaRPr lang="en-US" dirty="0"/>
          </a:p>
        </p:txBody>
      </p:sp>
    </p:spTree>
    <p:extLst>
      <p:ext uri="{BB962C8B-B14F-4D97-AF65-F5344CB8AC3E}">
        <p14:creationId xmlns:p14="http://schemas.microsoft.com/office/powerpoint/2010/main" val="25957946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66</a:t>
            </a:fld>
            <a:endParaRPr lang="en-US" dirty="0"/>
          </a:p>
        </p:txBody>
      </p:sp>
    </p:spTree>
    <p:extLst>
      <p:ext uri="{BB962C8B-B14F-4D97-AF65-F5344CB8AC3E}">
        <p14:creationId xmlns:p14="http://schemas.microsoft.com/office/powerpoint/2010/main" val="2551861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67</a:t>
            </a:fld>
            <a:endParaRPr lang="en-US" dirty="0"/>
          </a:p>
        </p:txBody>
      </p:sp>
    </p:spTree>
    <p:extLst>
      <p:ext uri="{BB962C8B-B14F-4D97-AF65-F5344CB8AC3E}">
        <p14:creationId xmlns:p14="http://schemas.microsoft.com/office/powerpoint/2010/main" val="1773430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68</a:t>
            </a:fld>
            <a:endParaRPr lang="en-US" dirty="0"/>
          </a:p>
        </p:txBody>
      </p:sp>
    </p:spTree>
    <p:extLst>
      <p:ext uri="{BB962C8B-B14F-4D97-AF65-F5344CB8AC3E}">
        <p14:creationId xmlns:p14="http://schemas.microsoft.com/office/powerpoint/2010/main" val="14681093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69</a:t>
            </a:fld>
            <a:endParaRPr lang="en-US" dirty="0"/>
          </a:p>
        </p:txBody>
      </p:sp>
    </p:spTree>
    <p:extLst>
      <p:ext uri="{BB962C8B-B14F-4D97-AF65-F5344CB8AC3E}">
        <p14:creationId xmlns:p14="http://schemas.microsoft.com/office/powerpoint/2010/main" val="277333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a:t>
            </a:fld>
            <a:endParaRPr lang="en-US" dirty="0"/>
          </a:p>
        </p:txBody>
      </p:sp>
    </p:spTree>
    <p:extLst>
      <p:ext uri="{BB962C8B-B14F-4D97-AF65-F5344CB8AC3E}">
        <p14:creationId xmlns:p14="http://schemas.microsoft.com/office/powerpoint/2010/main" val="626236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70</a:t>
            </a:fld>
            <a:endParaRPr lang="en-US" dirty="0"/>
          </a:p>
        </p:txBody>
      </p:sp>
    </p:spTree>
    <p:extLst>
      <p:ext uri="{BB962C8B-B14F-4D97-AF65-F5344CB8AC3E}">
        <p14:creationId xmlns:p14="http://schemas.microsoft.com/office/powerpoint/2010/main" val="3028592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71</a:t>
            </a:fld>
            <a:endParaRPr lang="en-US" dirty="0"/>
          </a:p>
        </p:txBody>
      </p:sp>
    </p:spTree>
    <p:extLst>
      <p:ext uri="{BB962C8B-B14F-4D97-AF65-F5344CB8AC3E}">
        <p14:creationId xmlns:p14="http://schemas.microsoft.com/office/powerpoint/2010/main" val="3507838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72</a:t>
            </a:fld>
            <a:endParaRPr lang="en-US" dirty="0"/>
          </a:p>
        </p:txBody>
      </p:sp>
    </p:spTree>
    <p:extLst>
      <p:ext uri="{BB962C8B-B14F-4D97-AF65-F5344CB8AC3E}">
        <p14:creationId xmlns:p14="http://schemas.microsoft.com/office/powerpoint/2010/main" val="35908793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73</a:t>
            </a:fld>
            <a:endParaRPr lang="en-US" dirty="0"/>
          </a:p>
        </p:txBody>
      </p:sp>
    </p:spTree>
    <p:extLst>
      <p:ext uri="{BB962C8B-B14F-4D97-AF65-F5344CB8AC3E}">
        <p14:creationId xmlns:p14="http://schemas.microsoft.com/office/powerpoint/2010/main" val="11321113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74</a:t>
            </a:fld>
            <a:endParaRPr lang="en-US" dirty="0"/>
          </a:p>
        </p:txBody>
      </p:sp>
    </p:spTree>
    <p:extLst>
      <p:ext uri="{BB962C8B-B14F-4D97-AF65-F5344CB8AC3E}">
        <p14:creationId xmlns:p14="http://schemas.microsoft.com/office/powerpoint/2010/main" val="9594618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75</a:t>
            </a:fld>
            <a:endParaRPr lang="en-US" dirty="0"/>
          </a:p>
        </p:txBody>
      </p:sp>
    </p:spTree>
    <p:extLst>
      <p:ext uri="{BB962C8B-B14F-4D97-AF65-F5344CB8AC3E}">
        <p14:creationId xmlns:p14="http://schemas.microsoft.com/office/powerpoint/2010/main" val="15766894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76</a:t>
            </a:fld>
            <a:endParaRPr lang="en-US" dirty="0"/>
          </a:p>
        </p:txBody>
      </p:sp>
    </p:spTree>
    <p:extLst>
      <p:ext uri="{BB962C8B-B14F-4D97-AF65-F5344CB8AC3E}">
        <p14:creationId xmlns:p14="http://schemas.microsoft.com/office/powerpoint/2010/main" val="2727626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330" y="4427220"/>
            <a:ext cx="5609757" cy="4183380"/>
          </a:xfrm>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77</a:t>
            </a:fld>
            <a:endParaRPr lang="en-US" dirty="0"/>
          </a:p>
        </p:txBody>
      </p:sp>
    </p:spTree>
    <p:extLst>
      <p:ext uri="{BB962C8B-B14F-4D97-AF65-F5344CB8AC3E}">
        <p14:creationId xmlns:p14="http://schemas.microsoft.com/office/powerpoint/2010/main" val="35596238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78</a:t>
            </a:fld>
            <a:endParaRPr lang="en-US" dirty="0"/>
          </a:p>
        </p:txBody>
      </p:sp>
    </p:spTree>
    <p:extLst>
      <p:ext uri="{BB962C8B-B14F-4D97-AF65-F5344CB8AC3E}">
        <p14:creationId xmlns:p14="http://schemas.microsoft.com/office/powerpoint/2010/main" val="13701640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79</a:t>
            </a:fld>
            <a:endParaRPr lang="en-US" dirty="0"/>
          </a:p>
        </p:txBody>
      </p:sp>
    </p:spTree>
    <p:extLst>
      <p:ext uri="{BB962C8B-B14F-4D97-AF65-F5344CB8AC3E}">
        <p14:creationId xmlns:p14="http://schemas.microsoft.com/office/powerpoint/2010/main" val="261546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a:t>
            </a:fld>
            <a:endParaRPr lang="en-US" dirty="0"/>
          </a:p>
        </p:txBody>
      </p:sp>
    </p:spTree>
    <p:extLst>
      <p:ext uri="{BB962C8B-B14F-4D97-AF65-F5344CB8AC3E}">
        <p14:creationId xmlns:p14="http://schemas.microsoft.com/office/powerpoint/2010/main" val="16303569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80</a:t>
            </a:fld>
            <a:endParaRPr lang="en-US" dirty="0"/>
          </a:p>
        </p:txBody>
      </p:sp>
    </p:spTree>
    <p:extLst>
      <p:ext uri="{BB962C8B-B14F-4D97-AF65-F5344CB8AC3E}">
        <p14:creationId xmlns:p14="http://schemas.microsoft.com/office/powerpoint/2010/main" val="12109061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81</a:t>
            </a:fld>
            <a:endParaRPr lang="en-US" dirty="0"/>
          </a:p>
        </p:txBody>
      </p:sp>
    </p:spTree>
    <p:extLst>
      <p:ext uri="{BB962C8B-B14F-4D97-AF65-F5344CB8AC3E}">
        <p14:creationId xmlns:p14="http://schemas.microsoft.com/office/powerpoint/2010/main" val="20290065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82</a:t>
            </a:fld>
            <a:endParaRPr lang="en-US" dirty="0"/>
          </a:p>
        </p:txBody>
      </p:sp>
    </p:spTree>
    <p:extLst>
      <p:ext uri="{BB962C8B-B14F-4D97-AF65-F5344CB8AC3E}">
        <p14:creationId xmlns:p14="http://schemas.microsoft.com/office/powerpoint/2010/main" val="13583582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83</a:t>
            </a:fld>
            <a:endParaRPr lang="en-US" dirty="0"/>
          </a:p>
        </p:txBody>
      </p:sp>
    </p:spTree>
    <p:extLst>
      <p:ext uri="{BB962C8B-B14F-4D97-AF65-F5344CB8AC3E}">
        <p14:creationId xmlns:p14="http://schemas.microsoft.com/office/powerpoint/2010/main" val="38613899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84</a:t>
            </a:fld>
            <a:endParaRPr lang="en-US" dirty="0"/>
          </a:p>
        </p:txBody>
      </p:sp>
    </p:spTree>
    <p:extLst>
      <p:ext uri="{BB962C8B-B14F-4D97-AF65-F5344CB8AC3E}">
        <p14:creationId xmlns:p14="http://schemas.microsoft.com/office/powerpoint/2010/main" val="12354980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85</a:t>
            </a:fld>
            <a:endParaRPr lang="en-US" dirty="0"/>
          </a:p>
        </p:txBody>
      </p:sp>
    </p:spTree>
    <p:extLst>
      <p:ext uri="{BB962C8B-B14F-4D97-AF65-F5344CB8AC3E}">
        <p14:creationId xmlns:p14="http://schemas.microsoft.com/office/powerpoint/2010/main" val="2209669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86</a:t>
            </a:fld>
            <a:endParaRPr lang="en-US" dirty="0"/>
          </a:p>
        </p:txBody>
      </p:sp>
    </p:spTree>
    <p:extLst>
      <p:ext uri="{BB962C8B-B14F-4D97-AF65-F5344CB8AC3E}">
        <p14:creationId xmlns:p14="http://schemas.microsoft.com/office/powerpoint/2010/main" val="27567457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87</a:t>
            </a:fld>
            <a:endParaRPr lang="en-US" dirty="0"/>
          </a:p>
        </p:txBody>
      </p:sp>
    </p:spTree>
    <p:extLst>
      <p:ext uri="{BB962C8B-B14F-4D97-AF65-F5344CB8AC3E}">
        <p14:creationId xmlns:p14="http://schemas.microsoft.com/office/powerpoint/2010/main" val="26782110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88</a:t>
            </a:fld>
            <a:endParaRPr lang="en-US" dirty="0"/>
          </a:p>
        </p:txBody>
      </p:sp>
    </p:spTree>
    <p:extLst>
      <p:ext uri="{BB962C8B-B14F-4D97-AF65-F5344CB8AC3E}">
        <p14:creationId xmlns:p14="http://schemas.microsoft.com/office/powerpoint/2010/main" val="39310476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dirty="0"/>
          </a:p>
        </p:txBody>
      </p:sp>
      <p:sp>
        <p:nvSpPr>
          <p:cNvPr id="6" name="Slide Number Placeholder 5"/>
          <p:cNvSpPr>
            <a:spLocks noGrp="1"/>
          </p:cNvSpPr>
          <p:nvPr>
            <p:ph type="sldNum" sz="quarter" idx="5"/>
          </p:nvPr>
        </p:nvSpPr>
        <p:spPr/>
        <p:txBody>
          <a:bodyPr/>
          <a:lstStyle/>
          <a:p>
            <a:pPr>
              <a:defRPr/>
            </a:pPr>
            <a:fld id="{3DF354B4-128D-49C4-9727-1CC2937AEBAE}" type="slidenum">
              <a:rPr lang="en-US" smtClean="0">
                <a:solidFill>
                  <a:srgbClr val="000000"/>
                </a:solidFill>
              </a:rPr>
              <a:pPr>
                <a:defRPr/>
              </a:pPr>
              <a:t>89</a:t>
            </a:fld>
            <a:endParaRPr lang="en-US" dirty="0">
              <a:solidFill>
                <a:srgbClr val="000000"/>
              </a:solidFill>
            </a:endParaRPr>
          </a:p>
        </p:txBody>
      </p:sp>
      <p:sp>
        <p:nvSpPr>
          <p:cNvPr id="7" name="Date Placeholder 6"/>
          <p:cNvSpPr>
            <a:spLocks noGrp="1"/>
          </p:cNvSpPr>
          <p:nvPr>
            <p:ph type="dt" sz="quarter" idx="1"/>
          </p:nvPr>
        </p:nvSpPr>
        <p:spPr/>
        <p:txBody>
          <a:bodyPr/>
          <a:lstStyle/>
          <a:p>
            <a:pPr>
              <a:defRPr/>
            </a:pPr>
            <a:endParaRPr lang="en-US" dirty="0">
              <a:solidFill>
                <a:srgbClr val="000000"/>
              </a:solidFill>
            </a:endParaRPr>
          </a:p>
        </p:txBody>
      </p:sp>
      <p:sp>
        <p:nvSpPr>
          <p:cNvPr id="8" name="Header Placeholder 7"/>
          <p:cNvSpPr>
            <a:spLocks noGrp="1"/>
          </p:cNvSpPr>
          <p:nvPr>
            <p:ph type="hdr" sz="quarter"/>
          </p:nvPr>
        </p:nvSpPr>
        <p:spPr/>
        <p:txBody>
          <a:bodyPr/>
          <a:lstStyle/>
          <a:p>
            <a:pPr>
              <a:defRPr/>
            </a:pPr>
            <a:r>
              <a:rPr lang="en-US">
                <a:solidFill>
                  <a:srgbClr val="000000"/>
                </a:solidFill>
              </a:rPr>
              <a:t>Justice Administrative Commission, Year-End Meeting Fiscal Year 2021-22</a:t>
            </a:r>
            <a:endParaRPr lang="en-US" dirty="0">
              <a:solidFill>
                <a:srgbClr val="000000"/>
              </a:solidFill>
            </a:endParaRPr>
          </a:p>
        </p:txBody>
      </p:sp>
    </p:spTree>
    <p:extLst>
      <p:ext uri="{BB962C8B-B14F-4D97-AF65-F5344CB8AC3E}">
        <p14:creationId xmlns:p14="http://schemas.microsoft.com/office/powerpoint/2010/main" val="143721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a:t>
            </a:fld>
            <a:endParaRPr lang="en-US" dirty="0"/>
          </a:p>
        </p:txBody>
      </p:sp>
    </p:spTree>
    <p:extLst>
      <p:ext uri="{BB962C8B-B14F-4D97-AF65-F5344CB8AC3E}">
        <p14:creationId xmlns:p14="http://schemas.microsoft.com/office/powerpoint/2010/main" val="36833461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4550" indent="-286365" eaLnBrk="0" hangingPunct="0">
              <a:defRPr sz="1700">
                <a:solidFill>
                  <a:schemeClr val="tx1"/>
                </a:solidFill>
                <a:latin typeface="Arial" panose="020B0604020202020204" pitchFamily="34" charset="0"/>
                <a:cs typeface="Arial" panose="020B0604020202020204" pitchFamily="34" charset="0"/>
              </a:defRPr>
            </a:lvl2pPr>
            <a:lvl3pPr marL="1145461" indent="-229092" eaLnBrk="0" hangingPunct="0">
              <a:defRPr sz="1700">
                <a:solidFill>
                  <a:schemeClr val="tx1"/>
                </a:solidFill>
                <a:latin typeface="Arial" panose="020B0604020202020204" pitchFamily="34" charset="0"/>
                <a:cs typeface="Arial" panose="020B0604020202020204" pitchFamily="34" charset="0"/>
              </a:defRPr>
            </a:lvl3pPr>
            <a:lvl4pPr marL="1603645" indent="-229092" eaLnBrk="0" hangingPunct="0">
              <a:defRPr sz="1700">
                <a:solidFill>
                  <a:schemeClr val="tx1"/>
                </a:solidFill>
                <a:latin typeface="Arial" panose="020B0604020202020204" pitchFamily="34" charset="0"/>
                <a:cs typeface="Arial" panose="020B0604020202020204" pitchFamily="34" charset="0"/>
              </a:defRPr>
            </a:lvl4pPr>
            <a:lvl5pPr marL="2061830" indent="-229092" eaLnBrk="0" hangingPunct="0">
              <a:defRPr sz="1700">
                <a:solidFill>
                  <a:schemeClr val="tx1"/>
                </a:solidFill>
                <a:latin typeface="Arial" panose="020B0604020202020204" pitchFamily="34" charset="0"/>
                <a:cs typeface="Arial" panose="020B0604020202020204" pitchFamily="34" charset="0"/>
              </a:defRPr>
            </a:lvl5pPr>
            <a:lvl6pPr marL="2520014"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8198"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36384"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94568"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solidFill>
                  <a:srgbClr val="000000"/>
                </a:solidFill>
              </a:rPr>
              <a:pPr/>
              <a:t>90</a:t>
            </a:fld>
            <a:endParaRPr lang="en-US" altLang="en-US" sz="1200" dirty="0">
              <a:solidFill>
                <a:srgbClr val="000000"/>
              </a:solidFill>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833371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4550" indent="-286365" eaLnBrk="0" hangingPunct="0">
              <a:defRPr sz="1700">
                <a:solidFill>
                  <a:schemeClr val="tx1"/>
                </a:solidFill>
                <a:latin typeface="Arial" panose="020B0604020202020204" pitchFamily="34" charset="0"/>
                <a:cs typeface="Arial" panose="020B0604020202020204" pitchFamily="34" charset="0"/>
              </a:defRPr>
            </a:lvl2pPr>
            <a:lvl3pPr marL="1145461" indent="-229092" eaLnBrk="0" hangingPunct="0">
              <a:defRPr sz="1700">
                <a:solidFill>
                  <a:schemeClr val="tx1"/>
                </a:solidFill>
                <a:latin typeface="Arial" panose="020B0604020202020204" pitchFamily="34" charset="0"/>
                <a:cs typeface="Arial" panose="020B0604020202020204" pitchFamily="34" charset="0"/>
              </a:defRPr>
            </a:lvl3pPr>
            <a:lvl4pPr marL="1603645" indent="-229092" eaLnBrk="0" hangingPunct="0">
              <a:defRPr sz="1700">
                <a:solidFill>
                  <a:schemeClr val="tx1"/>
                </a:solidFill>
                <a:latin typeface="Arial" panose="020B0604020202020204" pitchFamily="34" charset="0"/>
                <a:cs typeface="Arial" panose="020B0604020202020204" pitchFamily="34" charset="0"/>
              </a:defRPr>
            </a:lvl4pPr>
            <a:lvl5pPr marL="2061830" indent="-229092" eaLnBrk="0" hangingPunct="0">
              <a:defRPr sz="1700">
                <a:solidFill>
                  <a:schemeClr val="tx1"/>
                </a:solidFill>
                <a:latin typeface="Arial" panose="020B0604020202020204" pitchFamily="34" charset="0"/>
                <a:cs typeface="Arial" panose="020B0604020202020204" pitchFamily="34" charset="0"/>
              </a:defRPr>
            </a:lvl5pPr>
            <a:lvl6pPr marL="2520014"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8198"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36384"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94568"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solidFill>
                  <a:srgbClr val="000000"/>
                </a:solidFill>
              </a:rPr>
              <a:pPr/>
              <a:t>91</a:t>
            </a:fld>
            <a:endParaRPr lang="en-US" altLang="en-US" sz="1200" dirty="0">
              <a:solidFill>
                <a:srgbClr val="000000"/>
              </a:solidFill>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5683074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4550" indent="-286365" eaLnBrk="0" hangingPunct="0">
              <a:defRPr sz="1700">
                <a:solidFill>
                  <a:schemeClr val="tx1"/>
                </a:solidFill>
                <a:latin typeface="Arial" panose="020B0604020202020204" pitchFamily="34" charset="0"/>
                <a:cs typeface="Arial" panose="020B0604020202020204" pitchFamily="34" charset="0"/>
              </a:defRPr>
            </a:lvl2pPr>
            <a:lvl3pPr marL="1145461" indent="-229092" eaLnBrk="0" hangingPunct="0">
              <a:defRPr sz="1700">
                <a:solidFill>
                  <a:schemeClr val="tx1"/>
                </a:solidFill>
                <a:latin typeface="Arial" panose="020B0604020202020204" pitchFamily="34" charset="0"/>
                <a:cs typeface="Arial" panose="020B0604020202020204" pitchFamily="34" charset="0"/>
              </a:defRPr>
            </a:lvl3pPr>
            <a:lvl4pPr marL="1603645" indent="-229092" eaLnBrk="0" hangingPunct="0">
              <a:defRPr sz="1700">
                <a:solidFill>
                  <a:schemeClr val="tx1"/>
                </a:solidFill>
                <a:latin typeface="Arial" panose="020B0604020202020204" pitchFamily="34" charset="0"/>
                <a:cs typeface="Arial" panose="020B0604020202020204" pitchFamily="34" charset="0"/>
              </a:defRPr>
            </a:lvl4pPr>
            <a:lvl5pPr marL="2061830" indent="-229092" eaLnBrk="0" hangingPunct="0">
              <a:defRPr sz="1700">
                <a:solidFill>
                  <a:schemeClr val="tx1"/>
                </a:solidFill>
                <a:latin typeface="Arial" panose="020B0604020202020204" pitchFamily="34" charset="0"/>
                <a:cs typeface="Arial" panose="020B0604020202020204" pitchFamily="34" charset="0"/>
              </a:defRPr>
            </a:lvl5pPr>
            <a:lvl6pPr marL="2520014"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8198"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36384"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94568" indent="-229092"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0A4B42A6-FB51-4839-8F6B-2BD1621399E1}" type="slidenum">
              <a:rPr lang="en-US" altLang="en-US" sz="1200">
                <a:solidFill>
                  <a:srgbClr val="000000"/>
                </a:solidFill>
              </a:rPr>
              <a:pPr/>
              <a:t>92</a:t>
            </a:fld>
            <a:endParaRPr lang="en-US" altLang="en-US" sz="1200" dirty="0">
              <a:solidFill>
                <a:srgbClr val="000000"/>
              </a:solidFill>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3489420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solidFill>
                  <a:srgbClr val="000000"/>
                </a:solidFill>
              </a:rPr>
              <a:t>Justice Administrative Commission, Year-End Meeting Fiscal Year 2021-22</a:t>
            </a:r>
            <a:endParaRPr lang="en-US" dirty="0">
              <a:solidFill>
                <a:srgbClr val="000000"/>
              </a:solidFill>
            </a:endParaRPr>
          </a:p>
        </p:txBody>
      </p:sp>
      <p:sp>
        <p:nvSpPr>
          <p:cNvPr id="5" name="Date Placeholder 4"/>
          <p:cNvSpPr>
            <a:spLocks noGrp="1"/>
          </p:cNvSpPr>
          <p:nvPr>
            <p:ph type="dt"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solidFill>
                  <a:srgbClr val="000000"/>
                </a:solidFill>
              </a:rPr>
              <a:pPr>
                <a:defRPr/>
              </a:pPr>
              <a:t>93</a:t>
            </a:fld>
            <a:endParaRPr lang="en-US" dirty="0">
              <a:solidFill>
                <a:srgbClr val="000000"/>
              </a:solidFill>
            </a:endParaRPr>
          </a:p>
        </p:txBody>
      </p:sp>
    </p:spTree>
    <p:extLst>
      <p:ext uri="{BB962C8B-B14F-4D97-AF65-F5344CB8AC3E}">
        <p14:creationId xmlns:p14="http://schemas.microsoft.com/office/powerpoint/2010/main" val="23693009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94</a:t>
            </a:fld>
            <a:endParaRPr lang="en-US" dirty="0"/>
          </a:p>
        </p:txBody>
      </p:sp>
    </p:spTree>
    <p:extLst>
      <p:ext uri="{BB962C8B-B14F-4D97-AF65-F5344CB8AC3E}">
        <p14:creationId xmlns:p14="http://schemas.microsoft.com/office/powerpoint/2010/main" val="8917449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95</a:t>
            </a:fld>
            <a:endParaRPr lang="en-US" dirty="0"/>
          </a:p>
        </p:txBody>
      </p:sp>
    </p:spTree>
    <p:extLst>
      <p:ext uri="{BB962C8B-B14F-4D97-AF65-F5344CB8AC3E}">
        <p14:creationId xmlns:p14="http://schemas.microsoft.com/office/powerpoint/2010/main" val="20400095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96</a:t>
            </a:fld>
            <a:endParaRPr lang="en-US" dirty="0"/>
          </a:p>
        </p:txBody>
      </p:sp>
    </p:spTree>
    <p:extLst>
      <p:ext uri="{BB962C8B-B14F-4D97-AF65-F5344CB8AC3E}">
        <p14:creationId xmlns:p14="http://schemas.microsoft.com/office/powerpoint/2010/main" val="30030654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97</a:t>
            </a:fld>
            <a:endParaRPr lang="en-US" dirty="0"/>
          </a:p>
        </p:txBody>
      </p:sp>
    </p:spTree>
    <p:extLst>
      <p:ext uri="{BB962C8B-B14F-4D97-AF65-F5344CB8AC3E}">
        <p14:creationId xmlns:p14="http://schemas.microsoft.com/office/powerpoint/2010/main" val="17382436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98</a:t>
            </a:fld>
            <a:endParaRPr lang="en-US" dirty="0"/>
          </a:p>
        </p:txBody>
      </p:sp>
    </p:spTree>
    <p:extLst>
      <p:ext uri="{BB962C8B-B14F-4D97-AF65-F5344CB8AC3E}">
        <p14:creationId xmlns:p14="http://schemas.microsoft.com/office/powerpoint/2010/main" val="34631708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Justice Administrative Commission, Year-End Meeting Fiscal Year 2021-22</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C48795-AC60-431B-8F42-1C618373750D}" type="slidenum">
              <a:rPr lang="en-US" smtClean="0"/>
              <a:pPr>
                <a:defRPr/>
              </a:pPr>
              <a:t>99</a:t>
            </a:fld>
            <a:endParaRPr lang="en-US" dirty="0"/>
          </a:p>
        </p:txBody>
      </p:sp>
    </p:spTree>
    <p:extLst>
      <p:ext uri="{BB962C8B-B14F-4D97-AF65-F5344CB8AC3E}">
        <p14:creationId xmlns:p14="http://schemas.microsoft.com/office/powerpoint/2010/main" val="116696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962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p:nvPr>
        </p:nvSpPr>
        <p:spPr>
          <a:xfrm>
            <a:off x="685800" y="2057401"/>
            <a:ext cx="7772400" cy="1543050"/>
          </a:xfrm>
        </p:spPr>
        <p:txBody>
          <a:bodyPr/>
          <a:lstStyle>
            <a:lvl1pPr algn="l">
              <a:defRPr b="1"/>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1D5F3A42-36E2-46A3-9E83-F2B4CF76088A}"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pic>
        <p:nvPicPr>
          <p:cNvPr id="10" name="Picture 9"/>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914400" y="1600200"/>
            <a:ext cx="77724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78069B-0A56-451E-8B88-B8F722F53D20}"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E261C9F-1221-4135-A2F7-1195FCC531B8}"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4B8D2D-BBEB-4CFE-90E2-CE263033A15E}"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620000" cy="1139825"/>
          </a:xfrm>
        </p:spPr>
        <p:txBody>
          <a:bodyPr/>
          <a:lstStyle/>
          <a:p>
            <a:r>
              <a:rPr lang="en-US"/>
              <a:t>Click to edit Master title style</a:t>
            </a:r>
          </a:p>
        </p:txBody>
      </p:sp>
      <p:sp>
        <p:nvSpPr>
          <p:cNvPr id="3" name="Content Placeholder 2"/>
          <p:cNvSpPr>
            <a:spLocks noGrp="1"/>
          </p:cNvSpPr>
          <p:nvPr>
            <p:ph sz="half" idx="1"/>
          </p:nvPr>
        </p:nvSpPr>
        <p:spPr>
          <a:xfrm>
            <a:off x="1143000" y="1600200"/>
            <a:ext cx="77724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3962400"/>
            <a:ext cx="77724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620000" cy="1139825"/>
          </a:xfrm>
        </p:spPr>
        <p:txBody>
          <a:bodyPr/>
          <a:lstStyle/>
          <a:p>
            <a:r>
              <a:rPr lang="en-US"/>
              <a:t>Click to edit Master title style</a:t>
            </a:r>
          </a:p>
        </p:txBody>
      </p:sp>
      <p:sp>
        <p:nvSpPr>
          <p:cNvPr id="3" name="SmartArt Placeholder 2"/>
          <p:cNvSpPr>
            <a:spLocks noGrp="1"/>
          </p:cNvSpPr>
          <p:nvPr>
            <p:ph type="dgm" idx="1"/>
          </p:nvPr>
        </p:nvSpPr>
        <p:spPr>
          <a:xfrm>
            <a:off x="1143000" y="1600200"/>
            <a:ext cx="7772400" cy="4572000"/>
          </a:xfrm>
        </p:spPr>
        <p:txBody>
          <a:bodyPr/>
          <a:lstStyle/>
          <a:p>
            <a:pPr lvl="0"/>
            <a:endParaRPr lang="en-US" noProof="0" dirty="0"/>
          </a:p>
        </p:txBody>
      </p:sp>
    </p:spTree>
    <p:extLst>
      <p:ext uri="{BB962C8B-B14F-4D97-AF65-F5344CB8AC3E}">
        <p14:creationId xmlns:p14="http://schemas.microsoft.com/office/powerpoint/2010/main" val="184091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C67DF3-265F-42A6-927D-DD838DCAAD1A}"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4C6972-9FD4-4CC6-A3A9-F5DF39410555}"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700638-9709-45D8-93FA-B1C06FE636F4}"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240700-5EEC-44B2-9275-11877F6A3323}"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89CA89-6C5E-4881-9DDD-54028A4402A4}" type="datetime1">
              <a:rPr lang="en-US" smtClean="0"/>
              <a:t>5/19/2022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US"/>
              <a:t>Click to edit Master title style</a:t>
            </a:r>
          </a:p>
        </p:txBody>
      </p:sp>
      <p:sp>
        <p:nvSpPr>
          <p:cNvPr id="3" name="Content Placeholder 2"/>
          <p:cNvSpPr>
            <a:spLocks noGrp="1"/>
          </p:cNvSpPr>
          <p:nvPr>
            <p:ph idx="1"/>
          </p:nvPr>
        </p:nvSpPr>
        <p:spPr>
          <a:xfrm>
            <a:off x="990600" y="1600200"/>
            <a:ext cx="7696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90600" y="6356350"/>
            <a:ext cx="1600200" cy="365125"/>
          </a:xfrm>
        </p:spPr>
        <p:txBody>
          <a:bodyPr/>
          <a:lstStyle>
            <a:lvl1pPr>
              <a:defRPr/>
            </a:lvl1pPr>
          </a:lstStyle>
          <a:p>
            <a:pPr>
              <a:defRPr/>
            </a:pPr>
            <a:fld id="{F0EE5EF5-0348-4160-A744-81FFA399BB0A}"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Calibri" panose="020F0502020204030204" pitchFamily="34" charset="0"/>
                <a:cs typeface="Calibri" panose="020F0502020204030204" pitchFamily="34" charset="0"/>
              </a:defRPr>
            </a:lvl1pPr>
          </a:lstStyle>
          <a:p>
            <a:pPr>
              <a:defRPr/>
            </a:pPr>
            <a:fld id="{CE8F88B6-04CE-44DA-B1B7-020135F9F935}" type="slidenum">
              <a:rPr lang="en-US" altLang="en-US" smtClean="0"/>
              <a:pPr>
                <a:defRPr/>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8DE2EF-AE3B-43FE-BF98-41B4D2CFEFE2}" type="datetime1">
              <a:rPr lang="en-US" smtClean="0"/>
              <a:t>5/19/2022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6BB34C-0D0E-452A-A5BD-225998E314F1}" type="datetime1">
              <a:rPr lang="en-US" smtClean="0"/>
              <a:t>5/19/2022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03DD75C-3D5E-4B2A-A9D9-4928E55278FF}" type="slidenum">
              <a:rPr lang="en-US" altLang="en-US"/>
              <a:pPr>
                <a:defRPr/>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8523FD-119C-452F-AB00-2CB055265265}"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58129C-5426-4452-A40E-B230E080AB9E}"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878A5B-7961-4AE7-A650-9CFFCC28736D}"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38"/>
            <a:ext cx="56769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FA60F5-C23B-4F15-B174-9BD51B8DBBF3}"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3E31DAE-A81E-4EF2-834C-90AC2033B56D}" type="datetime1">
              <a:rPr lang="en-US" smtClean="0"/>
              <a:t>5/19/2022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9EF266-2413-4146-A326-06FCF774EABC}"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0A15ED-9491-468E-B06B-9474F2525975}" type="datetime1">
              <a:rPr lang="en-US" smtClean="0"/>
              <a:t>5/19/2022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FD88F0-5870-45D6-8305-3057CF44CF5C}" type="datetime1">
              <a:rPr lang="en-US" smtClean="0"/>
              <a:t>5/19/2022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6EA268-9A10-4A95-BE84-C27EA3A2E063}" type="datetime1">
              <a:rPr lang="en-US" smtClean="0"/>
              <a:t>5/19/2022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925B4E-03C3-4539-9F21-B02873EA210B}"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47EF65-8424-430B-ACEA-0296356880BA}" type="datetime1">
              <a:rPr lang="en-US" smtClean="0"/>
              <a:t>5/19/2022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0C3994-D973-4FFF-87A6-6CE3A82E43AF}"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2" name="Line 6"/>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dirty="0">
              <a:cs typeface="Arial" charset="0"/>
            </a:endParaRPr>
          </a:p>
        </p:txBody>
      </p:sp>
      <p:pic>
        <p:nvPicPr>
          <p:cNvPr id="2051" name="Picture 10" descr="scale.jpg"/>
          <p:cNvPicPr>
            <a:picLocks noChangeAspect="1"/>
          </p:cNvPicPr>
          <p:nvPr/>
        </p:nvPicPr>
        <p:blipFill>
          <a:blip r:embed="rId16" cstate="print"/>
          <a:srcRect/>
          <a:stretch>
            <a:fillRect/>
          </a:stretch>
        </p:blipFill>
        <p:spPr bwMode="auto">
          <a:xfrm>
            <a:off x="5562600" y="0"/>
            <a:ext cx="3581400" cy="3189288"/>
          </a:xfrm>
          <a:prstGeom prst="rect">
            <a:avLst/>
          </a:prstGeom>
          <a:noFill/>
          <a:ln w="9525">
            <a:noFill/>
            <a:miter lim="800000"/>
            <a:headEnd/>
            <a:tailEnd/>
          </a:ln>
        </p:spPr>
      </p:pic>
      <p:sp>
        <p:nvSpPr>
          <p:cNvPr id="8" name="Rectangle 7"/>
          <p:cNvSpPr/>
          <p:nvPr/>
        </p:nvSpPr>
        <p:spPr>
          <a:xfrm>
            <a:off x="855663" y="1406525"/>
            <a:ext cx="7848600" cy="1905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E447A25-492B-4FCF-B5CB-027885EBF3AA}" type="datetime1">
              <a:rPr lang="en-US" smtClean="0"/>
              <a:t>5/19/2022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pic>
        <p:nvPicPr>
          <p:cNvPr id="2058" name="Picture 11" descr="presentation-sidebar.jpg"/>
          <p:cNvPicPr>
            <a:picLocks noChangeAspect="1"/>
          </p:cNvPicPr>
          <p:nvPr/>
        </p:nvPicPr>
        <p:blipFill>
          <a:blip r:embed="rId17" cstate="print"/>
          <a:srcRect/>
          <a:stretch>
            <a:fillRect/>
          </a:stretch>
        </p:blipFill>
        <p:spPr bwMode="auto">
          <a:xfrm>
            <a:off x="0" y="0"/>
            <a:ext cx="879475" cy="6858000"/>
          </a:xfrm>
          <a:prstGeom prst="rect">
            <a:avLst/>
          </a:prstGeom>
          <a:noFill/>
          <a:ln w="9525">
            <a:noFill/>
            <a:miter lim="800000"/>
            <a:headEnd/>
            <a:tailEnd/>
          </a:ln>
        </p:spPr>
      </p:pic>
      <p:sp>
        <p:nvSpPr>
          <p:cNvPr id="13" name="Rectangle 12"/>
          <p:cNvSpPr/>
          <p:nvPr/>
        </p:nvSpPr>
        <p:spPr>
          <a:xfrm>
            <a:off x="914400" y="228600"/>
            <a:ext cx="7848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rot="5400000">
            <a:off x="632619" y="521494"/>
            <a:ext cx="609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rot="5400000">
            <a:off x="8393907" y="1113631"/>
            <a:ext cx="609600" cy="174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6295" r:id="rId1"/>
    <p:sldLayoutId id="2147486296"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 id="2147486298" r:id="rId12"/>
    <p:sldLayoutId id="2147486301" r:id="rId13"/>
    <p:sldLayoutId id="2147486302" r:id="rId14"/>
  </p:sldLayoutIdLst>
  <p:hf hdr="0" ftr="0"/>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400" b="1">
          <a:solidFill>
            <a:schemeClr val="tx1"/>
          </a:solidFill>
          <a:latin typeface="Calibri" pitchFamily="34" charset="0"/>
        </a:defRPr>
      </a:lvl6pPr>
      <a:lvl7pPr marL="914400" algn="l" rtl="0" eaLnBrk="1" fontAlgn="base" hangingPunct="1">
        <a:spcBef>
          <a:spcPct val="0"/>
        </a:spcBef>
        <a:spcAft>
          <a:spcPct val="0"/>
        </a:spcAft>
        <a:defRPr sz="4400" b="1">
          <a:solidFill>
            <a:schemeClr val="tx1"/>
          </a:solidFill>
          <a:latin typeface="Calibri" pitchFamily="34" charset="0"/>
        </a:defRPr>
      </a:lvl7pPr>
      <a:lvl8pPr marL="1371600" algn="l" rtl="0" eaLnBrk="1" fontAlgn="base" hangingPunct="1">
        <a:spcBef>
          <a:spcPct val="0"/>
        </a:spcBef>
        <a:spcAft>
          <a:spcPct val="0"/>
        </a:spcAft>
        <a:defRPr sz="4400" b="1">
          <a:solidFill>
            <a:schemeClr val="tx1"/>
          </a:solidFill>
          <a:latin typeface="Calibri" pitchFamily="34" charset="0"/>
        </a:defRPr>
      </a:lvl8pPr>
      <a:lvl9pPr marL="1828800" algn="l"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2F961C6D-7527-4035-AD80-06C91E7CEDED}" type="datetime1">
              <a:rPr lang="en-US" smtClean="0"/>
              <a:t>5/19/2022</a:t>
            </a:fld>
            <a:endParaRPr lang="en-US" dirty="0"/>
          </a:p>
        </p:txBody>
      </p:sp>
      <p:sp>
        <p:nvSpPr>
          <p:cNvPr id="1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pic>
        <p:nvPicPr>
          <p:cNvPr id="8" name="Picture 7"/>
          <p:cNvPicPr>
            <a:picLocks noChangeAspect="1" noChangeArrowheads="1"/>
          </p:cNvPicPr>
          <p:nvPr userDrawn="1"/>
        </p:nvPicPr>
        <p:blipFill>
          <a:blip r:embed="rId13" cstate="print"/>
          <a:srcRect/>
          <a:stretch>
            <a:fillRect/>
          </a:stretch>
        </p:blipFill>
        <p:spPr bwMode="auto">
          <a:xfrm>
            <a:off x="0" y="0"/>
            <a:ext cx="9144000" cy="1066800"/>
          </a:xfrm>
          <a:prstGeom prst="rect">
            <a:avLst/>
          </a:prstGeom>
          <a:noFill/>
          <a:ln w="9525">
            <a:noFill/>
            <a:miter lim="800000"/>
            <a:headEnd/>
            <a:tailEnd/>
          </a:ln>
        </p:spPr>
      </p:pic>
      <p:sp>
        <p:nvSpPr>
          <p:cNvPr id="3075"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 id="2147486288" r:id="rId5"/>
    <p:sldLayoutId id="2147486289" r:id="rId6"/>
    <p:sldLayoutId id="2147486290" r:id="rId7"/>
    <p:sldLayoutId id="2147486291" r:id="rId8"/>
    <p:sldLayoutId id="2147486292" r:id="rId9"/>
    <p:sldLayoutId id="2147486293" r:id="rId10"/>
    <p:sldLayoutId id="2147486294" r:id="rId11"/>
  </p:sldLayoutIdLst>
  <p:hf hdr="0" ftr="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2060"/>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002060"/>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002060"/>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002060"/>
        </a:buClr>
        <a:buFont typeface="Arial" charset="0"/>
        <a:buChar char="»"/>
        <a:defRPr sz="2000">
          <a:solidFill>
            <a:schemeClr val="tx1"/>
          </a:solidFill>
          <a:latin typeface="+mn-lt"/>
        </a:defRPr>
      </a:lvl6pPr>
      <a:lvl7pPr marL="2971800" indent="-228600" algn="l" rtl="0" fontAlgn="base">
        <a:spcBef>
          <a:spcPct val="20000"/>
        </a:spcBef>
        <a:spcAft>
          <a:spcPct val="0"/>
        </a:spcAft>
        <a:buClr>
          <a:srgbClr val="002060"/>
        </a:buClr>
        <a:buFont typeface="Arial" charset="0"/>
        <a:buChar char="»"/>
        <a:defRPr sz="2000">
          <a:solidFill>
            <a:schemeClr val="tx1"/>
          </a:solidFill>
          <a:latin typeface="+mn-lt"/>
        </a:defRPr>
      </a:lvl7pPr>
      <a:lvl8pPr marL="3429000" indent="-228600" algn="l" rtl="0" fontAlgn="base">
        <a:spcBef>
          <a:spcPct val="20000"/>
        </a:spcBef>
        <a:spcAft>
          <a:spcPct val="0"/>
        </a:spcAft>
        <a:buClr>
          <a:srgbClr val="002060"/>
        </a:buClr>
        <a:buFont typeface="Arial" charset="0"/>
        <a:buChar char="»"/>
        <a:defRPr sz="2000">
          <a:solidFill>
            <a:schemeClr val="tx1"/>
          </a:solidFill>
          <a:latin typeface="+mn-lt"/>
        </a:defRPr>
      </a:lvl8pPr>
      <a:lvl9pPr marL="3886200" indent="-228600" algn="l" rtl="0" fontAlgn="base">
        <a:spcBef>
          <a:spcPct val="20000"/>
        </a:spcBef>
        <a:spcAft>
          <a:spcPct val="0"/>
        </a:spcAft>
        <a:buClr>
          <a:srgbClr val="002060"/>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usticeadmin.or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justiceadmin.org/jac/yearend_docs/2018-2019/Lump%20Sum%20Cert%20Form.xls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justiceadmin.org/ClientAgencies/yearend.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justiceadmin.org/sa/budget/5percentForm.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justiceadmin.org/ClientAgencies/Budget%20Deficit%20Procedures/Budget-Amendment-Summary-Form.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hyperlink" Target="mailto:Budget@justiceadmin.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budget@justiceadmin.org" TargetMode="External"/><Relationship Id="rId7"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mailto:Adam.preisser@justiceadmin.org" TargetMode="External"/><Relationship Id="rId5" Type="http://schemas.openxmlformats.org/officeDocument/2006/relationships/hyperlink" Target="mailto:kelly.jeffries@justiceadmin.org" TargetMode="External"/><Relationship Id="rId4" Type="http://schemas.openxmlformats.org/officeDocument/2006/relationships/hyperlink" Target="mailto:mailea.adams@justiceadmin.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61.xml.rels><?xml version="1.0" encoding="UTF-8" standalone="yes"?>
<Relationships xmlns="http://schemas.openxmlformats.org/package/2006/relationships"><Relationship Id="rId3" Type="http://schemas.openxmlformats.org/officeDocument/2006/relationships/hyperlink" Target="mailto:payrollgroup@justiceadmin.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mailto:posttaxbeneftis@justiceadmin.org" TargetMode="External"/><Relationship Id="rId5" Type="http://schemas.openxmlformats.org/officeDocument/2006/relationships/hyperlink" Target="mailto:retirementcoordinator@justiceadmin.org" TargetMode="External"/><Relationship Id="rId4" Type="http://schemas.openxmlformats.org/officeDocument/2006/relationships/hyperlink" Target="mailto:benefits@justiceadmin.or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justiceadmin.org/jac/yearend_docs/2020-2021/Financial%20Statement%20Checklist.doc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justiceadmin.org/ClientAgencies/yearend.aspx"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gasb.org/page/PageContent?pageId=/standards-guidance/pronouncements/summary--statement-no-87.html&amp;isStaticPage=true"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financialservices@justiceadmin.or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95401"/>
            <a:ext cx="7772400" cy="2305050"/>
          </a:xfrm>
        </p:spPr>
        <p:txBody>
          <a:bodyPr/>
          <a:lstStyle/>
          <a:p>
            <a:pPr algn="ctr"/>
            <a:r>
              <a:rPr lang="en-US" dirty="0">
                <a:latin typeface="Times New Roman" panose="02020603050405020304" pitchFamily="18" charset="0"/>
                <a:cs typeface="Times New Roman" panose="02020603050405020304" pitchFamily="18" charset="0"/>
              </a:rPr>
              <a:t>2021-22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Fiscal Year End Training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May 19, 2022</a:t>
            </a:r>
          </a:p>
        </p:txBody>
      </p:sp>
      <p:sp>
        <p:nvSpPr>
          <p:cNvPr id="5" name="Subtitle 4"/>
          <p:cNvSpPr>
            <a:spLocks noGrp="1"/>
          </p:cNvSpPr>
          <p:nvPr>
            <p:ph type="subTitle" idx="1"/>
          </p:nvPr>
        </p:nvSpPr>
        <p:spPr/>
        <p:txBody>
          <a:bodyPr/>
          <a:lstStyle/>
          <a:p>
            <a:pPr lvl="0" algn="r" eaLnBrk="1" hangingPunct="1">
              <a:lnSpc>
                <a:spcPct val="80000"/>
              </a:lnSpc>
              <a:spcBef>
                <a:spcPct val="0"/>
              </a:spcBef>
              <a:buClrTx/>
              <a:defRPr/>
            </a:pPr>
            <a:r>
              <a:rPr lang="en-US" sz="2000" kern="1200" dirty="0">
                <a:solidFill>
                  <a:srgbClr val="000000"/>
                </a:solidFill>
                <a:latin typeface="Times New Roman" panose="02020603050405020304" pitchFamily="18" charset="0"/>
                <a:cs typeface="Times New Roman" panose="02020603050405020304" pitchFamily="18" charset="0"/>
              </a:rPr>
              <a:t>Justice Administrative Commission</a:t>
            </a:r>
          </a:p>
          <a:p>
            <a:pPr lvl="0" algn="r" eaLnBrk="1" hangingPunct="1">
              <a:lnSpc>
                <a:spcPct val="80000"/>
              </a:lnSpc>
              <a:spcBef>
                <a:spcPct val="0"/>
              </a:spcBef>
              <a:buClrTx/>
              <a:defRPr/>
            </a:pPr>
            <a:r>
              <a:rPr lang="en-US" sz="2000" kern="1200" dirty="0">
                <a:solidFill>
                  <a:srgbClr val="000000"/>
                </a:solidFill>
                <a:latin typeface="Times New Roman" panose="02020603050405020304" pitchFamily="18" charset="0"/>
                <a:cs typeface="Times New Roman" panose="02020603050405020304" pitchFamily="18" charset="0"/>
              </a:rPr>
              <a:t>227 N. Bronough Street, Suite 2100</a:t>
            </a:r>
          </a:p>
          <a:p>
            <a:pPr lvl="0" algn="r" eaLnBrk="1" hangingPunct="1">
              <a:lnSpc>
                <a:spcPct val="80000"/>
              </a:lnSpc>
              <a:spcBef>
                <a:spcPct val="0"/>
              </a:spcBef>
              <a:buClrTx/>
              <a:defRPr/>
            </a:pPr>
            <a:r>
              <a:rPr lang="en-US" sz="2000" kern="1200" dirty="0">
                <a:solidFill>
                  <a:srgbClr val="000000"/>
                </a:solidFill>
                <a:latin typeface="Times New Roman" panose="02020603050405020304" pitchFamily="18" charset="0"/>
                <a:cs typeface="Times New Roman" panose="02020603050405020304" pitchFamily="18" charset="0"/>
              </a:rPr>
              <a:t>Tallahassee, FL 32301</a:t>
            </a:r>
          </a:p>
          <a:p>
            <a:pPr lvl="0" algn="r" eaLnBrk="1" hangingPunct="1">
              <a:lnSpc>
                <a:spcPct val="80000"/>
              </a:lnSpc>
              <a:spcBef>
                <a:spcPct val="0"/>
              </a:spcBef>
              <a:buClrTx/>
              <a:defRPr/>
            </a:pPr>
            <a:endParaRPr lang="en-US" sz="2000" kern="1200" dirty="0">
              <a:solidFill>
                <a:srgbClr val="000000"/>
              </a:solidFill>
              <a:latin typeface="Times New Roman" panose="02020603050405020304" pitchFamily="18" charset="0"/>
              <a:cs typeface="Times New Roman" panose="02020603050405020304" pitchFamily="18" charset="0"/>
            </a:endParaRPr>
          </a:p>
          <a:p>
            <a:pPr lvl="0" algn="r" eaLnBrk="1" hangingPunct="1">
              <a:lnSpc>
                <a:spcPct val="80000"/>
              </a:lnSpc>
              <a:spcBef>
                <a:spcPct val="0"/>
              </a:spcBef>
              <a:buClrTx/>
              <a:defRPr/>
            </a:pPr>
            <a:r>
              <a:rPr lang="en-US" sz="2000" kern="1200" dirty="0">
                <a:solidFill>
                  <a:srgbClr val="000000"/>
                </a:solidFill>
                <a:latin typeface="Times New Roman" panose="02020603050405020304" pitchFamily="18" charset="0"/>
                <a:cs typeface="Times New Roman" panose="02020603050405020304" pitchFamily="18" charset="0"/>
              </a:rPr>
              <a:t>(850) 488-2415</a:t>
            </a:r>
          </a:p>
          <a:p>
            <a:pPr lvl="0" algn="r" eaLnBrk="1" hangingPunct="1">
              <a:lnSpc>
                <a:spcPct val="80000"/>
              </a:lnSpc>
              <a:spcBef>
                <a:spcPct val="0"/>
              </a:spcBef>
              <a:buClrTx/>
              <a:defRPr/>
            </a:pPr>
            <a:r>
              <a:rPr lang="en-US" sz="2000" kern="1200" dirty="0">
                <a:solidFill>
                  <a:srgbClr val="000000"/>
                </a:solidFill>
                <a:latin typeface="Times New Roman" panose="02020603050405020304" pitchFamily="18" charset="0"/>
                <a:cs typeface="Times New Roman" panose="02020603050405020304" pitchFamily="18" charset="0"/>
                <a:hlinkClick r:id="rId3"/>
              </a:rPr>
              <a:t>www.justiceadmin.org</a:t>
            </a:r>
            <a:r>
              <a:rPr lang="en-US" sz="2000" kern="1200" dirty="0">
                <a:solidFill>
                  <a:srgbClr val="000000"/>
                </a:solidFill>
                <a:latin typeface="Times New Roman" panose="02020603050405020304" pitchFamily="18" charset="0"/>
                <a:cs typeface="Times New Roman" panose="02020603050405020304" pitchFamily="18" charset="0"/>
              </a:rPr>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Journal Transfers – Deadlines and Considerations</a:t>
            </a:r>
          </a:p>
        </p:txBody>
      </p:sp>
      <p:sp>
        <p:nvSpPr>
          <p:cNvPr id="3" name="Content Placeholder 2"/>
          <p:cNvSpPr>
            <a:spLocks noGrp="1"/>
          </p:cNvSpPr>
          <p:nvPr>
            <p:ph idx="1"/>
          </p:nvPr>
        </p:nvSpPr>
        <p:spPr>
          <a:xfrm>
            <a:off x="990600" y="1524000"/>
            <a:ext cx="7696200" cy="4525963"/>
          </a:xfrm>
        </p:spPr>
        <p:txBody>
          <a:bodyPr/>
          <a:lstStyle/>
          <a:p>
            <a:r>
              <a:rPr lang="en-US" sz="2800" dirty="0">
                <a:latin typeface="Times New Roman" panose="02020603050405020304" pitchFamily="18" charset="0"/>
                <a:cs typeface="Times New Roman" panose="02020603050405020304" pitchFamily="18" charset="0"/>
              </a:rPr>
              <a:t>JAC will contact offices regarding negative balances to determine the funding source to clear negatives</a:t>
            </a:r>
          </a:p>
          <a:p>
            <a:r>
              <a:rPr lang="en-US" sz="2800" dirty="0">
                <a:latin typeface="Times New Roman" panose="02020603050405020304" pitchFamily="18" charset="0"/>
                <a:cs typeface="Times New Roman" panose="02020603050405020304" pitchFamily="18" charset="0"/>
              </a:rPr>
              <a:t>Please consider any payroll activities occurring during the last week of June when submitting JT requests</a:t>
            </a:r>
          </a:p>
          <a:p>
            <a:r>
              <a:rPr lang="en-US" sz="2800" dirty="0">
                <a:latin typeface="Times New Roman" panose="02020603050405020304" pitchFamily="18" charset="0"/>
                <a:cs typeface="Times New Roman" panose="02020603050405020304" pitchFamily="18" charset="0"/>
              </a:rPr>
              <a:t>Thursday, </a:t>
            </a:r>
            <a:r>
              <a:rPr lang="en-US" sz="2800" u="sng" dirty="0">
                <a:latin typeface="Times New Roman" panose="02020603050405020304" pitchFamily="18" charset="0"/>
                <a:cs typeface="Times New Roman" panose="02020603050405020304" pitchFamily="18" charset="0"/>
              </a:rPr>
              <a:t>June 23</a:t>
            </a:r>
            <a:r>
              <a:rPr lang="en-US" sz="2800" dirty="0">
                <a:latin typeface="Times New Roman" panose="02020603050405020304" pitchFamily="18" charset="0"/>
                <a:cs typeface="Times New Roman" panose="02020603050405020304" pitchFamily="18" charset="0"/>
              </a:rPr>
              <a:t> is the deadline for submitting JT requests to the JAC Accounting Office</a:t>
            </a:r>
          </a:p>
          <a:p>
            <a:r>
              <a:rPr lang="en-US" sz="2800" dirty="0">
                <a:latin typeface="Times New Roman" panose="02020603050405020304" pitchFamily="18" charset="0"/>
                <a:cs typeface="Times New Roman" panose="02020603050405020304" pitchFamily="18" charset="0"/>
              </a:rPr>
              <a:t>JTs must be entered by JAC staff in FLAIR (to clear negatives) no later than Tuesday </a:t>
            </a:r>
            <a:r>
              <a:rPr lang="en-US" sz="2800" u="sng" dirty="0">
                <a:latin typeface="Times New Roman" panose="02020603050405020304" pitchFamily="18" charset="0"/>
                <a:cs typeface="Times New Roman" panose="02020603050405020304" pitchFamily="18" charset="0"/>
              </a:rPr>
              <a:t>June 28</a:t>
            </a:r>
          </a:p>
        </p:txBody>
      </p:sp>
      <p:sp>
        <p:nvSpPr>
          <p:cNvPr id="4" name="Slide Number Placeholder 3"/>
          <p:cNvSpPr>
            <a:spLocks noGrp="1"/>
          </p:cNvSpPr>
          <p:nvPr>
            <p:ph type="sldNum" sz="quarter" idx="12"/>
          </p:nvPr>
        </p:nvSpPr>
        <p:spPr>
          <a:xfrm>
            <a:off x="7086600" y="6356350"/>
            <a:ext cx="1371600" cy="365125"/>
          </a:xfrm>
        </p:spPr>
        <p:txBody>
          <a:bodyPr/>
          <a:lstStyle/>
          <a:p>
            <a:pPr>
              <a:defRPr/>
            </a:pPr>
            <a:r>
              <a:rPr lang="en-US" altLang="en-US" sz="1200" dirty="0"/>
              <a:t>10</a:t>
            </a:r>
          </a:p>
        </p:txBody>
      </p:sp>
      <p:sp>
        <p:nvSpPr>
          <p:cNvPr id="5" name="Date Placeholder 4"/>
          <p:cNvSpPr>
            <a:spLocks noGrp="1"/>
          </p:cNvSpPr>
          <p:nvPr>
            <p:ph type="dt" sz="half" idx="10"/>
          </p:nvPr>
        </p:nvSpPr>
        <p:spPr>
          <a:xfrm>
            <a:off x="990600" y="6248400"/>
            <a:ext cx="1600200" cy="365125"/>
          </a:xfrm>
        </p:spPr>
        <p:txBody>
          <a:bodyPr/>
          <a:lstStyle/>
          <a:p>
            <a:pPr>
              <a:defRPr/>
            </a:pPr>
            <a:fld id="{833CF2B0-74C2-48A8-ADB6-0680885D5D74}" type="datetime1">
              <a:rPr lang="en-US" smtClean="0"/>
              <a:t>5/19/2022</a:t>
            </a:fld>
            <a:endParaRPr lang="en-US" dirty="0"/>
          </a:p>
        </p:txBody>
      </p:sp>
    </p:spTree>
    <p:extLst>
      <p:ext uri="{BB962C8B-B14F-4D97-AF65-F5344CB8AC3E}">
        <p14:creationId xmlns:p14="http://schemas.microsoft.com/office/powerpoint/2010/main" val="4523955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90600" y="228600"/>
            <a:ext cx="7696200" cy="1143000"/>
          </a:xfrm>
        </p:spPr>
        <p:txBody>
          <a:bodyPr/>
          <a:lstStyle/>
          <a:p>
            <a:pPr eaLnBrk="1" hangingPunct="1"/>
            <a:r>
              <a:rPr lang="en-US" dirty="0">
                <a:latin typeface="Times New Roman" panose="02020603050405020304" pitchFamily="18" charset="0"/>
                <a:cs typeface="Times New Roman" panose="02020603050405020304" pitchFamily="18" charset="0"/>
              </a:rPr>
              <a:t>Other Business, General Discussion and Questions</a:t>
            </a:r>
          </a:p>
        </p:txBody>
      </p:sp>
      <p:grpSp>
        <p:nvGrpSpPr>
          <p:cNvPr id="66564" name="Group 38"/>
          <p:cNvGrpSpPr>
            <a:grpSpLocks/>
          </p:cNvGrpSpPr>
          <p:nvPr/>
        </p:nvGrpSpPr>
        <p:grpSpPr bwMode="auto">
          <a:xfrm>
            <a:off x="2895600" y="1828800"/>
            <a:ext cx="3783013" cy="3868738"/>
            <a:chOff x="2273" y="1497"/>
            <a:chExt cx="1790" cy="1900"/>
          </a:xfrm>
        </p:grpSpPr>
        <p:sp>
          <p:nvSpPr>
            <p:cNvPr id="66566" name="_s1028"/>
            <p:cNvSpPr>
              <a:spLocks noChangeArrowheads="1" noTextEdit="1"/>
            </p:cNvSpPr>
            <p:nvPr/>
          </p:nvSpPr>
          <p:spPr bwMode="auto">
            <a:xfrm>
              <a:off x="2628" y="1497"/>
              <a:ext cx="1080" cy="1080"/>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dirty="0"/>
            </a:p>
          </p:txBody>
        </p:sp>
        <p:sp>
          <p:nvSpPr>
            <p:cNvPr id="66567" name="_s1030"/>
            <p:cNvSpPr>
              <a:spLocks noChangeArrowheads="1" noTextEdit="1"/>
            </p:cNvSpPr>
            <p:nvPr/>
          </p:nvSpPr>
          <p:spPr bwMode="auto">
            <a:xfrm>
              <a:off x="2983" y="1702"/>
              <a:ext cx="1080" cy="1080"/>
            </a:xfrm>
            <a:prstGeom prst="ellipse">
              <a:avLst/>
            </a:prstGeom>
            <a:solidFill>
              <a:schemeClr val="accent1">
                <a:alpha val="50195"/>
              </a:schemeClr>
            </a:solidFill>
            <a:ln w="4670">
              <a:solidFill>
                <a:schemeClr val="accent1"/>
              </a:solidFill>
              <a:round/>
              <a:headEnd/>
              <a:tailEnd/>
            </a:ln>
          </p:spPr>
          <p:txBody>
            <a:bodyPr lIns="0" tIns="0" rIns="0" bIns="0" anchor="ctr"/>
            <a:lstStyle/>
            <a:p>
              <a:endParaRPr lang="en-US" dirty="0"/>
            </a:p>
          </p:txBody>
        </p:sp>
        <p:sp>
          <p:nvSpPr>
            <p:cNvPr id="66568" name="_s1032"/>
            <p:cNvSpPr>
              <a:spLocks noChangeArrowheads="1" noTextEdit="1"/>
            </p:cNvSpPr>
            <p:nvPr/>
          </p:nvSpPr>
          <p:spPr bwMode="auto">
            <a:xfrm>
              <a:off x="2983" y="2112"/>
              <a:ext cx="1080" cy="1080"/>
            </a:xfrm>
            <a:prstGeom prst="ellipse">
              <a:avLst/>
            </a:prstGeom>
            <a:solidFill>
              <a:schemeClr val="bg2">
                <a:alpha val="50195"/>
              </a:schemeClr>
            </a:solidFill>
            <a:ln w="4670">
              <a:solidFill>
                <a:schemeClr val="bg2"/>
              </a:solidFill>
              <a:round/>
              <a:headEnd/>
              <a:tailEnd/>
            </a:ln>
          </p:spPr>
          <p:txBody>
            <a:bodyPr lIns="0" tIns="0" rIns="0" bIns="0" anchor="ctr"/>
            <a:lstStyle/>
            <a:p>
              <a:endParaRPr lang="en-US" dirty="0"/>
            </a:p>
          </p:txBody>
        </p:sp>
        <p:sp>
          <p:nvSpPr>
            <p:cNvPr id="66569" name="_s1034"/>
            <p:cNvSpPr>
              <a:spLocks noChangeArrowheads="1" noTextEdit="1"/>
            </p:cNvSpPr>
            <p:nvPr/>
          </p:nvSpPr>
          <p:spPr bwMode="auto">
            <a:xfrm>
              <a:off x="2628" y="2317"/>
              <a:ext cx="1080" cy="1080"/>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dirty="0"/>
            </a:p>
          </p:txBody>
        </p:sp>
        <p:sp>
          <p:nvSpPr>
            <p:cNvPr id="66570" name="_s1036"/>
            <p:cNvSpPr>
              <a:spLocks noChangeArrowheads="1" noTextEdit="1"/>
            </p:cNvSpPr>
            <p:nvPr/>
          </p:nvSpPr>
          <p:spPr bwMode="auto">
            <a:xfrm>
              <a:off x="2273" y="2112"/>
              <a:ext cx="1080" cy="1080"/>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dirty="0"/>
            </a:p>
          </p:txBody>
        </p:sp>
        <p:sp>
          <p:nvSpPr>
            <p:cNvPr id="66571" name="_s1038"/>
            <p:cNvSpPr>
              <a:spLocks noChangeArrowheads="1" noTextEdit="1"/>
            </p:cNvSpPr>
            <p:nvPr/>
          </p:nvSpPr>
          <p:spPr bwMode="auto">
            <a:xfrm>
              <a:off x="2273" y="1702"/>
              <a:ext cx="1080" cy="1080"/>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dirty="0"/>
            </a:p>
          </p:txBody>
        </p:sp>
      </p:grpSp>
      <p:pic>
        <p:nvPicPr>
          <p:cNvPr id="66565" name="Picture 40" descr="MCj04348590000[1]"/>
          <p:cNvPicPr>
            <a:picLocks noChangeAspect="1" noChangeArrowheads="1"/>
          </p:cNvPicPr>
          <p:nvPr/>
        </p:nvPicPr>
        <p:blipFill>
          <a:blip r:embed="rId3" cstate="print"/>
          <a:srcRect/>
          <a:stretch>
            <a:fillRect/>
          </a:stretch>
        </p:blipFill>
        <p:spPr bwMode="auto">
          <a:xfrm>
            <a:off x="3581400" y="2438400"/>
            <a:ext cx="2743200" cy="2743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B3113990-8297-442D-BEED-7CFDAECBD725}" type="datetime1">
              <a:rPr lang="en-US" smtClean="0"/>
              <a:t>5/19/2022</a:t>
            </a:fld>
            <a:endParaRPr lang="en-US" dirty="0"/>
          </a:p>
        </p:txBody>
      </p:sp>
      <p:sp>
        <p:nvSpPr>
          <p:cNvPr id="3" name="Slide Number Placeholder 2"/>
          <p:cNvSpPr>
            <a:spLocks noGrp="1"/>
          </p:cNvSpPr>
          <p:nvPr>
            <p:ph type="sldNum" sz="quarter" idx="12"/>
          </p:nvPr>
        </p:nvSpPr>
        <p:spPr/>
        <p:txBody>
          <a:bodyPr/>
          <a:lstStyle/>
          <a:p>
            <a:pPr>
              <a:defRPr/>
            </a:pPr>
            <a:r>
              <a:rPr lang="en-US" altLang="en-US" sz="1200" dirty="0"/>
              <a:t>100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Statewide Travel Management System (STMS) – June Deadlines</a:t>
            </a:r>
          </a:p>
        </p:txBody>
      </p:sp>
      <p:sp>
        <p:nvSpPr>
          <p:cNvPr id="3" name="Content Placeholder 2"/>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For the few offices utilizing the STMS:</a:t>
            </a:r>
          </a:p>
          <a:p>
            <a:r>
              <a:rPr lang="en-US" sz="2400" dirty="0">
                <a:latin typeface="Times New Roman" panose="02020603050405020304" pitchFamily="18" charset="0"/>
                <a:cs typeface="Times New Roman" panose="02020603050405020304" pitchFamily="18" charset="0"/>
              </a:rPr>
              <a:t>The deadline for JAC’s final approval of travel in the STMS for processing in FY 21-22 is 2:00 pm Thursday, </a:t>
            </a:r>
            <a:r>
              <a:rPr lang="en-US" sz="2400" u="sng" dirty="0">
                <a:latin typeface="Times New Roman" panose="02020603050405020304" pitchFamily="18" charset="0"/>
                <a:cs typeface="Times New Roman" panose="02020603050405020304" pitchFamily="18" charset="0"/>
              </a:rPr>
              <a:t>June 23</a:t>
            </a:r>
          </a:p>
          <a:p>
            <a:pPr lvl="1"/>
            <a:r>
              <a:rPr lang="en-US" sz="2400" dirty="0">
                <a:latin typeface="Times New Roman" panose="02020603050405020304" pitchFamily="18" charset="0"/>
                <a:cs typeface="Times New Roman" panose="02020603050405020304" pitchFamily="18" charset="0"/>
              </a:rPr>
              <a:t>Travel not approved for FLAIR upload in the STMS by JAC Accounting on or before 2:00 pm, </a:t>
            </a:r>
            <a:r>
              <a:rPr lang="en-US" sz="2400" u="sng" dirty="0">
                <a:latin typeface="Times New Roman" panose="02020603050405020304" pitchFamily="18" charset="0"/>
                <a:cs typeface="Times New Roman" panose="02020603050405020304" pitchFamily="18" charset="0"/>
              </a:rPr>
              <a:t>June 23</a:t>
            </a:r>
            <a:r>
              <a:rPr lang="en-US" sz="2400" dirty="0">
                <a:latin typeface="Times New Roman" panose="02020603050405020304" pitchFamily="18" charset="0"/>
                <a:cs typeface="Times New Roman" panose="02020603050405020304" pitchFamily="18" charset="0"/>
              </a:rPr>
              <a:t>, will be processed in July (fiscal year 2022-23)</a:t>
            </a:r>
          </a:p>
          <a:p>
            <a:pPr lvl="1"/>
            <a:r>
              <a:rPr lang="en-US" sz="2400" dirty="0">
                <a:latin typeface="Times New Roman" panose="02020603050405020304" pitchFamily="18" charset="0"/>
                <a:cs typeface="Times New Roman" panose="02020603050405020304" pitchFamily="18" charset="0"/>
              </a:rPr>
              <a:t>Continue to process travel in the STMS as needed; after June 23, JAC Accounting will wait until July to approve the travel for upload to FLAIR</a:t>
            </a:r>
          </a:p>
        </p:txBody>
      </p:sp>
      <p:sp>
        <p:nvSpPr>
          <p:cNvPr id="4" name="Slide Number Placeholder 3"/>
          <p:cNvSpPr>
            <a:spLocks noGrp="1"/>
          </p:cNvSpPr>
          <p:nvPr>
            <p:ph type="sldNum" sz="quarter" idx="12"/>
          </p:nvPr>
        </p:nvSpPr>
        <p:spPr>
          <a:xfrm>
            <a:off x="7086600" y="6356350"/>
            <a:ext cx="1600200" cy="365125"/>
          </a:xfrm>
        </p:spPr>
        <p:txBody>
          <a:bodyPr/>
          <a:lstStyle/>
          <a:p>
            <a:pPr>
              <a:defRPr/>
            </a:pPr>
            <a:r>
              <a:rPr lang="en-US" altLang="en-US" sz="1200" dirty="0"/>
              <a:t>11</a:t>
            </a:r>
          </a:p>
        </p:txBody>
      </p:sp>
      <p:sp>
        <p:nvSpPr>
          <p:cNvPr id="5" name="Date Placeholder 4"/>
          <p:cNvSpPr>
            <a:spLocks noGrp="1"/>
          </p:cNvSpPr>
          <p:nvPr>
            <p:ph type="dt" sz="half" idx="10"/>
          </p:nvPr>
        </p:nvSpPr>
        <p:spPr>
          <a:xfrm>
            <a:off x="990600" y="6248400"/>
            <a:ext cx="914400" cy="365125"/>
          </a:xfrm>
        </p:spPr>
        <p:txBody>
          <a:bodyPr/>
          <a:lstStyle/>
          <a:p>
            <a:pPr>
              <a:defRPr/>
            </a:pPr>
            <a:fld id="{A012A3A2-9AE4-4DD4-8B98-CD1F5B4813CA}" type="datetime1">
              <a:rPr lang="en-US" smtClean="0"/>
              <a:t>5/19/2022</a:t>
            </a:fld>
            <a:endParaRPr lang="en-US" dirty="0"/>
          </a:p>
        </p:txBody>
      </p:sp>
    </p:spTree>
    <p:extLst>
      <p:ext uri="{BB962C8B-B14F-4D97-AF65-F5344CB8AC3E}">
        <p14:creationId xmlns:p14="http://schemas.microsoft.com/office/powerpoint/2010/main" val="126036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791450" cy="1139825"/>
          </a:xfrm>
        </p:spPr>
        <p:txBody>
          <a:bodyPr/>
          <a:lstStyle/>
          <a:p>
            <a:r>
              <a:rPr lang="en-US" sz="3600" dirty="0">
                <a:latin typeface="Times New Roman" panose="02020603050405020304" pitchFamily="18" charset="0"/>
                <a:cs typeface="Times New Roman" panose="02020603050405020304" pitchFamily="18" charset="0"/>
              </a:rPr>
              <a:t>Purchasing Card (PCard) – June Activities</a:t>
            </a:r>
            <a:endParaRPr lang="en-US" sz="1200" b="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14400" y="1371600"/>
            <a:ext cx="8077200" cy="4862870"/>
          </a:xfrm>
          <a:prstGeom prst="rect">
            <a:avLst/>
          </a:prstGeom>
        </p:spPr>
        <p:txBody>
          <a:bodyPr wrap="square">
            <a:spAutoFit/>
          </a:bodyPr>
          <a:lstStyle/>
          <a:p>
            <a:pPr marL="231775" indent="-231775">
              <a:spcBef>
                <a:spcPts val="600"/>
              </a:spcBef>
              <a:spcAft>
                <a:spcPts val="600"/>
              </a:spcAft>
              <a:buFont typeface="Wingdings" pitchFamily="2" charset="2"/>
              <a:buChar char="§"/>
              <a:tabLst>
                <a:tab pos="231775" algn="l"/>
              </a:tabLst>
            </a:pPr>
            <a:r>
              <a:rPr lang="en-US" dirty="0">
                <a:latin typeface="Times New Roman" panose="02020603050405020304" pitchFamily="18" charset="0"/>
                <a:cs typeface="Times New Roman" panose="02020603050405020304" pitchFamily="18" charset="0"/>
              </a:rPr>
              <a:t>PCards are not “turned off” at any time during year end activities</a:t>
            </a:r>
          </a:p>
          <a:p>
            <a:pPr marL="231775" indent="-231775">
              <a:spcBef>
                <a:spcPts val="600"/>
              </a:spcBef>
              <a:spcAft>
                <a:spcPts val="600"/>
              </a:spcAft>
              <a:buFont typeface="Wingdings" pitchFamily="2" charset="2"/>
              <a:buChar char="§"/>
              <a:tabLst>
                <a:tab pos="231775" algn="l"/>
              </a:tabLst>
            </a:pPr>
            <a:r>
              <a:rPr lang="en-US" dirty="0">
                <a:latin typeface="Times New Roman" panose="02020603050405020304" pitchFamily="18" charset="0"/>
                <a:cs typeface="Times New Roman" panose="02020603050405020304" pitchFamily="18" charset="0"/>
              </a:rPr>
              <a:t>Charges approved by JAC Accounting staff on or before Monday, </a:t>
            </a:r>
            <a:r>
              <a:rPr lang="en-US" u="sng" dirty="0">
                <a:latin typeface="Times New Roman" panose="02020603050405020304" pitchFamily="18" charset="0"/>
                <a:cs typeface="Times New Roman" panose="02020603050405020304" pitchFamily="18" charset="0"/>
              </a:rPr>
              <a:t>June 27</a:t>
            </a:r>
            <a:r>
              <a:rPr lang="en-US" dirty="0">
                <a:latin typeface="Times New Roman" panose="02020603050405020304" pitchFamily="18" charset="0"/>
                <a:cs typeface="Times New Roman" panose="02020603050405020304" pitchFamily="18" charset="0"/>
              </a:rPr>
              <a:t> in Works will be paid from FY 21-22 funds</a:t>
            </a:r>
          </a:p>
          <a:p>
            <a:pPr marL="231775" indent="-231775">
              <a:spcBef>
                <a:spcPts val="600"/>
              </a:spcBef>
              <a:spcAft>
                <a:spcPts val="600"/>
              </a:spcAft>
              <a:buFont typeface="Wingdings" pitchFamily="2" charset="2"/>
              <a:buChar char="§"/>
              <a:tabLst>
                <a:tab pos="231775" algn="l"/>
              </a:tabLst>
            </a:pPr>
            <a:r>
              <a:rPr lang="en-US" dirty="0">
                <a:latin typeface="Times New Roman" panose="02020603050405020304" pitchFamily="18" charset="0"/>
                <a:cs typeface="Times New Roman" panose="02020603050405020304" pitchFamily="18" charset="0"/>
              </a:rPr>
              <a:t>Charges approved after June 27 will be paid from FY 22-23 funds</a:t>
            </a:r>
          </a:p>
          <a:p>
            <a:pPr marL="231775" indent="-231775">
              <a:spcBef>
                <a:spcPts val="600"/>
              </a:spcBef>
              <a:spcAft>
                <a:spcPts val="600"/>
              </a:spcAft>
              <a:buFont typeface="Wingdings" pitchFamily="2" charset="2"/>
              <a:buChar char="§"/>
              <a:tabLst>
                <a:tab pos="231775" algn="l"/>
              </a:tabLst>
            </a:pPr>
            <a:r>
              <a:rPr lang="en-US" dirty="0">
                <a:latin typeface="Times New Roman" panose="02020603050405020304" pitchFamily="18" charset="0"/>
                <a:cs typeface="Times New Roman" panose="02020603050405020304" pitchFamily="18" charset="0"/>
              </a:rPr>
              <a:t>Items ordered via a PCard in June, but not approved in June, may be charged to certified funds (via a JT) after a payable is established</a:t>
            </a:r>
          </a:p>
        </p:txBody>
      </p:sp>
      <p:sp>
        <p:nvSpPr>
          <p:cNvPr id="3" name="TextBox 2"/>
          <p:cNvSpPr txBox="1"/>
          <p:nvPr/>
        </p:nvSpPr>
        <p:spPr>
          <a:xfrm>
            <a:off x="7040881" y="6352401"/>
            <a:ext cx="1188719" cy="276999"/>
          </a:xfrm>
          <a:prstGeom prst="rect">
            <a:avLst/>
          </a:prstGeom>
          <a:noFill/>
        </p:spPr>
        <p:txBody>
          <a:bodyPr wrap="square" rtlCol="0">
            <a:spAutoFit/>
          </a:bodyPr>
          <a:lstStyle/>
          <a:p>
            <a:r>
              <a:rPr lang="en-US" sz="1200" dirty="0"/>
              <a:t>  12</a:t>
            </a:r>
          </a:p>
        </p:txBody>
      </p:sp>
      <p:sp>
        <p:nvSpPr>
          <p:cNvPr id="5" name="Date Placeholder 4"/>
          <p:cNvSpPr txBox="1">
            <a:spLocks/>
          </p:cNvSpPr>
          <p:nvPr/>
        </p:nvSpPr>
        <p:spPr>
          <a:xfrm>
            <a:off x="990600" y="6324600"/>
            <a:ext cx="914400" cy="365125"/>
          </a:xfrm>
          <a:prstGeom prst="rect">
            <a:avLst/>
          </a:prstGeom>
        </p:spPr>
        <p:txBody>
          <a:bodyPr/>
          <a:ls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a:lstStyle>
          <a:p>
            <a:pPr>
              <a:defRPr/>
            </a:pPr>
            <a:fld id="{A012A3A2-9AE4-4DD4-8B98-CD1F5B4813CA}" type="datetime1">
              <a:rPr lang="en-US" sz="1200" smtClean="0">
                <a:solidFill>
                  <a:schemeClr val="bg1">
                    <a:lumMod val="50000"/>
                  </a:schemeClr>
                </a:solidFill>
              </a:rPr>
              <a:pPr>
                <a:def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65504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791450" cy="1139825"/>
          </a:xfrm>
        </p:spPr>
        <p:txBody>
          <a:bodyPr/>
          <a:lstStyle/>
          <a:p>
            <a:r>
              <a:rPr lang="en-US" sz="3600" dirty="0">
                <a:latin typeface="Times New Roman" panose="02020603050405020304" pitchFamily="18" charset="0"/>
                <a:cs typeface="Times New Roman" panose="02020603050405020304" pitchFamily="18" charset="0"/>
              </a:rPr>
              <a:t>JAC Revenue - Current Year Refunds</a:t>
            </a:r>
            <a:endParaRPr lang="en-US" sz="1200" b="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59358" y="1371600"/>
            <a:ext cx="8077200" cy="4770537"/>
          </a:xfrm>
          <a:prstGeom prst="rect">
            <a:avLst/>
          </a:prstGeom>
        </p:spPr>
        <p:txBody>
          <a:bodyPr wrap="square">
            <a:spAutoFit/>
          </a:bodyPr>
          <a:lstStyle/>
          <a:p>
            <a:pPr marL="231775" indent="-231775">
              <a:spcBef>
                <a:spcPts val="600"/>
              </a:spcBef>
              <a:spcAft>
                <a:spcPts val="600"/>
              </a:spcAft>
              <a:buFont typeface="Wingdings" pitchFamily="2" charset="2"/>
              <a:buChar char="§"/>
              <a:tabLst>
                <a:tab pos="231775" algn="l"/>
              </a:tabLst>
            </a:pPr>
            <a:r>
              <a:rPr lang="en-US" sz="2400" dirty="0">
                <a:latin typeface="Times New Roman" panose="02020603050405020304" pitchFamily="18" charset="0"/>
                <a:cs typeface="Times New Roman" panose="02020603050405020304" pitchFamily="18" charset="0"/>
              </a:rPr>
              <a:t>Current year expense refunds are checks (employee or vendor) presented to the state for overpayment of an expense in the current fiscal year (2021-2022)</a:t>
            </a:r>
          </a:p>
          <a:p>
            <a:pPr marL="231775" indent="-231775">
              <a:spcBef>
                <a:spcPts val="600"/>
              </a:spcBef>
              <a:spcAft>
                <a:spcPts val="600"/>
              </a:spcAft>
              <a:buFont typeface="Wingdings" pitchFamily="2" charset="2"/>
              <a:buChar char="§"/>
              <a:tabLst>
                <a:tab pos="231775" algn="l"/>
              </a:tabLst>
            </a:pPr>
            <a:r>
              <a:rPr lang="en-US" sz="2400" dirty="0">
                <a:latin typeface="Times New Roman" panose="02020603050405020304" pitchFamily="18" charset="0"/>
                <a:cs typeface="Times New Roman" panose="02020603050405020304" pitchFamily="18" charset="0"/>
              </a:rPr>
              <a:t>Information submitted with expense refunds should include original warrant information </a:t>
            </a:r>
            <a:r>
              <a:rPr lang="en-US" sz="2400" b="1" i="1" dirty="0">
                <a:latin typeface="Times New Roman" panose="02020603050405020304" pitchFamily="18" charset="0"/>
                <a:cs typeface="Times New Roman" panose="02020603050405020304" pitchFamily="18" charset="0"/>
              </a:rPr>
              <a:t>(warrant number &amp; warrant date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identify the expense being refunded</a:t>
            </a:r>
          </a:p>
          <a:p>
            <a:pPr marL="231775" indent="-231775">
              <a:spcBef>
                <a:spcPts val="600"/>
              </a:spcBef>
              <a:spcAft>
                <a:spcPts val="600"/>
              </a:spcAft>
              <a:buFont typeface="Wingdings" pitchFamily="2" charset="2"/>
              <a:buChar char="§"/>
              <a:tabLst>
                <a:tab pos="231775" algn="l"/>
              </a:tabLst>
            </a:pPr>
            <a:r>
              <a:rPr lang="en-US" sz="2400" dirty="0">
                <a:latin typeface="Times New Roman" panose="02020603050405020304" pitchFamily="18" charset="0"/>
                <a:cs typeface="Times New Roman" panose="02020603050405020304" pitchFamily="18" charset="0"/>
              </a:rPr>
              <a:t>Once posted by DFS, current year expense refunds will restore budget and reduce expenditures by the amount of the refund</a:t>
            </a:r>
          </a:p>
          <a:p>
            <a:pPr marL="231775" indent="-231775">
              <a:spcBef>
                <a:spcPts val="600"/>
              </a:spcBef>
              <a:spcAft>
                <a:spcPts val="600"/>
              </a:spcAft>
              <a:buFont typeface="Wingdings" pitchFamily="2" charset="2"/>
              <a:buChar char="§"/>
              <a:tabLst>
                <a:tab pos="231775" algn="l"/>
              </a:tabLst>
            </a:pPr>
            <a:r>
              <a:rPr lang="en-US" sz="2400" dirty="0">
                <a:latin typeface="Times New Roman" panose="02020603050405020304" pitchFamily="18" charset="0"/>
                <a:cs typeface="Times New Roman" panose="02020603050405020304" pitchFamily="18" charset="0"/>
              </a:rPr>
              <a:t>Restored budget may be certified</a:t>
            </a:r>
          </a:p>
          <a:p>
            <a:pPr marL="231775" indent="-231775">
              <a:spcBef>
                <a:spcPts val="600"/>
              </a:spcBef>
              <a:spcAft>
                <a:spcPts val="600"/>
              </a:spcAft>
              <a:buFont typeface="Wingdings" pitchFamily="2" charset="2"/>
              <a:buChar char="§"/>
              <a:tabLst>
                <a:tab pos="231775" algn="l"/>
              </a:tabLst>
            </a:pPr>
            <a:r>
              <a:rPr lang="en-US" sz="2400" dirty="0">
                <a:latin typeface="Times New Roman" panose="02020603050405020304" pitchFamily="18" charset="0"/>
                <a:cs typeface="Times New Roman" panose="02020603050405020304" pitchFamily="18" charset="0"/>
              </a:rPr>
              <a:t>Deadline for submitting current year expense refunds to JAC is Wednesday, </a:t>
            </a:r>
            <a:r>
              <a:rPr lang="en-US" sz="2400" u="sng" dirty="0">
                <a:latin typeface="Times New Roman" panose="02020603050405020304" pitchFamily="18" charset="0"/>
                <a:cs typeface="Times New Roman" panose="02020603050405020304" pitchFamily="18" charset="0"/>
              </a:rPr>
              <a:t>June 22</a:t>
            </a:r>
            <a:endParaRPr lang="en-US" sz="2200"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040881" y="6352401"/>
            <a:ext cx="1188719" cy="276999"/>
          </a:xfrm>
          <a:prstGeom prst="rect">
            <a:avLst/>
          </a:prstGeom>
          <a:noFill/>
        </p:spPr>
        <p:txBody>
          <a:bodyPr wrap="square" rtlCol="0">
            <a:spAutoFit/>
          </a:bodyPr>
          <a:lstStyle/>
          <a:p>
            <a:r>
              <a:rPr lang="en-US" sz="1200" dirty="0"/>
              <a:t>  13 </a:t>
            </a:r>
          </a:p>
        </p:txBody>
      </p:sp>
      <p:sp>
        <p:nvSpPr>
          <p:cNvPr id="5" name="Date Placeholder 4"/>
          <p:cNvSpPr txBox="1">
            <a:spLocks/>
          </p:cNvSpPr>
          <p:nvPr/>
        </p:nvSpPr>
        <p:spPr>
          <a:xfrm>
            <a:off x="990600" y="6324600"/>
            <a:ext cx="914400" cy="365125"/>
          </a:xfrm>
          <a:prstGeom prst="rect">
            <a:avLst/>
          </a:prstGeom>
        </p:spPr>
        <p:txBody>
          <a:bodyPr/>
          <a:ls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a:lstStyle>
          <a:p>
            <a:pPr>
              <a:defRPr/>
            </a:pPr>
            <a:fld id="{A012A3A2-9AE4-4DD4-8B98-CD1F5B4813CA}" type="datetime1">
              <a:rPr lang="en-US" sz="1200" smtClean="0">
                <a:solidFill>
                  <a:schemeClr val="bg1">
                    <a:lumMod val="50000"/>
                  </a:schemeClr>
                </a:solidFill>
              </a:rPr>
              <a:pPr>
                <a:def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87171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791450" cy="1139825"/>
          </a:xfrm>
        </p:spPr>
        <p:txBody>
          <a:bodyPr/>
          <a:lstStyle/>
          <a:p>
            <a:r>
              <a:rPr lang="en-US" sz="3600" dirty="0">
                <a:latin typeface="Times New Roman" panose="02020603050405020304" pitchFamily="18" charset="0"/>
                <a:cs typeface="Times New Roman" panose="02020603050405020304" pitchFamily="18" charset="0"/>
              </a:rPr>
              <a:t>JAC Accounting - More Deadlines</a:t>
            </a:r>
            <a:endParaRPr lang="en-US" sz="1200" b="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7992" y="1608415"/>
            <a:ext cx="8065008" cy="4370427"/>
          </a:xfrm>
          <a:prstGeom prst="rect">
            <a:avLst/>
          </a:prstGeom>
        </p:spPr>
        <p:txBody>
          <a:bodyPr wrap="square">
            <a:spAutoFit/>
          </a:bodyPr>
          <a:lstStyle/>
          <a:p>
            <a:pPr lvl="1">
              <a:spcBef>
                <a:spcPts val="600"/>
              </a:spcBef>
              <a:spcAft>
                <a:spcPts val="600"/>
              </a:spcAft>
              <a:buFont typeface="Wingdings" pitchFamily="2" charset="2"/>
              <a:buChar char="§"/>
            </a:pPr>
            <a:r>
              <a:rPr lang="en-US" sz="3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Last day to request warrant cancellations for restoration to FY 21-22 is Friday, </a:t>
            </a:r>
            <a:r>
              <a:rPr lang="en-US" sz="3200" u="sng" dirty="0">
                <a:latin typeface="Times New Roman" panose="02020603050405020304" pitchFamily="18" charset="0"/>
                <a:cs typeface="Times New Roman" panose="02020603050405020304" pitchFamily="18" charset="0"/>
              </a:rPr>
              <a:t>June 24</a:t>
            </a:r>
            <a:endParaRPr lang="en-US" sz="3200" dirty="0">
              <a:latin typeface="Times New Roman" panose="02020603050405020304" pitchFamily="18" charset="0"/>
              <a:cs typeface="Times New Roman" panose="02020603050405020304" pitchFamily="18" charset="0"/>
            </a:endParaRPr>
          </a:p>
          <a:p>
            <a:pPr lvl="1">
              <a:spcBef>
                <a:spcPts val="600"/>
              </a:spcBef>
              <a:spcAft>
                <a:spcPts val="600"/>
              </a:spcAft>
              <a:buFont typeface="Wingdings" pitchFamily="2" charset="2"/>
              <a:buChar char="§"/>
            </a:pPr>
            <a:r>
              <a:rPr lang="en-US" sz="3200" dirty="0">
                <a:latin typeface="Times New Roman" panose="02020603050405020304" pitchFamily="18" charset="0"/>
                <a:cs typeface="Times New Roman" panose="02020603050405020304" pitchFamily="18" charset="0"/>
              </a:rPr>
              <a:t>Last day to submit revenue deposits to JAC for processing in the FY 21-22 is Tuesday, </a:t>
            </a:r>
            <a:r>
              <a:rPr lang="en-US" sz="3200" u="sng" dirty="0">
                <a:latin typeface="Times New Roman" panose="02020603050405020304" pitchFamily="18" charset="0"/>
                <a:cs typeface="Times New Roman" panose="02020603050405020304" pitchFamily="18" charset="0"/>
              </a:rPr>
              <a:t>June 28</a:t>
            </a:r>
          </a:p>
          <a:p>
            <a:pPr lvl="1">
              <a:spcBef>
                <a:spcPts val="600"/>
              </a:spcBef>
              <a:spcAft>
                <a:spcPts val="600"/>
              </a:spcAft>
              <a:buFont typeface="Wingdings" pitchFamily="2" charset="2"/>
              <a:buChar char="§"/>
            </a:pPr>
            <a:r>
              <a:rPr lang="en-US" sz="3200" dirty="0">
                <a:latin typeface="Times New Roman" panose="02020603050405020304" pitchFamily="18" charset="0"/>
                <a:cs typeface="Times New Roman" panose="02020603050405020304" pitchFamily="18" charset="0"/>
              </a:rPr>
              <a:t>Last day to make deposits into Wells Fargo (Treasury) for FY 21-22 is Wednesday, </a:t>
            </a:r>
            <a:r>
              <a:rPr lang="en-US" sz="3200" u="sng" dirty="0">
                <a:latin typeface="Times New Roman" panose="02020603050405020304" pitchFamily="18" charset="0"/>
                <a:cs typeface="Times New Roman" panose="02020603050405020304" pitchFamily="18" charset="0"/>
              </a:rPr>
              <a:t>June 29</a:t>
            </a:r>
          </a:p>
        </p:txBody>
      </p:sp>
      <p:sp>
        <p:nvSpPr>
          <p:cNvPr id="3" name="TextBox 2"/>
          <p:cNvSpPr txBox="1"/>
          <p:nvPr/>
        </p:nvSpPr>
        <p:spPr>
          <a:xfrm>
            <a:off x="7040881" y="6352401"/>
            <a:ext cx="1188719" cy="276999"/>
          </a:xfrm>
          <a:prstGeom prst="rect">
            <a:avLst/>
          </a:prstGeom>
          <a:noFill/>
        </p:spPr>
        <p:txBody>
          <a:bodyPr wrap="square" rtlCol="0">
            <a:spAutoFit/>
          </a:bodyPr>
          <a:lstStyle/>
          <a:p>
            <a:r>
              <a:rPr lang="en-US" sz="1200" dirty="0"/>
              <a:t>  14</a:t>
            </a:r>
          </a:p>
        </p:txBody>
      </p:sp>
      <p:sp>
        <p:nvSpPr>
          <p:cNvPr id="5" name="Date Placeholder 4"/>
          <p:cNvSpPr txBox="1">
            <a:spLocks/>
          </p:cNvSpPr>
          <p:nvPr/>
        </p:nvSpPr>
        <p:spPr>
          <a:xfrm>
            <a:off x="990600" y="6356350"/>
            <a:ext cx="914400" cy="365125"/>
          </a:xfrm>
          <a:prstGeom prst="rect">
            <a:avLst/>
          </a:prstGeom>
        </p:spPr>
        <p:txBody>
          <a:bodyPr/>
          <a:ls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a:lstStyle>
          <a:p>
            <a:pPr>
              <a:defRPr/>
            </a:pPr>
            <a:fld id="{A012A3A2-9AE4-4DD4-8B98-CD1F5B4813CA}" type="datetime1">
              <a:rPr lang="en-US" sz="1200" smtClean="0">
                <a:solidFill>
                  <a:schemeClr val="bg1">
                    <a:lumMod val="50000"/>
                  </a:schemeClr>
                </a:solidFill>
              </a:rPr>
              <a:pPr>
                <a:def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05019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lstStyle/>
          <a:p>
            <a:r>
              <a:rPr lang="en-US" sz="4000" dirty="0">
                <a:latin typeface="Times New Roman" panose="02020603050405020304" pitchFamily="18" charset="0"/>
                <a:cs typeface="Times New Roman" panose="02020603050405020304" pitchFamily="18" charset="0"/>
              </a:rPr>
              <a:t>July – September: Certifications Forward Budgets</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417638"/>
            <a:ext cx="7924800" cy="4953000"/>
          </a:xfrm>
        </p:spPr>
        <p:txBody>
          <a:bodyPr/>
          <a:lstStyle/>
          <a:p>
            <a:r>
              <a:rPr lang="en-US" sz="2800" dirty="0">
                <a:latin typeface="Times New Roman" panose="02020603050405020304" pitchFamily="18" charset="0"/>
                <a:cs typeface="Times New Roman" panose="02020603050405020304" pitchFamily="18" charset="0"/>
              </a:rPr>
              <a:t>Certifications forward is the terminology used to describe the process for identifying budgets to be set aside (certified) for </a:t>
            </a:r>
            <a:r>
              <a:rPr lang="en-US" sz="2800" b="1" i="1" dirty="0">
                <a:latin typeface="Times New Roman" panose="02020603050405020304" pitchFamily="18" charset="0"/>
                <a:cs typeface="Times New Roman" panose="02020603050405020304" pitchFamily="18" charset="0"/>
              </a:rPr>
              <a:t>obligations</a:t>
            </a:r>
            <a:r>
              <a:rPr lang="en-US" sz="2800" dirty="0">
                <a:latin typeface="Times New Roman" panose="02020603050405020304" pitchFamily="18" charset="0"/>
                <a:cs typeface="Times New Roman" panose="02020603050405020304" pitchFamily="18" charset="0"/>
              </a:rPr>
              <a:t> to be paid after June 30</a:t>
            </a:r>
          </a:p>
          <a:p>
            <a:r>
              <a:rPr lang="en-US" sz="2800" dirty="0">
                <a:latin typeface="Times New Roman" panose="02020603050405020304" pitchFamily="18" charset="0"/>
                <a:cs typeface="Times New Roman" panose="02020603050405020304" pitchFamily="18" charset="0"/>
              </a:rPr>
              <a:t>All or part of the June 30 release balances may be marked “certified” for use after June 30</a:t>
            </a:r>
          </a:p>
          <a:p>
            <a:r>
              <a:rPr lang="en-US" sz="2800" dirty="0">
                <a:latin typeface="Times New Roman" panose="02020603050405020304" pitchFamily="18" charset="0"/>
                <a:cs typeface="Times New Roman" panose="02020603050405020304" pitchFamily="18" charset="0"/>
              </a:rPr>
              <a:t>Any release balance not marked with a “C” (certified) automatically reverts back to the state</a:t>
            </a:r>
          </a:p>
          <a:p>
            <a:pPr lvl="1"/>
            <a:r>
              <a:rPr lang="en-US" dirty="0">
                <a:latin typeface="Times New Roman" panose="02020603050405020304" pitchFamily="18" charset="0"/>
                <a:cs typeface="Times New Roman" panose="02020603050405020304" pitchFamily="18" charset="0"/>
              </a:rPr>
              <a:t>July 5-12 timeframe to certify budgets – submit certification forms to JAC</a:t>
            </a:r>
          </a:p>
        </p:txBody>
      </p:sp>
      <p:sp>
        <p:nvSpPr>
          <p:cNvPr id="5" name="Slide Number Placeholder 4"/>
          <p:cNvSpPr>
            <a:spLocks noGrp="1"/>
          </p:cNvSpPr>
          <p:nvPr>
            <p:ph type="sldNum" sz="quarter" idx="12"/>
          </p:nvPr>
        </p:nvSpPr>
        <p:spPr>
          <a:xfrm>
            <a:off x="7086600" y="6356350"/>
            <a:ext cx="1447800" cy="365125"/>
          </a:xfrm>
        </p:spPr>
        <p:txBody>
          <a:bodyPr/>
          <a:lstStyle/>
          <a:p>
            <a:pPr>
              <a:defRPr/>
            </a:pPr>
            <a:r>
              <a:rPr lang="en-US" altLang="en-US" sz="1200" dirty="0"/>
              <a:t>15</a:t>
            </a:r>
          </a:p>
        </p:txBody>
      </p:sp>
      <p:sp>
        <p:nvSpPr>
          <p:cNvPr id="4" name="Date Placeholder 3"/>
          <p:cNvSpPr>
            <a:spLocks noGrp="1"/>
          </p:cNvSpPr>
          <p:nvPr>
            <p:ph type="dt" sz="half" idx="10"/>
          </p:nvPr>
        </p:nvSpPr>
        <p:spPr>
          <a:xfrm>
            <a:off x="990600" y="6248400"/>
            <a:ext cx="1600200" cy="365125"/>
          </a:xfrm>
        </p:spPr>
        <p:txBody>
          <a:bodyPr/>
          <a:lstStyle/>
          <a:p>
            <a:pPr>
              <a:defRPr/>
            </a:pPr>
            <a:fld id="{0C41B43A-1F51-4B20-9418-8B61AE1B8C37}" type="datetime1">
              <a:rPr lang="en-US" smtClean="0"/>
              <a:t>5/19/2022</a:t>
            </a:fld>
            <a:endParaRPr lang="en-US" dirty="0"/>
          </a:p>
        </p:txBody>
      </p:sp>
    </p:spTree>
    <p:extLst>
      <p:ext uri="{BB962C8B-B14F-4D97-AF65-F5344CB8AC3E}">
        <p14:creationId xmlns:p14="http://schemas.microsoft.com/office/powerpoint/2010/main" val="103114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Certifications Forward – Release Balances and Categories to Certify </a:t>
            </a:r>
            <a:endParaRPr lang="en-US" sz="3600" dirty="0"/>
          </a:p>
        </p:txBody>
      </p:sp>
      <p:sp>
        <p:nvSpPr>
          <p:cNvPr id="3" name="Content Placeholder 2"/>
          <p:cNvSpPr>
            <a:spLocks noGrp="1"/>
          </p:cNvSpPr>
          <p:nvPr>
            <p:ph idx="1"/>
          </p:nvPr>
        </p:nvSpPr>
        <p:spPr>
          <a:xfrm>
            <a:off x="990600" y="1524000"/>
            <a:ext cx="7696200" cy="4525963"/>
          </a:xfrm>
        </p:spPr>
        <p:txBody>
          <a:bodyPr/>
          <a:lstStyle/>
          <a:p>
            <a:r>
              <a:rPr lang="en-US" sz="2800" dirty="0">
                <a:latin typeface="Times New Roman" panose="02020603050405020304" pitchFamily="18" charset="0"/>
                <a:cs typeface="Times New Roman" panose="02020603050405020304" pitchFamily="18" charset="0"/>
              </a:rPr>
              <a:t>General Revenue and Trust Funds </a:t>
            </a:r>
          </a:p>
          <a:p>
            <a:r>
              <a:rPr lang="en-US" sz="2800" dirty="0">
                <a:latin typeface="Times New Roman" panose="02020603050405020304" pitchFamily="18" charset="0"/>
                <a:cs typeface="Times New Roman" panose="02020603050405020304" pitchFamily="18" charset="0"/>
              </a:rPr>
              <a:t>Any appropriation category: salaries and benefits, OPS, operations, contracted services, expenses, acquisition of motor vehicles, due process, case related costs, etc.</a:t>
            </a:r>
          </a:p>
          <a:p>
            <a:r>
              <a:rPr lang="en-US" sz="2800" dirty="0">
                <a:latin typeface="Times New Roman" panose="02020603050405020304" pitchFamily="18" charset="0"/>
                <a:cs typeface="Times New Roman" panose="02020603050405020304" pitchFamily="18" charset="0"/>
              </a:rPr>
              <a:t>Certifying release balances ensures the budget is available for known and unknown prior year obligations</a:t>
            </a:r>
          </a:p>
          <a:p>
            <a:r>
              <a:rPr lang="en-US" sz="2800" dirty="0">
                <a:latin typeface="Times New Roman" panose="02020603050405020304" pitchFamily="18" charset="0"/>
                <a:cs typeface="Times New Roman" panose="02020603050405020304" pitchFamily="18" charset="0"/>
              </a:rPr>
              <a:t>Note: Cash in trust funds on June 30 “roll over” automatically to the next fiscal year</a:t>
            </a:r>
          </a:p>
          <a:p>
            <a:endParaRPr lang="en-US" sz="30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a:xfrm>
            <a:off x="7086600" y="6356350"/>
            <a:ext cx="1752600" cy="365125"/>
          </a:xfrm>
        </p:spPr>
        <p:txBody>
          <a:bodyPr/>
          <a:lstStyle/>
          <a:p>
            <a:pPr>
              <a:defRPr/>
            </a:pPr>
            <a:r>
              <a:rPr lang="en-US" altLang="en-US" sz="1200" dirty="0"/>
              <a:t>16</a:t>
            </a:r>
          </a:p>
        </p:txBody>
      </p:sp>
      <p:sp>
        <p:nvSpPr>
          <p:cNvPr id="4" name="Date Placeholder 3"/>
          <p:cNvSpPr>
            <a:spLocks noGrp="1"/>
          </p:cNvSpPr>
          <p:nvPr>
            <p:ph type="dt" sz="half" idx="10"/>
          </p:nvPr>
        </p:nvSpPr>
        <p:spPr>
          <a:xfrm>
            <a:off x="990600" y="6248400"/>
            <a:ext cx="1600200" cy="365125"/>
          </a:xfrm>
        </p:spPr>
        <p:txBody>
          <a:bodyPr/>
          <a:lstStyle/>
          <a:p>
            <a:pPr>
              <a:defRPr/>
            </a:pPr>
            <a:fld id="{8AC9339F-6E84-4ABE-B72C-6378EEBE7454}" type="datetime1">
              <a:rPr lang="en-US" smtClean="0"/>
              <a:t>5/19/2022</a:t>
            </a:fld>
            <a:endParaRPr lang="en-US" dirty="0"/>
          </a:p>
        </p:txBody>
      </p:sp>
    </p:spTree>
    <p:extLst>
      <p:ext uri="{BB962C8B-B14F-4D97-AF65-F5344CB8AC3E}">
        <p14:creationId xmlns:p14="http://schemas.microsoft.com/office/powerpoint/2010/main" val="49349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lstStyle/>
          <a:p>
            <a:r>
              <a:rPr lang="en-US" sz="3600" dirty="0">
                <a:latin typeface="Times New Roman" panose="02020603050405020304" pitchFamily="18" charset="0"/>
                <a:cs typeface="Times New Roman" panose="02020603050405020304" pitchFamily="18" charset="0"/>
              </a:rPr>
              <a:t>Certifications Forward – All Funds and Categories - Reminders</a:t>
            </a:r>
            <a:endParaRPr lang="en-US" sz="3600" dirty="0"/>
          </a:p>
        </p:txBody>
      </p:sp>
      <p:sp>
        <p:nvSpPr>
          <p:cNvPr id="3" name="Content Placeholder 2"/>
          <p:cNvSpPr>
            <a:spLocks noGrp="1"/>
          </p:cNvSpPr>
          <p:nvPr>
            <p:ph idx="1"/>
          </p:nvPr>
        </p:nvSpPr>
        <p:spPr>
          <a:xfrm>
            <a:off x="990600" y="1371600"/>
            <a:ext cx="7696200" cy="4984750"/>
          </a:xfrm>
        </p:spPr>
        <p:txBody>
          <a:bodyPr/>
          <a:lstStyle/>
          <a:p>
            <a:r>
              <a:rPr lang="en-US" sz="2200" dirty="0">
                <a:latin typeface="Times New Roman" panose="02020603050405020304" pitchFamily="18" charset="0"/>
                <a:cs typeface="Times New Roman" panose="02020603050405020304" pitchFamily="18" charset="0"/>
              </a:rPr>
              <a:t>Certified funds may be used to pay obligations incurred prior to June 30, but not paid until after July 1 </a:t>
            </a:r>
          </a:p>
          <a:p>
            <a:r>
              <a:rPr lang="en-US" sz="2200" dirty="0">
                <a:latin typeface="Times New Roman" panose="02020603050405020304" pitchFamily="18" charset="0"/>
                <a:cs typeface="Times New Roman" panose="02020603050405020304" pitchFamily="18" charset="0"/>
              </a:rPr>
              <a:t>There must be documentation to show the funds were obligated prior to June 30 to pay from certified funds</a:t>
            </a:r>
          </a:p>
          <a:p>
            <a:pPr lvl="1"/>
            <a:r>
              <a:rPr lang="en-US" sz="2200" dirty="0">
                <a:latin typeface="Times New Roman" panose="02020603050405020304" pitchFamily="18" charset="0"/>
                <a:cs typeface="Times New Roman" panose="02020603050405020304" pitchFamily="18" charset="0"/>
              </a:rPr>
              <a:t>DFS will need something to validate that the invoice is payment of a FY 21-22 obligation</a:t>
            </a:r>
          </a:p>
          <a:p>
            <a:pPr lvl="1"/>
            <a:r>
              <a:rPr lang="en-US" sz="2200" dirty="0">
                <a:latin typeface="Times New Roman" panose="02020603050405020304" pitchFamily="18" charset="0"/>
                <a:cs typeface="Times New Roman" panose="02020603050405020304" pitchFamily="18" charset="0"/>
              </a:rPr>
              <a:t>Authorizations issued to vendors on or before June 30 will satisfy DFS*</a:t>
            </a:r>
          </a:p>
          <a:p>
            <a:pPr lvl="1"/>
            <a:r>
              <a:rPr lang="en-US" sz="2200" dirty="0">
                <a:latin typeface="Times New Roman" panose="02020603050405020304" pitchFamily="18" charset="0"/>
                <a:cs typeface="Times New Roman" panose="02020603050405020304" pitchFamily="18" charset="0"/>
              </a:rPr>
              <a:t>Authorizations must be included with batch when processing payments utilizing certified funds</a:t>
            </a:r>
          </a:p>
          <a:p>
            <a:pPr marL="57150" indent="0">
              <a:buNone/>
            </a:pPr>
            <a:r>
              <a:rPr lang="en-US" sz="24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Normally Authorizations are not required for due process/case costs; however, to demonstrate the obligation occurred on or before June 30, it is recommended for all obligations</a:t>
            </a:r>
          </a:p>
          <a:p>
            <a:pPr lvl="1"/>
            <a:endParaRPr lang="en-US" sz="2600"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a:xfrm>
            <a:off x="7086600" y="6356350"/>
            <a:ext cx="1600200" cy="365125"/>
          </a:xfrm>
        </p:spPr>
        <p:txBody>
          <a:bodyPr/>
          <a:lstStyle/>
          <a:p>
            <a:pPr>
              <a:defRPr/>
            </a:pPr>
            <a:r>
              <a:rPr lang="en-US" altLang="en-US" sz="1200" dirty="0"/>
              <a:t>17</a:t>
            </a:r>
          </a:p>
        </p:txBody>
      </p:sp>
      <p:sp>
        <p:nvSpPr>
          <p:cNvPr id="4" name="Date Placeholder 3"/>
          <p:cNvSpPr>
            <a:spLocks noGrp="1"/>
          </p:cNvSpPr>
          <p:nvPr>
            <p:ph type="dt" sz="half" idx="10"/>
          </p:nvPr>
        </p:nvSpPr>
        <p:spPr>
          <a:xfrm>
            <a:off x="990600" y="6248400"/>
            <a:ext cx="1600200" cy="365125"/>
          </a:xfrm>
        </p:spPr>
        <p:txBody>
          <a:bodyPr/>
          <a:lstStyle/>
          <a:p>
            <a:pPr>
              <a:defRPr/>
            </a:pPr>
            <a:fld id="{AE198C5E-4F51-4096-8A0C-883A192E99E5}" type="datetime1">
              <a:rPr lang="en-US" smtClean="0"/>
              <a:t>5/19/2022</a:t>
            </a:fld>
            <a:endParaRPr lang="en-US" dirty="0"/>
          </a:p>
        </p:txBody>
      </p:sp>
    </p:spTree>
    <p:extLst>
      <p:ext uri="{BB962C8B-B14F-4D97-AF65-F5344CB8AC3E}">
        <p14:creationId xmlns:p14="http://schemas.microsoft.com/office/powerpoint/2010/main" val="50762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6/30/22 FLAIR Balance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a:xfrm>
            <a:off x="914400" y="1466850"/>
            <a:ext cx="7772400" cy="4781550"/>
          </a:xfrm>
        </p:spPr>
        <p:txBody>
          <a:bodyPr/>
          <a:lstStyle/>
          <a:p>
            <a:pPr eaLnBrk="1" hangingPunct="1"/>
            <a:r>
              <a:rPr lang="en-US" sz="2500" dirty="0">
                <a:latin typeface="Times New Roman" panose="02020603050405020304" pitchFamily="18" charset="0"/>
                <a:cs typeface="Times New Roman" panose="02020603050405020304" pitchFamily="18" charset="0"/>
              </a:rPr>
              <a:t>The State Accounts (SA) – Balance File will reflect the amount eligible for certification when FLAIR “opens” in early July</a:t>
            </a:r>
          </a:p>
          <a:p>
            <a:pPr eaLnBrk="1" hangingPunct="1"/>
            <a:endParaRPr lang="en-US" sz="2600" dirty="0"/>
          </a:p>
          <a:p>
            <a:pPr eaLnBrk="1" hangingPunct="1"/>
            <a:endParaRPr lang="en-US" sz="2800" dirty="0"/>
          </a:p>
          <a:p>
            <a:pPr eaLnBrk="1" hangingPunct="1"/>
            <a:endParaRPr lang="en-US" dirty="0"/>
          </a:p>
          <a:p>
            <a:pPr eaLnBrk="1" hangingPunct="1"/>
            <a:endParaRPr lang="en-US" dirty="0"/>
          </a:p>
          <a:p>
            <a:pPr eaLnBrk="1" hangingPunct="1"/>
            <a:endParaRPr lang="en-US" sz="2600" dirty="0"/>
          </a:p>
          <a:p>
            <a:pPr eaLnBrk="1" hangingPunct="1"/>
            <a:r>
              <a:rPr lang="en-US" sz="2000" dirty="0">
                <a:latin typeface="Times New Roman" panose="02020603050405020304" pitchFamily="18" charset="0"/>
                <a:cs typeface="Times New Roman" panose="02020603050405020304" pitchFamily="18" charset="0"/>
              </a:rPr>
              <a:t>The current year unexpended release balance for June is the total amount available for certifying (to pay for FY 21-22 obligations)</a:t>
            </a:r>
          </a:p>
          <a:p>
            <a:pPr marL="457200" lvl="1" indent="0" eaLnBrk="1" hangingPunct="1">
              <a:buNone/>
            </a:pPr>
            <a:endParaRPr lang="en-US" dirty="0"/>
          </a:p>
        </p:txBody>
      </p:sp>
      <p:sp>
        <p:nvSpPr>
          <p:cNvPr id="6" name="Rectangle 5"/>
          <p:cNvSpPr/>
          <p:nvPr/>
        </p:nvSpPr>
        <p:spPr>
          <a:xfrm>
            <a:off x="5410200" y="3276600"/>
            <a:ext cx="381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06</a:t>
            </a:r>
          </a:p>
        </p:txBody>
      </p:sp>
      <p:sp>
        <p:nvSpPr>
          <p:cNvPr id="7" name="Rectangle 6"/>
          <p:cNvSpPr/>
          <p:nvPr/>
        </p:nvSpPr>
        <p:spPr>
          <a:xfrm>
            <a:off x="7107466" y="4458229"/>
            <a:ext cx="228600" cy="215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564666" y="4566179"/>
            <a:ext cx="152400" cy="3354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19200" y="2743200"/>
            <a:ext cx="7548141" cy="2590800"/>
            <a:chOff x="1219200" y="2743200"/>
            <a:chExt cx="7548141" cy="2590800"/>
          </a:xfrm>
        </p:grpSpPr>
        <p:pic>
          <p:nvPicPr>
            <p:cNvPr id="5" name="Picture 4"/>
            <p:cNvPicPr>
              <a:picLocks noChangeAspect="1"/>
            </p:cNvPicPr>
            <p:nvPr/>
          </p:nvPicPr>
          <p:blipFill>
            <a:blip r:embed="rId3"/>
            <a:stretch>
              <a:fillRect/>
            </a:stretch>
          </p:blipFill>
          <p:spPr>
            <a:xfrm>
              <a:off x="1219200" y="2743200"/>
              <a:ext cx="7548141" cy="2590800"/>
            </a:xfrm>
            <a:prstGeom prst="rect">
              <a:avLst/>
            </a:prstGeom>
          </p:spPr>
        </p:pic>
        <p:cxnSp>
          <p:nvCxnSpPr>
            <p:cNvPr id="8" name="Straight Arrow Connector 7"/>
            <p:cNvCxnSpPr/>
            <p:nvPr/>
          </p:nvCxnSpPr>
          <p:spPr>
            <a:xfrm flipV="1">
              <a:off x="7086600" y="4757208"/>
              <a:ext cx="609600" cy="4974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81800" y="2855668"/>
              <a:ext cx="1191533" cy="307777"/>
            </a:xfrm>
            <a:prstGeom prst="rect">
              <a:avLst/>
            </a:prstGeom>
            <a:solidFill>
              <a:schemeClr val="tx1"/>
            </a:solidFill>
          </p:spPr>
          <p:txBody>
            <a:bodyPr wrap="square" rtlCol="0">
              <a:spAutoFit/>
            </a:bodyPr>
            <a:lstStyle/>
            <a:p>
              <a:r>
                <a:rPr lang="en-US" sz="1400" dirty="0">
                  <a:solidFill>
                    <a:schemeClr val="bg1"/>
                  </a:solidFill>
                </a:rPr>
                <a:t>6/30/2020</a:t>
              </a:r>
            </a:p>
          </p:txBody>
        </p:sp>
      </p:grpSp>
      <p:sp>
        <p:nvSpPr>
          <p:cNvPr id="10" name="Slide Number Placeholder 9"/>
          <p:cNvSpPr>
            <a:spLocks noGrp="1"/>
          </p:cNvSpPr>
          <p:nvPr>
            <p:ph type="sldNum" sz="quarter" idx="12"/>
          </p:nvPr>
        </p:nvSpPr>
        <p:spPr>
          <a:xfrm>
            <a:off x="7086600" y="6356350"/>
            <a:ext cx="1524000" cy="365125"/>
          </a:xfrm>
        </p:spPr>
        <p:txBody>
          <a:bodyPr/>
          <a:lstStyle/>
          <a:p>
            <a:pPr>
              <a:defRPr/>
            </a:pPr>
            <a:r>
              <a:rPr lang="en-US" altLang="en-US" sz="1200" dirty="0"/>
              <a:t>18</a:t>
            </a:r>
          </a:p>
        </p:txBody>
      </p:sp>
      <p:sp>
        <p:nvSpPr>
          <p:cNvPr id="9" name="Date Placeholder 8"/>
          <p:cNvSpPr>
            <a:spLocks noGrp="1"/>
          </p:cNvSpPr>
          <p:nvPr>
            <p:ph type="dt" sz="half" idx="10"/>
          </p:nvPr>
        </p:nvSpPr>
        <p:spPr>
          <a:xfrm>
            <a:off x="990600" y="6248400"/>
            <a:ext cx="1600200" cy="365125"/>
          </a:xfrm>
        </p:spPr>
        <p:txBody>
          <a:bodyPr/>
          <a:lstStyle/>
          <a:p>
            <a:pPr>
              <a:defRPr/>
            </a:pPr>
            <a:fld id="{FF8FA5B5-47EB-4779-A5FD-ABE47A8BAE1E}" type="datetime1">
              <a:rPr lang="en-US" smtClean="0"/>
              <a:t>5/19/2022</a:t>
            </a:fld>
            <a:endParaRPr lang="en-US" dirty="0"/>
          </a:p>
        </p:txBody>
      </p:sp>
    </p:spTree>
    <p:extLst>
      <p:ext uri="{BB962C8B-B14F-4D97-AF65-F5344CB8AC3E}">
        <p14:creationId xmlns:p14="http://schemas.microsoft.com/office/powerpoint/2010/main" val="347896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dirty="0">
                <a:latin typeface="Times New Roman" panose="02020603050405020304" pitchFamily="18" charset="0"/>
                <a:cs typeface="Times New Roman" panose="02020603050405020304" pitchFamily="18" charset="0"/>
              </a:rPr>
              <a:t>Obligations – Identified by Classes </a:t>
            </a:r>
          </a:p>
        </p:txBody>
      </p:sp>
      <p:sp>
        <p:nvSpPr>
          <p:cNvPr id="653315" name="Rectangle 3"/>
          <p:cNvSpPr>
            <a:spLocks noChangeArrowheads="1"/>
          </p:cNvSpPr>
          <p:nvPr/>
        </p:nvSpPr>
        <p:spPr bwMode="gray">
          <a:xfrm>
            <a:off x="995362" y="1981200"/>
            <a:ext cx="2662237" cy="4114800"/>
          </a:xfrm>
          <a:prstGeom prst="rect">
            <a:avLst/>
          </a:prstGeom>
          <a:solidFill>
            <a:srgbClr val="0070C0"/>
          </a:solidFill>
          <a:ln w="38100" algn="ctr">
            <a:noFill/>
            <a:miter lim="800000"/>
            <a:headEnd/>
            <a:tailEnd/>
          </a:ln>
          <a:effectLst/>
        </p:spPr>
        <p:txBody>
          <a:bodyPr/>
          <a:lstStyle/>
          <a:p>
            <a:pPr>
              <a:defRPr/>
            </a:pPr>
            <a:endParaRPr lang="en-US" sz="1800" dirty="0">
              <a:solidFill>
                <a:schemeClr val="bg1"/>
              </a:solidFill>
            </a:endParaRPr>
          </a:p>
          <a:p>
            <a:pPr>
              <a:defRPr/>
            </a:pPr>
            <a:r>
              <a:rPr lang="en-US" sz="2400" dirty="0">
                <a:solidFill>
                  <a:schemeClr val="bg1"/>
                </a:solidFill>
                <a:latin typeface="Times New Roman" panose="02020603050405020304" pitchFamily="18" charset="0"/>
                <a:cs typeface="Times New Roman" panose="02020603050405020304" pitchFamily="18" charset="0"/>
              </a:rPr>
              <a:t>Accounts Payable – Goods or services received on or before June 30, but not yet paid</a:t>
            </a:r>
          </a:p>
          <a:p>
            <a:pPr>
              <a:defRPr/>
            </a:pPr>
            <a:endParaRPr lang="en-US" sz="1800" dirty="0">
              <a:solidFill>
                <a:schemeClr val="bg1"/>
              </a:solidFill>
            </a:endParaRPr>
          </a:p>
        </p:txBody>
      </p:sp>
      <p:sp>
        <p:nvSpPr>
          <p:cNvPr id="653316" name="Rectangle 4"/>
          <p:cNvSpPr>
            <a:spLocks noChangeArrowheads="1"/>
          </p:cNvSpPr>
          <p:nvPr/>
        </p:nvSpPr>
        <p:spPr bwMode="gray">
          <a:xfrm>
            <a:off x="990600" y="1516164"/>
            <a:ext cx="2666999" cy="523220"/>
          </a:xfrm>
          <a:prstGeom prst="rect">
            <a:avLst/>
          </a:prstGeom>
          <a:solidFill>
            <a:srgbClr val="0070C0"/>
          </a:solidFill>
          <a:ln>
            <a:headEnd/>
            <a:tailEnd/>
          </a:ln>
        </p:spPr>
        <p:style>
          <a:lnRef idx="1">
            <a:schemeClr val="accent6"/>
          </a:lnRef>
          <a:fillRef idx="3">
            <a:schemeClr val="accent6"/>
          </a:fillRef>
          <a:effectRef idx="2">
            <a:schemeClr val="accent6"/>
          </a:effectRef>
          <a:fontRef idx="minor">
            <a:schemeClr val="lt1"/>
          </a:fontRef>
        </p:style>
        <p:txBody>
          <a:bodyPr wrap="square" anchor="ctr">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Class A</a:t>
            </a:r>
          </a:p>
        </p:txBody>
      </p:sp>
      <p:sp>
        <p:nvSpPr>
          <p:cNvPr id="653317" name="Rectangle 5"/>
          <p:cNvSpPr>
            <a:spLocks noChangeArrowheads="1"/>
          </p:cNvSpPr>
          <p:nvPr/>
        </p:nvSpPr>
        <p:spPr bwMode="gray">
          <a:xfrm>
            <a:off x="3800476" y="1981200"/>
            <a:ext cx="2295523" cy="4114800"/>
          </a:xfrm>
          <a:prstGeom prst="rect">
            <a:avLst/>
          </a:prstGeom>
          <a:solidFill>
            <a:srgbClr val="0070C0"/>
          </a:solidFill>
          <a:ln w="38100" algn="ctr">
            <a:noFill/>
            <a:miter lim="800000"/>
            <a:headEnd/>
            <a:tailEnd/>
          </a:ln>
          <a:effectLst/>
        </p:spPr>
        <p:txBody>
          <a:bodyPr/>
          <a:lstStyle/>
          <a:p>
            <a:pPr>
              <a:defRPr/>
            </a:pPr>
            <a:endParaRPr lang="en-US" sz="1800" dirty="0">
              <a:solidFill>
                <a:schemeClr val="bg1"/>
              </a:solidFill>
            </a:endParaRPr>
          </a:p>
          <a:p>
            <a:pPr>
              <a:defRPr/>
            </a:pPr>
            <a:r>
              <a:rPr lang="en-US" sz="2400" dirty="0">
                <a:solidFill>
                  <a:schemeClr val="bg1"/>
                </a:solidFill>
                <a:latin typeface="Times New Roman" panose="02020603050405020304" pitchFamily="18" charset="0"/>
                <a:cs typeface="Times New Roman" panose="02020603050405020304" pitchFamily="18" charset="0"/>
              </a:rPr>
              <a:t>Encumbrances – Goods or services ordered but not received by June 30 </a:t>
            </a:r>
          </a:p>
        </p:txBody>
      </p:sp>
      <p:sp>
        <p:nvSpPr>
          <p:cNvPr id="653318" name="Rectangle 6"/>
          <p:cNvSpPr>
            <a:spLocks noChangeArrowheads="1"/>
          </p:cNvSpPr>
          <p:nvPr/>
        </p:nvSpPr>
        <p:spPr bwMode="gray">
          <a:xfrm>
            <a:off x="3800476" y="1517184"/>
            <a:ext cx="2295523" cy="523220"/>
          </a:xfrm>
          <a:prstGeom prst="rect">
            <a:avLst/>
          </a:prstGeom>
          <a:solidFill>
            <a:srgbClr val="0070C0"/>
          </a:solidFill>
          <a:ln>
            <a:headEnd/>
            <a:tailEnd/>
          </a:ln>
        </p:spPr>
        <p:style>
          <a:lnRef idx="1">
            <a:schemeClr val="accent6"/>
          </a:lnRef>
          <a:fillRef idx="3">
            <a:schemeClr val="accent6"/>
          </a:fillRef>
          <a:effectRef idx="2">
            <a:schemeClr val="accent6"/>
          </a:effectRef>
          <a:fontRef idx="minor">
            <a:schemeClr val="lt1"/>
          </a:fontRef>
        </p:style>
        <p:txBody>
          <a:bodyPr wrap="square" anchor="ctr">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Class B</a:t>
            </a:r>
          </a:p>
        </p:txBody>
      </p:sp>
      <p:sp>
        <p:nvSpPr>
          <p:cNvPr id="653319" name="Rectangle 7"/>
          <p:cNvSpPr>
            <a:spLocks noChangeArrowheads="1"/>
          </p:cNvSpPr>
          <p:nvPr/>
        </p:nvSpPr>
        <p:spPr bwMode="gray">
          <a:xfrm>
            <a:off x="6248400" y="1981200"/>
            <a:ext cx="2590800" cy="4114800"/>
          </a:xfrm>
          <a:prstGeom prst="rect">
            <a:avLst/>
          </a:prstGeom>
          <a:solidFill>
            <a:srgbClr val="0070C0"/>
          </a:solidFill>
          <a:ln w="38100" algn="ctr">
            <a:noFill/>
            <a:miter lim="800000"/>
            <a:headEnd/>
            <a:tailEnd/>
          </a:ln>
          <a:effectLst/>
        </p:spPr>
        <p:txBody>
          <a:bodyPr/>
          <a:lstStyle/>
          <a:p>
            <a:pPr>
              <a:defRPr/>
            </a:pPr>
            <a:endParaRPr lang="en-US" sz="1800" dirty="0">
              <a:solidFill>
                <a:schemeClr val="bg1"/>
              </a:solidFill>
            </a:endParaRPr>
          </a:p>
          <a:p>
            <a:pPr>
              <a:defRPr/>
            </a:pPr>
            <a:r>
              <a:rPr lang="en-US" sz="2000" dirty="0">
                <a:solidFill>
                  <a:schemeClr val="bg1"/>
                </a:solidFill>
                <a:latin typeface="Times New Roman" panose="02020603050405020304" pitchFamily="18" charset="0"/>
                <a:cs typeface="Times New Roman" panose="02020603050405020304" pitchFamily="18" charset="0"/>
              </a:rPr>
              <a:t>Accounts Receivable – Cash refunds owed to the state for payments made prior to June 30*</a:t>
            </a:r>
          </a:p>
          <a:p>
            <a:pPr>
              <a:defRPr/>
            </a:pPr>
            <a:endParaRPr lang="en-US" sz="2000" dirty="0">
              <a:solidFill>
                <a:schemeClr val="bg1"/>
              </a:solidFill>
              <a:latin typeface="Times New Roman" panose="02020603050405020304" pitchFamily="18" charset="0"/>
              <a:cs typeface="Times New Roman" panose="02020603050405020304" pitchFamily="18" charset="0"/>
            </a:endParaRPr>
          </a:p>
          <a:p>
            <a:pPr>
              <a:defRPr/>
            </a:pPr>
            <a:r>
              <a:rPr lang="en-US" sz="1800" dirty="0">
                <a:solidFill>
                  <a:schemeClr val="bg1"/>
                </a:solidFill>
                <a:latin typeface="Times New Roman" panose="02020603050405020304" pitchFamily="18" charset="0"/>
                <a:cs typeface="Times New Roman" panose="02020603050405020304" pitchFamily="18" charset="0"/>
              </a:rPr>
              <a:t>*Only applicable for general revenue refunds needed to pay obligations</a:t>
            </a:r>
          </a:p>
          <a:p>
            <a:pPr>
              <a:defRPr/>
            </a:pP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653320" name="Rectangle 8"/>
          <p:cNvSpPr>
            <a:spLocks noChangeArrowheads="1"/>
          </p:cNvSpPr>
          <p:nvPr/>
        </p:nvSpPr>
        <p:spPr bwMode="gray">
          <a:xfrm>
            <a:off x="6248400" y="1517184"/>
            <a:ext cx="2590800" cy="523220"/>
          </a:xfrm>
          <a:prstGeom prst="rect">
            <a:avLst/>
          </a:prstGeom>
          <a:solidFill>
            <a:srgbClr val="0070C0"/>
          </a:solidFill>
          <a:ln>
            <a:headEnd/>
            <a:tailEnd/>
          </a:ln>
        </p:spPr>
        <p:style>
          <a:lnRef idx="1">
            <a:schemeClr val="accent6"/>
          </a:lnRef>
          <a:fillRef idx="3">
            <a:schemeClr val="accent6"/>
          </a:fillRef>
          <a:effectRef idx="2">
            <a:schemeClr val="accent6"/>
          </a:effectRef>
          <a:fontRef idx="minor">
            <a:schemeClr val="lt1"/>
          </a:fontRef>
        </p:style>
        <p:txBody>
          <a:bodyPr wrap="square" anchor="ctr">
            <a:spAutoFit/>
          </a:bodyPr>
          <a:lstStyle/>
          <a:p>
            <a:pPr algn="ctr">
              <a:defRPr/>
            </a:pPr>
            <a:r>
              <a:rPr lang="en-US" b="1" dirty="0">
                <a:solidFill>
                  <a:schemeClr val="bg1"/>
                </a:solidFill>
                <a:latin typeface="Times New Roman" panose="02020603050405020304" pitchFamily="18" charset="0"/>
                <a:cs typeface="Times New Roman" panose="02020603050405020304" pitchFamily="18" charset="0"/>
              </a:rPr>
              <a:t>Class C</a:t>
            </a:r>
          </a:p>
        </p:txBody>
      </p:sp>
      <p:sp>
        <p:nvSpPr>
          <p:cNvPr id="3" name="Slide Number Placeholder 2"/>
          <p:cNvSpPr>
            <a:spLocks noGrp="1"/>
          </p:cNvSpPr>
          <p:nvPr>
            <p:ph type="sldNum" sz="quarter" idx="12"/>
          </p:nvPr>
        </p:nvSpPr>
        <p:spPr>
          <a:xfrm>
            <a:off x="7086600" y="6356350"/>
            <a:ext cx="1524000" cy="365125"/>
          </a:xfrm>
        </p:spPr>
        <p:txBody>
          <a:bodyPr/>
          <a:lstStyle/>
          <a:p>
            <a:pPr>
              <a:defRPr/>
            </a:pPr>
            <a:r>
              <a:rPr lang="en-US" altLang="en-US" sz="1200" dirty="0"/>
              <a:t>21</a:t>
            </a:r>
          </a:p>
        </p:txBody>
      </p:sp>
      <p:sp>
        <p:nvSpPr>
          <p:cNvPr id="2" name="Date Placeholder 1"/>
          <p:cNvSpPr>
            <a:spLocks noGrp="1"/>
          </p:cNvSpPr>
          <p:nvPr>
            <p:ph type="dt" sz="half" idx="10"/>
          </p:nvPr>
        </p:nvSpPr>
        <p:spPr>
          <a:xfrm>
            <a:off x="990600" y="6248400"/>
            <a:ext cx="1600200" cy="365125"/>
          </a:xfrm>
        </p:spPr>
        <p:txBody>
          <a:bodyPr/>
          <a:lstStyle/>
          <a:p>
            <a:pPr>
              <a:defRPr/>
            </a:pPr>
            <a:fld id="{46FFD621-DCC1-4ED6-B3AC-D3C609939B6B}" type="datetime1">
              <a:rPr lang="en-US" smtClean="0"/>
              <a:t>5/19/2022</a:t>
            </a:fld>
            <a:endParaRPr lang="en-US" dirty="0"/>
          </a:p>
        </p:txBody>
      </p:sp>
    </p:spTree>
    <p:extLst>
      <p:ext uri="{BB962C8B-B14F-4D97-AF65-F5344CB8AC3E}">
        <p14:creationId xmlns:p14="http://schemas.microsoft.com/office/powerpoint/2010/main" val="421941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Commission</a:t>
            </a:r>
          </a:p>
        </p:txBody>
      </p:sp>
      <p:sp>
        <p:nvSpPr>
          <p:cNvPr id="3" name="Content Placeholder 2"/>
          <p:cNvSpPr>
            <a:spLocks noGrp="1"/>
          </p:cNvSpPr>
          <p:nvPr>
            <p:ph idx="1"/>
          </p:nvPr>
        </p:nvSpPr>
        <p:spPr/>
        <p:txBody>
          <a:bodyPr/>
          <a:lstStyle/>
          <a:p>
            <a:pPr marL="0" indent="0">
              <a:buNone/>
            </a:pPr>
            <a:r>
              <a:rPr lang="en-US" sz="2000" dirty="0">
                <a:latin typeface="Times New Roman" panose="02020603050405020304" pitchFamily="18" charset="0"/>
                <a:cs typeface="Times New Roman" panose="02020603050405020304" pitchFamily="18" charset="0"/>
              </a:rPr>
              <a:t>The “Justice Administrative Commission” is led by two State Attorneys, appointed by the President of the Florida Prosecuting Attorneys Association, and two Public Defenders, appointed by the President of the Florida Public Defender Association. </a:t>
            </a:r>
          </a:p>
          <a:p>
            <a:pPr>
              <a:buNone/>
            </a:pPr>
            <a:endParaRPr lang="en-US" sz="1800" dirty="0">
              <a:latin typeface="Times New Roman" panose="02020603050405020304" pitchFamily="18" charset="0"/>
              <a:cs typeface="Times New Roman" panose="02020603050405020304" pitchFamily="18" charset="0"/>
            </a:endParaRPr>
          </a:p>
          <a:p>
            <a:pPr>
              <a:spcBef>
                <a:spcPts val="0"/>
              </a:spcBef>
              <a:buNone/>
            </a:pPr>
            <a:r>
              <a:rPr lang="en-US" sz="1800"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Honorable Diamond Litty, Chair		Honorable Kathleen Smith</a:t>
            </a:r>
          </a:p>
          <a:p>
            <a:pPr>
              <a:spcBef>
                <a:spcPts val="0"/>
              </a:spcBef>
              <a:buNone/>
            </a:pPr>
            <a:r>
              <a:rPr lang="en-US" sz="1800" b="1" i="1" dirty="0">
                <a:latin typeface="Times New Roman" panose="02020603050405020304" pitchFamily="18" charset="0"/>
                <a:cs typeface="Times New Roman" panose="02020603050405020304" pitchFamily="18" charset="0"/>
              </a:rPr>
              <a:t>	Public Defender, 19</a:t>
            </a:r>
            <a:r>
              <a:rPr lang="en-US" sz="1800" b="1" i="1" baseline="30000" dirty="0">
                <a:latin typeface="Times New Roman" panose="02020603050405020304" pitchFamily="18" charset="0"/>
                <a:cs typeface="Times New Roman" panose="02020603050405020304" pitchFamily="18" charset="0"/>
              </a:rPr>
              <a:t>th</a:t>
            </a:r>
            <a:r>
              <a:rPr lang="en-US" sz="1800" b="1" i="1" dirty="0">
                <a:latin typeface="Times New Roman" panose="02020603050405020304" pitchFamily="18" charset="0"/>
                <a:cs typeface="Times New Roman" panose="02020603050405020304" pitchFamily="18" charset="0"/>
              </a:rPr>
              <a:t> Circuit 		Public Defender, 20</a:t>
            </a:r>
            <a:r>
              <a:rPr lang="en-US" sz="1800" b="1" i="1" baseline="30000" dirty="0">
                <a:latin typeface="Times New Roman" panose="02020603050405020304" pitchFamily="18" charset="0"/>
                <a:cs typeface="Times New Roman" panose="02020603050405020304" pitchFamily="18" charset="0"/>
              </a:rPr>
              <a:t>th</a:t>
            </a:r>
            <a:r>
              <a:rPr lang="en-US" sz="1800" b="1" i="1" dirty="0">
                <a:latin typeface="Times New Roman" panose="02020603050405020304" pitchFamily="18" charset="0"/>
                <a:cs typeface="Times New Roman" panose="02020603050405020304" pitchFamily="18" charset="0"/>
              </a:rPr>
              <a:t> Circuit</a:t>
            </a:r>
          </a:p>
          <a:p>
            <a:pPr>
              <a:buNone/>
            </a:pPr>
            <a:endParaRPr lang="en-US" sz="1800" b="1" i="1" dirty="0">
              <a:latin typeface="Times New Roman" panose="02020603050405020304" pitchFamily="18" charset="0"/>
              <a:cs typeface="Times New Roman" panose="02020603050405020304" pitchFamily="18" charset="0"/>
            </a:endParaRPr>
          </a:p>
          <a:p>
            <a:pPr>
              <a:buNone/>
            </a:pPr>
            <a:r>
              <a:rPr lang="en-US" sz="1800" b="1" i="1" dirty="0">
                <a:latin typeface="Times New Roman" panose="02020603050405020304" pitchFamily="18" charset="0"/>
                <a:cs typeface="Times New Roman" panose="02020603050405020304" pitchFamily="18" charset="0"/>
              </a:rPr>
              <a:t>	Honorable Brian Haas			Honorable Jack Campbell</a:t>
            </a:r>
          </a:p>
          <a:p>
            <a:pPr>
              <a:buNone/>
            </a:pPr>
            <a:r>
              <a:rPr lang="en-US" sz="1800" b="1" i="1" dirty="0">
                <a:latin typeface="Times New Roman" panose="02020603050405020304" pitchFamily="18" charset="0"/>
                <a:cs typeface="Times New Roman" panose="02020603050405020304" pitchFamily="18" charset="0"/>
              </a:rPr>
              <a:t>	State Attorney, 10</a:t>
            </a:r>
            <a:r>
              <a:rPr lang="en-US" sz="1800" b="1" i="1" baseline="30000" dirty="0">
                <a:latin typeface="Times New Roman" panose="02020603050405020304" pitchFamily="18" charset="0"/>
                <a:cs typeface="Times New Roman" panose="02020603050405020304" pitchFamily="18" charset="0"/>
              </a:rPr>
              <a:t>th</a:t>
            </a:r>
            <a:r>
              <a:rPr lang="en-US" sz="1800" b="1" i="1" dirty="0">
                <a:latin typeface="Times New Roman" panose="02020603050405020304" pitchFamily="18" charset="0"/>
                <a:cs typeface="Times New Roman" panose="02020603050405020304" pitchFamily="18" charset="0"/>
              </a:rPr>
              <a:t> Circuit 		State Attorney, 2</a:t>
            </a:r>
            <a:r>
              <a:rPr lang="en-US" sz="1800" b="1" i="1" baseline="30000" dirty="0">
                <a:latin typeface="Times New Roman" panose="02020603050405020304" pitchFamily="18" charset="0"/>
                <a:cs typeface="Times New Roman" panose="02020603050405020304" pitchFamily="18" charset="0"/>
              </a:rPr>
              <a:t>nd</a:t>
            </a:r>
            <a:r>
              <a:rPr lang="en-US" sz="1800" b="1" i="1" dirty="0">
                <a:latin typeface="Times New Roman" panose="02020603050405020304" pitchFamily="18" charset="0"/>
                <a:cs typeface="Times New Roman" panose="02020603050405020304" pitchFamily="18" charset="0"/>
              </a:rPr>
              <a:t> Circuit	</a:t>
            </a:r>
          </a:p>
          <a:p>
            <a:pPr>
              <a:buNone/>
            </a:pPr>
            <a:r>
              <a:rPr lang="en-US" sz="1800" b="1" i="1" dirty="0">
                <a:latin typeface="Times New Roman" panose="02020603050405020304" pitchFamily="18" charset="0"/>
                <a:cs typeface="Times New Roman" panose="02020603050405020304" pitchFamily="18" charset="0"/>
              </a:rPr>
              <a:t>	</a:t>
            </a:r>
          </a:p>
          <a:p>
            <a:pPr algn="ctr">
              <a:spcBef>
                <a:spcPts val="0"/>
              </a:spcBef>
              <a:buNone/>
            </a:pPr>
            <a:r>
              <a:rPr lang="en-US" sz="1800" b="1" i="1" dirty="0">
                <a:latin typeface="Times New Roman" panose="02020603050405020304" pitchFamily="18" charset="0"/>
                <a:cs typeface="Times New Roman" panose="02020603050405020304" pitchFamily="18" charset="0"/>
              </a:rPr>
              <a:t>Alton L. “Rip” Colvin, Jr.</a:t>
            </a:r>
          </a:p>
          <a:p>
            <a:pPr algn="ctr">
              <a:spcBef>
                <a:spcPts val="0"/>
              </a:spcBef>
              <a:buNone/>
            </a:pPr>
            <a:r>
              <a:rPr lang="en-US" sz="1800" b="1" i="1" dirty="0">
                <a:latin typeface="Times New Roman" panose="02020603050405020304" pitchFamily="18" charset="0"/>
                <a:cs typeface="Times New Roman" panose="02020603050405020304" pitchFamily="18" charset="0"/>
              </a:rPr>
              <a:t>Executive Director</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7162800" y="6356350"/>
            <a:ext cx="1676400" cy="365125"/>
          </a:xfrm>
        </p:spPr>
        <p:txBody>
          <a:bodyPr/>
          <a:lstStyle/>
          <a:p>
            <a:pPr>
              <a:defRPr/>
            </a:pPr>
            <a:r>
              <a:rPr lang="en-US" altLang="en-US" sz="1200" dirty="0"/>
              <a:t>2</a:t>
            </a:r>
          </a:p>
        </p:txBody>
      </p:sp>
      <p:sp>
        <p:nvSpPr>
          <p:cNvPr id="4" name="Date Placeholder 3"/>
          <p:cNvSpPr>
            <a:spLocks noGrp="1"/>
          </p:cNvSpPr>
          <p:nvPr>
            <p:ph type="dt" sz="half" idx="10"/>
          </p:nvPr>
        </p:nvSpPr>
        <p:spPr>
          <a:xfrm>
            <a:off x="990600" y="6324600"/>
            <a:ext cx="1600200" cy="365125"/>
          </a:xfrm>
        </p:spPr>
        <p:txBody>
          <a:bodyPr/>
          <a:lstStyle/>
          <a:p>
            <a:pPr>
              <a:defRPr/>
            </a:pPr>
            <a:fld id="{29A1263B-3424-46FE-AF9B-E0B0CFA91F1E}" type="datetime1">
              <a:rPr lang="en-US" smtClean="0"/>
              <a:t>5/19/2022</a:t>
            </a:fld>
            <a:endParaRPr lang="en-US" dirty="0"/>
          </a:p>
        </p:txBody>
      </p:sp>
    </p:spTree>
    <p:extLst>
      <p:ext uri="{BB962C8B-B14F-4D97-AF65-F5344CB8AC3E}">
        <p14:creationId xmlns:p14="http://schemas.microsoft.com/office/powerpoint/2010/main" val="358509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Public Defender and State Attorney Due Process - Balances</a:t>
            </a:r>
          </a:p>
        </p:txBody>
      </p:sp>
      <p:sp>
        <p:nvSpPr>
          <p:cNvPr id="3" name="Content Placeholder 2"/>
          <p:cNvSpPr>
            <a:spLocks noGrp="1"/>
          </p:cNvSpPr>
          <p:nvPr>
            <p:ph idx="1"/>
          </p:nvPr>
        </p:nvSpPr>
        <p:spPr>
          <a:xfrm>
            <a:off x="838200" y="1493837"/>
            <a:ext cx="7696200" cy="4525963"/>
          </a:xfrm>
        </p:spPr>
        <p:txBody>
          <a:bodyPr/>
          <a:lstStyle/>
          <a:p>
            <a:r>
              <a:rPr lang="en-US" sz="2800" dirty="0">
                <a:latin typeface="Times New Roman" panose="02020603050405020304" pitchFamily="18" charset="0"/>
                <a:cs typeface="Times New Roman" panose="02020603050405020304" pitchFamily="18" charset="0"/>
              </a:rPr>
              <a:t>There will be a large surplus for SA and PD due process this year</a:t>
            </a:r>
          </a:p>
          <a:p>
            <a:r>
              <a:rPr lang="en-US" sz="2800" dirty="0">
                <a:latin typeface="Times New Roman" panose="02020603050405020304" pitchFamily="18" charset="0"/>
                <a:cs typeface="Times New Roman" panose="02020603050405020304" pitchFamily="18" charset="0"/>
              </a:rPr>
              <a:t>June 30</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the funds will revert back to the state </a:t>
            </a:r>
          </a:p>
          <a:p>
            <a:r>
              <a:rPr lang="en-US" sz="2800" dirty="0">
                <a:latin typeface="Times New Roman" panose="02020603050405020304" pitchFamily="18" charset="0"/>
                <a:cs typeface="Times New Roman" panose="02020603050405020304" pitchFamily="18" charset="0"/>
              </a:rPr>
              <a:t>In July the funds will be returned to the current year budget (pending the Governor's approval)</a:t>
            </a:r>
          </a:p>
          <a:p>
            <a:r>
              <a:rPr lang="en-US" sz="2800" dirty="0">
                <a:latin typeface="Times New Roman" panose="02020603050405020304" pitchFamily="18" charset="0"/>
                <a:cs typeface="Times New Roman" panose="02020603050405020304" pitchFamily="18" charset="0"/>
              </a:rPr>
              <a:t>There will be no payables set up for due process this year</a:t>
            </a:r>
          </a:p>
          <a:p>
            <a:r>
              <a:rPr lang="en-US" sz="2800" dirty="0">
                <a:latin typeface="Times New Roman" panose="02020603050405020304" pitchFamily="18" charset="0"/>
                <a:cs typeface="Times New Roman" panose="02020603050405020304" pitchFamily="18" charset="0"/>
              </a:rPr>
              <a:t>FY 21-22 obligations will be paid with 22-23 funds. </a:t>
            </a:r>
          </a:p>
          <a:p>
            <a:endParaRPr lang="en-US" dirty="0"/>
          </a:p>
        </p:txBody>
      </p:sp>
      <p:sp>
        <p:nvSpPr>
          <p:cNvPr id="5" name="Slide Number Placeholder 4"/>
          <p:cNvSpPr>
            <a:spLocks noGrp="1"/>
          </p:cNvSpPr>
          <p:nvPr>
            <p:ph type="sldNum" sz="quarter" idx="12"/>
          </p:nvPr>
        </p:nvSpPr>
        <p:spPr>
          <a:xfrm>
            <a:off x="7086600" y="6356350"/>
            <a:ext cx="1524000" cy="365125"/>
          </a:xfrm>
        </p:spPr>
        <p:txBody>
          <a:bodyPr/>
          <a:lstStyle/>
          <a:p>
            <a:pPr>
              <a:defRPr/>
            </a:pPr>
            <a:r>
              <a:rPr lang="en-US" altLang="en-US" sz="1200" dirty="0"/>
              <a:t>19</a:t>
            </a:r>
          </a:p>
        </p:txBody>
      </p:sp>
      <p:sp>
        <p:nvSpPr>
          <p:cNvPr id="4" name="Date Placeholder 3"/>
          <p:cNvSpPr>
            <a:spLocks noGrp="1"/>
          </p:cNvSpPr>
          <p:nvPr>
            <p:ph type="dt" sz="half" idx="10"/>
          </p:nvPr>
        </p:nvSpPr>
        <p:spPr>
          <a:xfrm>
            <a:off x="990600" y="6248400"/>
            <a:ext cx="1600200" cy="365125"/>
          </a:xfrm>
        </p:spPr>
        <p:txBody>
          <a:bodyPr/>
          <a:lstStyle/>
          <a:p>
            <a:pPr>
              <a:defRPr/>
            </a:pPr>
            <a:fld id="{83F054AE-6A88-4950-BECD-E25A936FF117}" type="datetime1">
              <a:rPr lang="en-US" smtClean="0"/>
              <a:t>5/19/2022</a:t>
            </a:fld>
            <a:endParaRPr lang="en-US" dirty="0"/>
          </a:p>
        </p:txBody>
      </p:sp>
    </p:spTree>
    <p:extLst>
      <p:ext uri="{BB962C8B-B14F-4D97-AF65-F5344CB8AC3E}">
        <p14:creationId xmlns:p14="http://schemas.microsoft.com/office/powerpoint/2010/main" val="312468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112F-6EA6-4639-BB30-66DE1CE8E389}"/>
              </a:ext>
            </a:extLst>
          </p:cNvPr>
          <p:cNvSpPr>
            <a:spLocks noGrp="1"/>
          </p:cNvSpPr>
          <p:nvPr>
            <p:ph type="title"/>
          </p:nvPr>
        </p:nvSpPr>
        <p:spPr/>
        <p:txBody>
          <a:bodyPr/>
          <a:lstStyle/>
          <a:p>
            <a:r>
              <a:rPr lang="en-US" dirty="0"/>
              <a:t>Sexually Violent Predator Funds (SVP)</a:t>
            </a:r>
          </a:p>
        </p:txBody>
      </p:sp>
      <p:sp>
        <p:nvSpPr>
          <p:cNvPr id="3" name="Content Placeholder 2">
            <a:extLst>
              <a:ext uri="{FF2B5EF4-FFF2-40B4-BE49-F238E27FC236}">
                <a16:creationId xmlns:a16="http://schemas.microsoft.com/office/drawing/2014/main" id="{9F78DEB6-57CD-4D5A-8EC5-73181E99FBAF}"/>
              </a:ext>
            </a:extLst>
          </p:cNvPr>
          <p:cNvSpPr>
            <a:spLocks noGrp="1"/>
          </p:cNvSpPr>
          <p:nvPr>
            <p:ph idx="1"/>
          </p:nvPr>
        </p:nvSpPr>
        <p:spPr/>
        <p:txBody>
          <a:bodyPr/>
          <a:lstStyle/>
          <a:p>
            <a:r>
              <a:rPr lang="en-US" sz="2800" dirty="0"/>
              <a:t>There is also a surplus expected in this fund</a:t>
            </a:r>
          </a:p>
          <a:p>
            <a:r>
              <a:rPr lang="en-US" sz="2800" dirty="0"/>
              <a:t>If your office has 21-22 obligations send us a lump sum form to set up your payable</a:t>
            </a:r>
          </a:p>
          <a:p>
            <a:r>
              <a:rPr lang="en-US" sz="2800" dirty="0"/>
              <a:t>JAC sets up a payable with the amount left for our Court Appointed section’s obligations</a:t>
            </a:r>
          </a:p>
          <a:p>
            <a:r>
              <a:rPr lang="en-US" sz="2800" dirty="0"/>
              <a:t>If JAC Accounting sees invoices with a date prior to June 30</a:t>
            </a:r>
            <a:r>
              <a:rPr lang="en-US" sz="2800" baseline="30000" dirty="0"/>
              <a:t>th</a:t>
            </a:r>
            <a:r>
              <a:rPr lang="en-US" sz="2800" dirty="0"/>
              <a:t> we will use the payable set up for with the excess amount</a:t>
            </a:r>
          </a:p>
        </p:txBody>
      </p:sp>
      <p:sp>
        <p:nvSpPr>
          <p:cNvPr id="4" name="Date Placeholder 3">
            <a:extLst>
              <a:ext uri="{FF2B5EF4-FFF2-40B4-BE49-F238E27FC236}">
                <a16:creationId xmlns:a16="http://schemas.microsoft.com/office/drawing/2014/main" id="{7B9DD228-A956-430A-9C4D-BF78A67FAD9D}"/>
              </a:ext>
            </a:extLst>
          </p:cNvPr>
          <p:cNvSpPr>
            <a:spLocks noGrp="1"/>
          </p:cNvSpPr>
          <p:nvPr>
            <p:ph type="dt" sz="half" idx="10"/>
          </p:nvPr>
        </p:nvSpPr>
        <p:spPr/>
        <p:txBody>
          <a:bodyPr/>
          <a:lstStyle/>
          <a:p>
            <a:pPr>
              <a:defRPr/>
            </a:pPr>
            <a:fld id="{F0EE5EF5-0348-4160-A744-81FFA399BB0A}" type="datetime1">
              <a:rPr lang="en-US" smtClean="0"/>
              <a:t>5/19/2022</a:t>
            </a:fld>
            <a:endParaRPr lang="en-US" dirty="0"/>
          </a:p>
        </p:txBody>
      </p:sp>
      <p:sp>
        <p:nvSpPr>
          <p:cNvPr id="5" name="Slide Number Placeholder 4">
            <a:extLst>
              <a:ext uri="{FF2B5EF4-FFF2-40B4-BE49-F238E27FC236}">
                <a16:creationId xmlns:a16="http://schemas.microsoft.com/office/drawing/2014/main" id="{56D9C7C7-EDF7-4581-AD25-FCDC09B4B671}"/>
              </a:ext>
            </a:extLst>
          </p:cNvPr>
          <p:cNvSpPr>
            <a:spLocks noGrp="1"/>
          </p:cNvSpPr>
          <p:nvPr>
            <p:ph type="sldNum" sz="quarter" idx="12"/>
          </p:nvPr>
        </p:nvSpPr>
        <p:spPr/>
        <p:txBody>
          <a:bodyPr/>
          <a:lstStyle/>
          <a:p>
            <a:pPr>
              <a:defRPr/>
            </a:pPr>
            <a:fld id="{CE8F88B6-04CE-44DA-B1B7-020135F9F935}" type="slidenum">
              <a:rPr lang="en-US" altLang="en-US" smtClean="0"/>
              <a:pPr>
                <a:defRPr/>
              </a:pPr>
              <a:t>21</a:t>
            </a:fld>
            <a:endParaRPr lang="en-US" altLang="en-US" dirty="0"/>
          </a:p>
        </p:txBody>
      </p:sp>
    </p:spTree>
    <p:extLst>
      <p:ext uri="{BB962C8B-B14F-4D97-AF65-F5344CB8AC3E}">
        <p14:creationId xmlns:p14="http://schemas.microsoft.com/office/powerpoint/2010/main" val="316724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252C-AEC3-402C-8FBF-B2625458739D}"/>
              </a:ext>
            </a:extLst>
          </p:cNvPr>
          <p:cNvSpPr>
            <a:spLocks noGrp="1"/>
          </p:cNvSpPr>
          <p:nvPr>
            <p:ph type="title"/>
          </p:nvPr>
        </p:nvSpPr>
        <p:spPr/>
        <p:txBody>
          <a:bodyPr/>
          <a:lstStyle/>
          <a:p>
            <a:r>
              <a:rPr lang="en-US" dirty="0"/>
              <a:t>Acquisition for Motor Vehicles Appropriation - Reminder</a:t>
            </a:r>
          </a:p>
        </p:txBody>
      </p:sp>
      <p:sp>
        <p:nvSpPr>
          <p:cNvPr id="3" name="Content Placeholder 2">
            <a:extLst>
              <a:ext uri="{FF2B5EF4-FFF2-40B4-BE49-F238E27FC236}">
                <a16:creationId xmlns:a16="http://schemas.microsoft.com/office/drawing/2014/main" id="{03EEE777-F938-4A23-B053-6C6FF757A424}"/>
              </a:ext>
            </a:extLst>
          </p:cNvPr>
          <p:cNvSpPr>
            <a:spLocks noGrp="1"/>
          </p:cNvSpPr>
          <p:nvPr>
            <p:ph idx="1"/>
          </p:nvPr>
        </p:nvSpPr>
        <p:spPr/>
        <p:txBody>
          <a:bodyPr/>
          <a:lstStyle/>
          <a:p>
            <a:r>
              <a:rPr lang="en-US" sz="4000" dirty="0"/>
              <a:t>Revert and appropriate was not picked up.</a:t>
            </a:r>
            <a:endParaRPr lang="en-US" sz="4000" dirty="0">
              <a:highlight>
                <a:srgbClr val="FFFF00"/>
              </a:highlight>
            </a:endParaRPr>
          </a:p>
          <a:p>
            <a:r>
              <a:rPr lang="en-US" sz="4000" dirty="0"/>
              <a:t>If you ordered a vehicle this year and do not receive it by June 30</a:t>
            </a:r>
            <a:r>
              <a:rPr lang="en-US" sz="4000" baseline="30000" dirty="0"/>
              <a:t>th</a:t>
            </a:r>
            <a:r>
              <a:rPr lang="en-US" sz="4000" dirty="0"/>
              <a:t> you will have to certify those funds. </a:t>
            </a:r>
          </a:p>
        </p:txBody>
      </p:sp>
      <p:sp>
        <p:nvSpPr>
          <p:cNvPr id="4" name="Date Placeholder 3">
            <a:extLst>
              <a:ext uri="{FF2B5EF4-FFF2-40B4-BE49-F238E27FC236}">
                <a16:creationId xmlns:a16="http://schemas.microsoft.com/office/drawing/2014/main" id="{F94AA258-129F-41DE-862D-027B4D56591B}"/>
              </a:ext>
            </a:extLst>
          </p:cNvPr>
          <p:cNvSpPr>
            <a:spLocks noGrp="1"/>
          </p:cNvSpPr>
          <p:nvPr>
            <p:ph type="dt" sz="half" idx="10"/>
          </p:nvPr>
        </p:nvSpPr>
        <p:spPr/>
        <p:txBody>
          <a:bodyPr/>
          <a:lstStyle/>
          <a:p>
            <a:pPr>
              <a:defRPr/>
            </a:pPr>
            <a:fld id="{F0EE5EF5-0348-4160-A744-81FFA399BB0A}" type="datetime1">
              <a:rPr lang="en-US" smtClean="0"/>
              <a:t>5/19/2022</a:t>
            </a:fld>
            <a:endParaRPr lang="en-US" dirty="0"/>
          </a:p>
        </p:txBody>
      </p:sp>
      <p:sp>
        <p:nvSpPr>
          <p:cNvPr id="5" name="Slide Number Placeholder 4">
            <a:extLst>
              <a:ext uri="{FF2B5EF4-FFF2-40B4-BE49-F238E27FC236}">
                <a16:creationId xmlns:a16="http://schemas.microsoft.com/office/drawing/2014/main" id="{110B3C7D-6C50-470D-9A7F-1A9733278BDD}"/>
              </a:ext>
            </a:extLst>
          </p:cNvPr>
          <p:cNvSpPr>
            <a:spLocks noGrp="1"/>
          </p:cNvSpPr>
          <p:nvPr>
            <p:ph type="sldNum" sz="quarter" idx="12"/>
          </p:nvPr>
        </p:nvSpPr>
        <p:spPr/>
        <p:txBody>
          <a:bodyPr/>
          <a:lstStyle/>
          <a:p>
            <a:pPr>
              <a:defRPr/>
            </a:pPr>
            <a:fld id="{CE8F88B6-04CE-44DA-B1B7-020135F9F935}" type="slidenum">
              <a:rPr lang="en-US" altLang="en-US" smtClean="0"/>
              <a:pPr>
                <a:defRPr/>
              </a:pPr>
              <a:t>22</a:t>
            </a:fld>
            <a:endParaRPr lang="en-US" altLang="en-US" dirty="0"/>
          </a:p>
        </p:txBody>
      </p:sp>
    </p:spTree>
    <p:extLst>
      <p:ext uri="{BB962C8B-B14F-4D97-AF65-F5344CB8AC3E}">
        <p14:creationId xmlns:p14="http://schemas.microsoft.com/office/powerpoint/2010/main" val="189112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Certified Items and Budgets</a:t>
            </a:r>
            <a:br>
              <a:rPr lang="en-US" dirty="0">
                <a:latin typeface="Times New Roman" panose="02020603050405020304" pitchFamily="18" charset="0"/>
                <a:cs typeface="Times New Roman" panose="02020603050405020304" pitchFamily="18" charset="0"/>
              </a:rPr>
            </a:b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417638"/>
            <a:ext cx="7924800" cy="4938712"/>
          </a:xfrm>
        </p:spPr>
        <p:txBody>
          <a:bodyPr/>
          <a:lstStyle/>
          <a:p>
            <a:r>
              <a:rPr lang="en-US" sz="3000" dirty="0">
                <a:latin typeface="Times New Roman" panose="02020603050405020304" pitchFamily="18" charset="0"/>
                <a:cs typeface="Times New Roman" panose="02020603050405020304" pitchFamily="18" charset="0"/>
              </a:rPr>
              <a:t>When obligations (e.g., payables or encumbrances) are entered in FLAIR with a “C” in the CF field</a:t>
            </a:r>
          </a:p>
          <a:p>
            <a:pPr lvl="1"/>
            <a:r>
              <a:rPr lang="en-US" dirty="0">
                <a:latin typeface="Times New Roman" panose="02020603050405020304" pitchFamily="18" charset="0"/>
                <a:cs typeface="Times New Roman" panose="02020603050405020304" pitchFamily="18" charset="0"/>
              </a:rPr>
              <a:t>A certified budget is created</a:t>
            </a:r>
          </a:p>
          <a:p>
            <a:pPr lvl="1"/>
            <a:r>
              <a:rPr lang="en-US" dirty="0">
                <a:latin typeface="Times New Roman" panose="02020603050405020304" pitchFamily="18" charset="0"/>
                <a:cs typeface="Times New Roman" panose="02020603050405020304" pitchFamily="18" charset="0"/>
              </a:rPr>
              <a:t>The certified budget is in effect for the period of July 2–September 28 only</a:t>
            </a:r>
          </a:p>
          <a:p>
            <a:pPr lvl="1"/>
            <a:r>
              <a:rPr lang="en-US" dirty="0">
                <a:latin typeface="Times New Roman" panose="02020603050405020304" pitchFamily="18" charset="0"/>
                <a:cs typeface="Times New Roman" panose="02020603050405020304" pitchFamily="18" charset="0"/>
              </a:rPr>
              <a:t>The certified budget is used to pay prior year obligations (only)</a:t>
            </a:r>
          </a:p>
          <a:p>
            <a:pPr lvl="1"/>
            <a:r>
              <a:rPr lang="en-US" dirty="0">
                <a:latin typeface="Times New Roman" panose="02020603050405020304" pitchFamily="18" charset="0"/>
                <a:cs typeface="Times New Roman" panose="02020603050405020304" pitchFamily="18" charset="0"/>
              </a:rPr>
              <a:t>The certified budget does not affect the current year budget</a:t>
            </a:r>
          </a:p>
          <a:p>
            <a:pPr marL="457200" lvl="1" indent="0">
              <a:buNone/>
            </a:pPr>
            <a:endParaRPr lang="en-US" dirty="0"/>
          </a:p>
          <a:p>
            <a:pPr lvl="1"/>
            <a:endParaRPr lang="en-US" dirty="0"/>
          </a:p>
        </p:txBody>
      </p:sp>
      <p:sp>
        <p:nvSpPr>
          <p:cNvPr id="5" name="Slide Number Placeholder 4"/>
          <p:cNvSpPr>
            <a:spLocks noGrp="1"/>
          </p:cNvSpPr>
          <p:nvPr>
            <p:ph type="sldNum" sz="quarter" idx="12"/>
          </p:nvPr>
        </p:nvSpPr>
        <p:spPr>
          <a:xfrm>
            <a:off x="7086600" y="6356350"/>
            <a:ext cx="1219200" cy="365125"/>
          </a:xfrm>
        </p:spPr>
        <p:txBody>
          <a:bodyPr/>
          <a:lstStyle/>
          <a:p>
            <a:pPr>
              <a:defRPr/>
            </a:pPr>
            <a:r>
              <a:rPr lang="en-US" altLang="en-US" sz="1200" dirty="0"/>
              <a:t>23</a:t>
            </a:r>
          </a:p>
        </p:txBody>
      </p:sp>
      <p:sp>
        <p:nvSpPr>
          <p:cNvPr id="4" name="Date Placeholder 3"/>
          <p:cNvSpPr>
            <a:spLocks noGrp="1"/>
          </p:cNvSpPr>
          <p:nvPr>
            <p:ph type="dt" sz="half" idx="10"/>
          </p:nvPr>
        </p:nvSpPr>
        <p:spPr>
          <a:xfrm>
            <a:off x="990600" y="6248400"/>
            <a:ext cx="1600200" cy="365125"/>
          </a:xfrm>
        </p:spPr>
        <p:txBody>
          <a:bodyPr/>
          <a:lstStyle/>
          <a:p>
            <a:pPr>
              <a:defRPr/>
            </a:pPr>
            <a:fld id="{17E18EC2-3720-4102-A03B-0B302AC44118}" type="datetime1">
              <a:rPr lang="en-US" smtClean="0"/>
              <a:t>5/19/2022</a:t>
            </a:fld>
            <a:endParaRPr lang="en-US" dirty="0"/>
          </a:p>
        </p:txBody>
      </p:sp>
    </p:spTree>
    <p:extLst>
      <p:ext uri="{BB962C8B-B14F-4D97-AF65-F5344CB8AC3E}">
        <p14:creationId xmlns:p14="http://schemas.microsoft.com/office/powerpoint/2010/main" val="48874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“Lump Sum” Certified Budget - Overview</a:t>
            </a:r>
          </a:p>
        </p:txBody>
      </p:sp>
      <p:sp>
        <p:nvSpPr>
          <p:cNvPr id="3" name="Content Placeholder 2"/>
          <p:cNvSpPr>
            <a:spLocks noGrp="1"/>
          </p:cNvSpPr>
          <p:nvPr>
            <p:ph idx="1"/>
          </p:nvPr>
        </p:nvSpPr>
        <p:spPr>
          <a:xfrm>
            <a:off x="838200" y="1371600"/>
            <a:ext cx="8153400" cy="4754562"/>
          </a:xfrm>
        </p:spPr>
        <p:txBody>
          <a:bodyPr/>
          <a:lstStyle/>
          <a:p>
            <a:r>
              <a:rPr lang="en-US" sz="2800" dirty="0">
                <a:latin typeface="Times New Roman" panose="02020603050405020304" pitchFamily="18" charset="0"/>
                <a:cs typeface="Times New Roman" panose="02020603050405020304" pitchFamily="18" charset="0"/>
              </a:rPr>
              <a:t>Certify all or part of the June 30 unexpended release balance in FLAIR </a:t>
            </a:r>
            <a:r>
              <a:rPr lang="en-US" sz="2800" b="1" i="1" dirty="0">
                <a:latin typeface="Times New Roman" panose="02020603050405020304" pitchFamily="18" charset="0"/>
                <a:cs typeface="Times New Roman" panose="02020603050405020304" pitchFamily="18" charset="0"/>
              </a:rPr>
              <a:t>(Operations)</a:t>
            </a:r>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Generally one payable is set up for each fund and category (BOMS fund) – no long lists</a:t>
            </a:r>
          </a:p>
          <a:p>
            <a:r>
              <a:rPr lang="en-US" sz="2800" dirty="0">
                <a:latin typeface="Times New Roman" panose="02020603050405020304" pitchFamily="18" charset="0"/>
                <a:cs typeface="Times New Roman" panose="02020603050405020304" pitchFamily="18" charset="0"/>
              </a:rPr>
              <a:t>For example, JAC has a June balance in general revenue operations category (103230) of $35,042.72</a:t>
            </a:r>
          </a:p>
          <a:p>
            <a:pPr lvl="1"/>
            <a:r>
              <a:rPr lang="en-US" sz="2400" dirty="0">
                <a:latin typeface="Times New Roman" panose="02020603050405020304" pitchFamily="18" charset="0"/>
                <a:cs typeface="Times New Roman" panose="02020603050405020304" pitchFamily="18" charset="0"/>
              </a:rPr>
              <a:t>A payable (e.g., PJAC001) is added to FLAIR with a total of $35,042.72 – this payable establishes the certified budget for general revenue expenses</a:t>
            </a:r>
          </a:p>
          <a:p>
            <a:pPr lvl="1"/>
            <a:endParaRPr lang="en-US" dirty="0"/>
          </a:p>
          <a:p>
            <a:pPr marL="457200" lvl="1" indent="0">
              <a:buNone/>
            </a:pPr>
            <a:endParaRPr lang="en-US" dirty="0"/>
          </a:p>
          <a:p>
            <a:endParaRPr lang="en-US" dirty="0"/>
          </a:p>
        </p:txBody>
      </p:sp>
      <p:sp>
        <p:nvSpPr>
          <p:cNvPr id="5" name="Slide Number Placeholder 4"/>
          <p:cNvSpPr>
            <a:spLocks noGrp="1"/>
          </p:cNvSpPr>
          <p:nvPr>
            <p:ph type="sldNum" sz="quarter" idx="12"/>
          </p:nvPr>
        </p:nvSpPr>
        <p:spPr>
          <a:xfrm>
            <a:off x="7086600" y="6356350"/>
            <a:ext cx="1219200" cy="365125"/>
          </a:xfrm>
        </p:spPr>
        <p:txBody>
          <a:bodyPr/>
          <a:lstStyle/>
          <a:p>
            <a:pPr>
              <a:defRPr/>
            </a:pPr>
            <a:r>
              <a:rPr lang="en-US" altLang="en-US" sz="1200" dirty="0"/>
              <a:t>24</a:t>
            </a:r>
          </a:p>
        </p:txBody>
      </p:sp>
      <p:sp>
        <p:nvSpPr>
          <p:cNvPr id="4" name="Date Placeholder 3"/>
          <p:cNvSpPr>
            <a:spLocks noGrp="1"/>
          </p:cNvSpPr>
          <p:nvPr>
            <p:ph type="dt" sz="half" idx="10"/>
          </p:nvPr>
        </p:nvSpPr>
        <p:spPr>
          <a:xfrm>
            <a:off x="990600" y="6248400"/>
            <a:ext cx="1600200" cy="365125"/>
          </a:xfrm>
        </p:spPr>
        <p:txBody>
          <a:bodyPr/>
          <a:lstStyle/>
          <a:p>
            <a:pPr>
              <a:defRPr/>
            </a:pPr>
            <a:fld id="{6C2DF945-AE6C-40E0-96BB-88CEB77D1747}" type="datetime1">
              <a:rPr lang="en-US" smtClean="0"/>
              <a:t>5/19/2022</a:t>
            </a:fld>
            <a:endParaRPr lang="en-US" dirty="0"/>
          </a:p>
        </p:txBody>
      </p:sp>
    </p:spTree>
    <p:extLst>
      <p:ext uri="{BB962C8B-B14F-4D97-AF65-F5344CB8AC3E}">
        <p14:creationId xmlns:p14="http://schemas.microsoft.com/office/powerpoint/2010/main" val="280443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Lump Sum Certified </a:t>
            </a:r>
          </a:p>
        </p:txBody>
      </p:sp>
      <p:sp>
        <p:nvSpPr>
          <p:cNvPr id="3" name="Content Placeholder 2"/>
          <p:cNvSpPr>
            <a:spLocks noGrp="1"/>
          </p:cNvSpPr>
          <p:nvPr>
            <p:ph idx="1"/>
          </p:nvPr>
        </p:nvSpPr>
        <p:spPr>
          <a:xfrm>
            <a:off x="914400" y="1399668"/>
            <a:ext cx="8153400" cy="4956682"/>
          </a:xfrm>
        </p:spPr>
        <p:txBody>
          <a:bodyPr/>
          <a:lstStyle/>
          <a:p>
            <a:r>
              <a:rPr lang="en-US" dirty="0">
                <a:latin typeface="Times New Roman" panose="02020603050405020304" pitchFamily="18" charset="0"/>
                <a:cs typeface="Times New Roman" panose="02020603050405020304" pitchFamily="18" charset="0"/>
              </a:rPr>
              <a:t>Follow these four steps:</a:t>
            </a:r>
          </a:p>
          <a:p>
            <a:pPr lvl="1"/>
            <a:r>
              <a:rPr lang="en-US" dirty="0">
                <a:latin typeface="Times New Roman" panose="02020603050405020304" pitchFamily="18" charset="0"/>
                <a:cs typeface="Times New Roman" panose="02020603050405020304" pitchFamily="18" charset="0"/>
              </a:rPr>
              <a:t>Determine June unexpended release balance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 Function in FLAIR or report from JAC</a:t>
            </a:r>
          </a:p>
          <a:p>
            <a:pPr lvl="1"/>
            <a:r>
              <a:rPr lang="en-US" dirty="0">
                <a:latin typeface="Times New Roman" panose="02020603050405020304" pitchFamily="18" charset="0"/>
                <a:cs typeface="Times New Roman" panose="02020603050405020304" pitchFamily="18" charset="0"/>
              </a:rPr>
              <a:t>Fill out lump sum form identifying amounts to certify (per fund and category)</a:t>
            </a:r>
          </a:p>
          <a:p>
            <a:pPr lvl="1"/>
            <a:r>
              <a:rPr lang="en-US" dirty="0">
                <a:latin typeface="Times New Roman" panose="02020603050405020304" pitchFamily="18" charset="0"/>
                <a:cs typeface="Times New Roman" panose="02020603050405020304" pitchFamily="18" charset="0"/>
              </a:rPr>
              <a:t>Determine if any receivables are needed</a:t>
            </a:r>
          </a:p>
          <a:p>
            <a:pPr lvl="1"/>
            <a:r>
              <a:rPr lang="en-US" dirty="0">
                <a:latin typeface="Times New Roman" panose="02020603050405020304" pitchFamily="18" charset="0"/>
                <a:cs typeface="Times New Roman" panose="02020603050405020304" pitchFamily="18" charset="0"/>
              </a:rPr>
              <a:t>JAC Accounting staff will assist with assigning payable numbers (and receivables) for each office</a:t>
            </a:r>
          </a:p>
          <a:p>
            <a:pPr lvl="2"/>
            <a:r>
              <a:rPr lang="en-US" dirty="0">
                <a:latin typeface="Times New Roman" panose="02020603050405020304" pitchFamily="18" charset="0"/>
                <a:cs typeface="Times New Roman" panose="02020603050405020304" pitchFamily="18" charset="0"/>
              </a:rPr>
              <a:t>Each payable will be assigned one vendor and one object code </a:t>
            </a:r>
          </a:p>
          <a:p>
            <a:pPr marL="914400" lvl="2" indent="0">
              <a:buNone/>
            </a:pPr>
            <a:endParaRPr lang="en-US" dirty="0"/>
          </a:p>
          <a:p>
            <a:pPr marL="457200" lvl="1" indent="0">
              <a:buNone/>
            </a:pPr>
            <a:endParaRPr lang="en-US" dirty="0"/>
          </a:p>
          <a:p>
            <a:endParaRPr lang="en-US" dirty="0"/>
          </a:p>
        </p:txBody>
      </p:sp>
      <p:sp>
        <p:nvSpPr>
          <p:cNvPr id="5" name="Slide Number Placeholder 4"/>
          <p:cNvSpPr>
            <a:spLocks noGrp="1"/>
          </p:cNvSpPr>
          <p:nvPr>
            <p:ph type="sldNum" sz="quarter" idx="12"/>
          </p:nvPr>
        </p:nvSpPr>
        <p:spPr>
          <a:xfrm>
            <a:off x="7086600" y="6356350"/>
            <a:ext cx="1524000" cy="365125"/>
          </a:xfrm>
        </p:spPr>
        <p:txBody>
          <a:bodyPr/>
          <a:lstStyle/>
          <a:p>
            <a:pPr>
              <a:defRPr/>
            </a:pPr>
            <a:r>
              <a:rPr lang="en-US" altLang="en-US" sz="1200" dirty="0"/>
              <a:t>25</a:t>
            </a:r>
          </a:p>
        </p:txBody>
      </p:sp>
      <p:sp>
        <p:nvSpPr>
          <p:cNvPr id="4" name="Date Placeholder 3"/>
          <p:cNvSpPr>
            <a:spLocks noGrp="1"/>
          </p:cNvSpPr>
          <p:nvPr>
            <p:ph type="dt" sz="half" idx="10"/>
          </p:nvPr>
        </p:nvSpPr>
        <p:spPr>
          <a:xfrm>
            <a:off x="990600" y="6248400"/>
            <a:ext cx="1600200" cy="365125"/>
          </a:xfrm>
        </p:spPr>
        <p:txBody>
          <a:bodyPr/>
          <a:lstStyle/>
          <a:p>
            <a:pPr>
              <a:defRPr/>
            </a:pPr>
            <a:fld id="{04A3706D-CF0C-4F26-B1D8-BD6DC6C5C499}" type="datetime1">
              <a:rPr lang="en-US" smtClean="0"/>
              <a:t>5/19/2022</a:t>
            </a:fld>
            <a:endParaRPr lang="en-US" dirty="0"/>
          </a:p>
        </p:txBody>
      </p:sp>
    </p:spTree>
    <p:extLst>
      <p:ext uri="{BB962C8B-B14F-4D97-AF65-F5344CB8AC3E}">
        <p14:creationId xmlns:p14="http://schemas.microsoft.com/office/powerpoint/2010/main" val="293485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JAC Lump Sum Certified Form</a:t>
            </a:r>
          </a:p>
        </p:txBody>
      </p:sp>
      <p:sp>
        <p:nvSpPr>
          <p:cNvPr id="3" name="Content Placeholder 2"/>
          <p:cNvSpPr>
            <a:spLocks noGrp="1"/>
          </p:cNvSpPr>
          <p:nvPr>
            <p:ph idx="1"/>
          </p:nvPr>
        </p:nvSpPr>
        <p:spPr>
          <a:xfrm>
            <a:off x="990600" y="1475868"/>
            <a:ext cx="8153400" cy="4772532"/>
          </a:xfrm>
        </p:spPr>
        <p:txBody>
          <a:bodyPr/>
          <a:lstStyle/>
          <a:p>
            <a:r>
              <a:rPr lang="en-US" dirty="0">
                <a:latin typeface="Times New Roman" panose="02020603050405020304" pitchFamily="18" charset="0"/>
                <a:cs typeface="Times New Roman" panose="02020603050405020304" pitchFamily="18" charset="0"/>
              </a:rPr>
              <a:t>JAC has created a form to identify the amount to lump-sum certify in each fund and category </a:t>
            </a:r>
            <a:endParaRPr lang="en-US" sz="2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Receivables may be added to form if needed</a:t>
            </a:r>
          </a:p>
          <a:p>
            <a:r>
              <a:rPr lang="en-US"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hlinkClick r:id="rId3"/>
              </a:rPr>
              <a:t>Lump Sum Form</a:t>
            </a:r>
            <a:r>
              <a:rPr lang="en-US" dirty="0">
                <a:latin typeface="Times New Roman" panose="02020603050405020304" pitchFamily="18" charset="0"/>
                <a:cs typeface="Times New Roman" panose="02020603050405020304" pitchFamily="18" charset="0"/>
              </a:rPr>
              <a:t> will assist JAC with setting up the budgets (payables) in FLAIR</a:t>
            </a:r>
          </a:p>
          <a:p>
            <a:r>
              <a:rPr lang="en-US" dirty="0">
                <a:latin typeface="Times New Roman" panose="02020603050405020304" pitchFamily="18" charset="0"/>
                <a:cs typeface="Times New Roman" panose="02020603050405020304" pitchFamily="18" charset="0"/>
              </a:rPr>
              <a:t>The form is available on JAC’s </a:t>
            </a:r>
            <a:r>
              <a:rPr lang="en-US" dirty="0">
                <a:latin typeface="Times New Roman" panose="02020603050405020304" pitchFamily="18" charset="0"/>
                <a:cs typeface="Times New Roman" panose="02020603050405020304" pitchFamily="18" charset="0"/>
                <a:hlinkClick r:id="rId4"/>
              </a:rPr>
              <a:t>website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JAC will email a copy to your office, if desired</a:t>
            </a:r>
          </a:p>
          <a:p>
            <a:pPr marL="914400" lvl="2" indent="0">
              <a:buNone/>
            </a:pPr>
            <a:endParaRPr lang="en-US" dirty="0"/>
          </a:p>
          <a:p>
            <a:pPr marL="457200" lvl="1" indent="0">
              <a:buNone/>
            </a:pPr>
            <a:endParaRPr lang="en-US" dirty="0"/>
          </a:p>
          <a:p>
            <a:endParaRPr lang="en-US" dirty="0"/>
          </a:p>
        </p:txBody>
      </p:sp>
      <p:sp>
        <p:nvSpPr>
          <p:cNvPr id="5" name="Slide Number Placeholder 4"/>
          <p:cNvSpPr>
            <a:spLocks noGrp="1"/>
          </p:cNvSpPr>
          <p:nvPr>
            <p:ph type="sldNum" sz="quarter" idx="12"/>
          </p:nvPr>
        </p:nvSpPr>
        <p:spPr>
          <a:xfrm>
            <a:off x="7086600" y="6356350"/>
            <a:ext cx="1295400" cy="365125"/>
          </a:xfrm>
        </p:spPr>
        <p:txBody>
          <a:bodyPr/>
          <a:lstStyle/>
          <a:p>
            <a:pPr>
              <a:defRPr/>
            </a:pPr>
            <a:r>
              <a:rPr lang="en-US" altLang="en-US" sz="1200" dirty="0"/>
              <a:t>26</a:t>
            </a:r>
          </a:p>
        </p:txBody>
      </p:sp>
      <p:sp>
        <p:nvSpPr>
          <p:cNvPr id="4" name="Date Placeholder 3"/>
          <p:cNvSpPr>
            <a:spLocks noGrp="1"/>
          </p:cNvSpPr>
          <p:nvPr>
            <p:ph type="dt" sz="half" idx="10"/>
          </p:nvPr>
        </p:nvSpPr>
        <p:spPr>
          <a:xfrm>
            <a:off x="990600" y="6248400"/>
            <a:ext cx="1600200" cy="365125"/>
          </a:xfrm>
        </p:spPr>
        <p:txBody>
          <a:bodyPr/>
          <a:lstStyle/>
          <a:p>
            <a:pPr>
              <a:defRPr/>
            </a:pPr>
            <a:fld id="{A0F6FD6B-052F-4C61-9790-F12FDB7ACB9F}" type="datetime1">
              <a:rPr lang="en-US" smtClean="0"/>
              <a:t>5/19/2022</a:t>
            </a:fld>
            <a:endParaRPr lang="en-US" dirty="0"/>
          </a:p>
        </p:txBody>
      </p:sp>
    </p:spTree>
    <p:extLst>
      <p:ext uri="{BB962C8B-B14F-4D97-AF65-F5344CB8AC3E}">
        <p14:creationId xmlns:p14="http://schemas.microsoft.com/office/powerpoint/2010/main" val="31740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JAC Lump Sum Form - Sample</a:t>
            </a:r>
            <a:br>
              <a:rPr lang="en-US" sz="4000" dirty="0">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8305800" y="6356350"/>
            <a:ext cx="381000" cy="365125"/>
          </a:xfrm>
        </p:spPr>
        <p:txBody>
          <a:bodyPr/>
          <a:lstStyle/>
          <a:p>
            <a:pPr>
              <a:defRPr/>
            </a:pPr>
            <a:r>
              <a:rPr lang="en-US" altLang="en-US" sz="1200" dirty="0"/>
              <a:t>13</a:t>
            </a:r>
          </a:p>
        </p:txBody>
      </p:sp>
      <p:sp>
        <p:nvSpPr>
          <p:cNvPr id="16" name="Content Placeholder 15"/>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914400" y="846138"/>
            <a:ext cx="8110537" cy="5816389"/>
          </a:xfrm>
          <a:prstGeom prst="rect">
            <a:avLst/>
          </a:prstGeom>
          <a:ln w="38100" cmpd="sng">
            <a:solidFill>
              <a:schemeClr val="tx1"/>
            </a:solidFill>
          </a:ln>
        </p:spPr>
      </p:pic>
      <p:sp>
        <p:nvSpPr>
          <p:cNvPr id="5" name="TextBox 4"/>
          <p:cNvSpPr txBox="1"/>
          <p:nvPr/>
        </p:nvSpPr>
        <p:spPr>
          <a:xfrm>
            <a:off x="2209800" y="1371600"/>
            <a:ext cx="1143000" cy="276999"/>
          </a:xfrm>
          <a:prstGeom prst="rect">
            <a:avLst/>
          </a:prstGeom>
          <a:solidFill>
            <a:schemeClr val="bg1"/>
          </a:solidFill>
        </p:spPr>
        <p:txBody>
          <a:bodyPr wrap="square" rtlCol="0">
            <a:spAutoFit/>
          </a:bodyPr>
          <a:lstStyle/>
          <a:p>
            <a:r>
              <a:rPr lang="en-US" sz="1200" dirty="0"/>
              <a:t>7/5/2022</a:t>
            </a:r>
          </a:p>
        </p:txBody>
      </p:sp>
    </p:spTree>
    <p:extLst>
      <p:ext uri="{BB962C8B-B14F-4D97-AF65-F5344CB8AC3E}">
        <p14:creationId xmlns:p14="http://schemas.microsoft.com/office/powerpoint/2010/main" val="365533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032" y="295974"/>
            <a:ext cx="7696200" cy="1143000"/>
          </a:xfrm>
        </p:spPr>
        <p:txBody>
          <a:bodyPr/>
          <a:lstStyle/>
          <a:p>
            <a:r>
              <a:rPr lang="en-US" sz="4000" dirty="0">
                <a:latin typeface="Times New Roman" panose="02020603050405020304" pitchFamily="18" charset="0"/>
                <a:cs typeface="Times New Roman" panose="02020603050405020304" pitchFamily="18" charset="0"/>
              </a:rPr>
              <a:t>Lump Sum Certified (cont.)</a:t>
            </a:r>
          </a:p>
        </p:txBody>
      </p:sp>
      <p:sp>
        <p:nvSpPr>
          <p:cNvPr id="3" name="Content Placeholder 2"/>
          <p:cNvSpPr>
            <a:spLocks noGrp="1"/>
          </p:cNvSpPr>
          <p:nvPr>
            <p:ph idx="1"/>
          </p:nvPr>
        </p:nvSpPr>
        <p:spPr>
          <a:xfrm>
            <a:off x="914400" y="1447800"/>
            <a:ext cx="8153400" cy="4938712"/>
          </a:xfrm>
        </p:spPr>
        <p:txBody>
          <a:bodyPr/>
          <a:lstStyle/>
          <a:p>
            <a:r>
              <a:rPr lang="en-US" sz="2600" dirty="0">
                <a:latin typeface="Times New Roman" panose="02020603050405020304" pitchFamily="18" charset="0"/>
                <a:cs typeface="Times New Roman" panose="02020603050405020304" pitchFamily="18" charset="0"/>
              </a:rPr>
              <a:t>The JAC Accounting Section will enter payables (and receivables) in FLAIR, </a:t>
            </a:r>
            <a:r>
              <a:rPr lang="en-US" sz="2600" i="1" dirty="0">
                <a:latin typeface="Times New Roman" panose="02020603050405020304" pitchFamily="18" charset="0"/>
                <a:cs typeface="Times New Roman" panose="02020603050405020304" pitchFamily="18" charset="0"/>
              </a:rPr>
              <a:t>establishing the certified budget, </a:t>
            </a:r>
            <a:r>
              <a:rPr lang="en-US" sz="2600" dirty="0">
                <a:latin typeface="Times New Roman" panose="02020603050405020304" pitchFamily="18" charset="0"/>
                <a:cs typeface="Times New Roman" panose="02020603050405020304" pitchFamily="18" charset="0"/>
              </a:rPr>
              <a:t>and send a FLAIR report for each office to review</a:t>
            </a:r>
          </a:p>
          <a:p>
            <a:r>
              <a:rPr lang="en-US" sz="2600" b="1" dirty="0">
                <a:latin typeface="Times New Roman" panose="02020603050405020304" pitchFamily="18" charset="0"/>
                <a:cs typeface="Times New Roman" panose="02020603050405020304" pitchFamily="18" charset="0"/>
              </a:rPr>
              <a:t>As soon as lump sum items are set up in FLAIR – </a:t>
            </a:r>
            <a:r>
              <a:rPr lang="en-US" sz="2600" dirty="0">
                <a:latin typeface="Times New Roman" panose="02020603050405020304" pitchFamily="18" charset="0"/>
                <a:cs typeface="Times New Roman" panose="02020603050405020304" pitchFamily="18" charset="0"/>
              </a:rPr>
              <a:t>send batches/invoices to JAC with the assigned payable number </a:t>
            </a:r>
          </a:p>
          <a:p>
            <a:r>
              <a:rPr lang="en-US" sz="2600" dirty="0">
                <a:latin typeface="Times New Roman" panose="02020603050405020304" pitchFamily="18" charset="0"/>
                <a:cs typeface="Times New Roman" panose="02020603050405020304" pitchFamily="18" charset="0"/>
              </a:rPr>
              <a:t>Lump sum payable (budget) is reduced in FLAIR with each invoice</a:t>
            </a:r>
          </a:p>
          <a:p>
            <a:pPr lvl="1"/>
            <a:r>
              <a:rPr lang="en-US" sz="2600" dirty="0">
                <a:latin typeface="Times New Roman" panose="02020603050405020304" pitchFamily="18" charset="0"/>
                <a:cs typeface="Times New Roman" panose="02020603050405020304" pitchFamily="18" charset="0"/>
              </a:rPr>
              <a:t>JAC Accounting staff enters vendor number and appropriate object code when paying the invoice</a:t>
            </a:r>
          </a:p>
          <a:p>
            <a:r>
              <a:rPr lang="en-US" sz="2600" dirty="0">
                <a:latin typeface="Times New Roman" panose="02020603050405020304" pitchFamily="18" charset="0"/>
                <a:cs typeface="Times New Roman" panose="02020603050405020304" pitchFamily="18" charset="0"/>
              </a:rPr>
              <a:t>No CF1 or CF2 forms needed when using lump sum</a:t>
            </a:r>
            <a:endParaRPr lang="en-US" sz="2400" dirty="0"/>
          </a:p>
          <a:p>
            <a:endParaRPr lang="en-US" dirty="0"/>
          </a:p>
        </p:txBody>
      </p:sp>
      <p:sp>
        <p:nvSpPr>
          <p:cNvPr id="5" name="Slide Number Placeholder 4"/>
          <p:cNvSpPr>
            <a:spLocks noGrp="1"/>
          </p:cNvSpPr>
          <p:nvPr>
            <p:ph type="sldNum" sz="quarter" idx="12"/>
          </p:nvPr>
        </p:nvSpPr>
        <p:spPr>
          <a:xfrm>
            <a:off x="7086600" y="6356350"/>
            <a:ext cx="1447800" cy="365125"/>
          </a:xfrm>
        </p:spPr>
        <p:txBody>
          <a:bodyPr/>
          <a:lstStyle/>
          <a:p>
            <a:pPr>
              <a:defRPr/>
            </a:pPr>
            <a:r>
              <a:rPr lang="en-US" altLang="en-US" sz="1200" dirty="0"/>
              <a:t>28</a:t>
            </a:r>
          </a:p>
        </p:txBody>
      </p:sp>
      <p:sp>
        <p:nvSpPr>
          <p:cNvPr id="4" name="Date Placeholder 3"/>
          <p:cNvSpPr>
            <a:spLocks noGrp="1"/>
          </p:cNvSpPr>
          <p:nvPr>
            <p:ph type="dt" sz="half" idx="10"/>
          </p:nvPr>
        </p:nvSpPr>
        <p:spPr>
          <a:xfrm>
            <a:off x="990600" y="6248400"/>
            <a:ext cx="1600200" cy="365125"/>
          </a:xfrm>
        </p:spPr>
        <p:txBody>
          <a:bodyPr/>
          <a:lstStyle/>
          <a:p>
            <a:pPr>
              <a:defRPr/>
            </a:pPr>
            <a:fld id="{C21DC674-6BCD-4576-9E34-E224A2F53E2A}" type="datetime1">
              <a:rPr lang="en-US" smtClean="0"/>
              <a:t>5/19/2022</a:t>
            </a:fld>
            <a:endParaRPr lang="en-US" dirty="0"/>
          </a:p>
        </p:txBody>
      </p:sp>
    </p:spTree>
    <p:extLst>
      <p:ext uri="{BB962C8B-B14F-4D97-AF65-F5344CB8AC3E}">
        <p14:creationId xmlns:p14="http://schemas.microsoft.com/office/powerpoint/2010/main" val="3316064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3600" dirty="0">
                <a:latin typeface="Times New Roman" panose="02020603050405020304" pitchFamily="18" charset="0"/>
                <a:cs typeface="Times New Roman" panose="02020603050405020304" pitchFamily="18" charset="0"/>
              </a:rPr>
              <a:t>Certifications Forward – Detailed Option (CF1 Form)</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idx="1"/>
          </p:nvPr>
        </p:nvSpPr>
        <p:spPr>
          <a:xfrm>
            <a:off x="914400" y="1433967"/>
            <a:ext cx="7848600" cy="4525963"/>
          </a:xfrm>
        </p:spPr>
        <p:txBody>
          <a:bodyPr/>
          <a:lstStyle/>
          <a:p>
            <a:pPr eaLnBrk="1" hangingPunct="1"/>
            <a:r>
              <a:rPr lang="en-US" sz="2400" dirty="0">
                <a:latin typeface="Times New Roman" panose="02020603050405020304" pitchFamily="18" charset="0"/>
                <a:cs typeface="Times New Roman" panose="02020603050405020304" pitchFamily="18" charset="0"/>
              </a:rPr>
              <a:t>Complete CF1 form for each FLAIR fund and category (BOMS fund)</a:t>
            </a:r>
          </a:p>
          <a:p>
            <a:pPr eaLnBrk="1" hangingPunct="1"/>
            <a:r>
              <a:rPr lang="en-US" sz="2400" dirty="0">
                <a:latin typeface="Times New Roman" panose="02020603050405020304" pitchFamily="18" charset="0"/>
                <a:cs typeface="Times New Roman" panose="02020603050405020304" pitchFamily="18" charset="0"/>
              </a:rPr>
              <a:t>Submit CF1 forms to JAC’s Accounting Section during the period July 5 – July 12</a:t>
            </a:r>
          </a:p>
          <a:p>
            <a:pPr eaLnBrk="1" hangingPunct="1"/>
            <a:r>
              <a:rPr lang="en-US" sz="2400" dirty="0">
                <a:latin typeface="Times New Roman" panose="02020603050405020304" pitchFamily="18" charset="0"/>
                <a:cs typeface="Times New Roman" panose="02020603050405020304" pitchFamily="18" charset="0"/>
              </a:rPr>
              <a:t>JAC’s Accounting Section will process individual items in FLAIR and work with each office to ensure the FLAIR entries are correct</a:t>
            </a:r>
          </a:p>
          <a:p>
            <a:pPr eaLnBrk="1" hangingPunct="1"/>
            <a:r>
              <a:rPr lang="en-US" sz="2400" dirty="0">
                <a:latin typeface="Times New Roman" panose="02020603050405020304" pitchFamily="18" charset="0"/>
                <a:cs typeface="Times New Roman" panose="02020603050405020304" pitchFamily="18" charset="0"/>
              </a:rPr>
              <a:t>Submit batches/invoices to JAC paying obligations with individual payable numbers</a:t>
            </a:r>
          </a:p>
          <a:p>
            <a:pPr eaLnBrk="1" hangingPunct="1"/>
            <a:r>
              <a:rPr lang="en-US" sz="2400" dirty="0">
                <a:latin typeface="Times New Roman" panose="02020603050405020304" pitchFamily="18" charset="0"/>
                <a:cs typeface="Times New Roman" panose="02020603050405020304" pitchFamily="18" charset="0"/>
              </a:rPr>
              <a:t>No CF2 Form is required – JAC will verify that the certified total does not exceed 6/30 release balances or cash if it’s a trust fund.</a:t>
            </a:r>
          </a:p>
        </p:txBody>
      </p:sp>
      <p:sp>
        <p:nvSpPr>
          <p:cNvPr id="13316" name="Rectangle 4"/>
          <p:cNvSpPr>
            <a:spLocks noChangeArrowheads="1"/>
          </p:cNvSpPr>
          <p:nvPr/>
        </p:nvSpPr>
        <p:spPr bwMode="auto">
          <a:xfrm>
            <a:off x="1212850" y="2819400"/>
            <a:ext cx="1493838" cy="0"/>
          </a:xfrm>
          <a:prstGeom prst="rect">
            <a:avLst/>
          </a:prstGeom>
          <a:noFill/>
          <a:ln w="9525">
            <a:noFill/>
            <a:miter lim="800000"/>
            <a:headEnd/>
            <a:tailEnd/>
          </a:ln>
        </p:spPr>
        <p:txBody>
          <a:bodyPr wrap="none">
            <a:spAutoFit/>
          </a:bodyPr>
          <a:lstStyle/>
          <a:p>
            <a:endParaRPr lang="en-US" dirty="0"/>
          </a:p>
        </p:txBody>
      </p:sp>
      <p:sp>
        <p:nvSpPr>
          <p:cNvPr id="3" name="Slide Number Placeholder 2"/>
          <p:cNvSpPr>
            <a:spLocks noGrp="1"/>
          </p:cNvSpPr>
          <p:nvPr>
            <p:ph type="sldNum" sz="quarter" idx="12"/>
          </p:nvPr>
        </p:nvSpPr>
        <p:spPr>
          <a:xfrm>
            <a:off x="7122160" y="6356350"/>
            <a:ext cx="1412240" cy="365125"/>
          </a:xfrm>
        </p:spPr>
        <p:txBody>
          <a:bodyPr/>
          <a:lstStyle/>
          <a:p>
            <a:pPr>
              <a:defRPr/>
            </a:pPr>
            <a:r>
              <a:rPr lang="en-US" altLang="en-US" sz="1200" dirty="0"/>
              <a:t>29</a:t>
            </a:r>
          </a:p>
        </p:txBody>
      </p:sp>
      <p:sp>
        <p:nvSpPr>
          <p:cNvPr id="2" name="Date Placeholder 1"/>
          <p:cNvSpPr>
            <a:spLocks noGrp="1"/>
          </p:cNvSpPr>
          <p:nvPr>
            <p:ph type="dt" sz="half" idx="10"/>
          </p:nvPr>
        </p:nvSpPr>
        <p:spPr>
          <a:xfrm>
            <a:off x="990600" y="6248400"/>
            <a:ext cx="1600200" cy="365125"/>
          </a:xfrm>
        </p:spPr>
        <p:txBody>
          <a:bodyPr/>
          <a:lstStyle/>
          <a:p>
            <a:pPr>
              <a:defRPr/>
            </a:pPr>
            <a:fld id="{7B57AD9D-DE39-4CF3-A1FF-5EDCB6EA8370}" type="datetime1">
              <a:rPr lang="en-US" smtClean="0"/>
              <a:t>5/19/2022</a:t>
            </a:fld>
            <a:endParaRPr lang="en-US" dirty="0"/>
          </a:p>
        </p:txBody>
      </p:sp>
    </p:spTree>
    <p:extLst>
      <p:ext uri="{BB962C8B-B14F-4D97-AF65-F5344CB8AC3E}">
        <p14:creationId xmlns:p14="http://schemas.microsoft.com/office/powerpoint/2010/main" val="106688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z="3600" dirty="0">
                <a:latin typeface="Times New Roman" panose="02020603050405020304" pitchFamily="18" charset="0"/>
                <a:cs typeface="Times New Roman" panose="02020603050405020304" pitchFamily="18" charset="0"/>
              </a:rPr>
              <a:t>JAC’s Vision, Mission &amp; Core Values</a:t>
            </a:r>
          </a:p>
        </p:txBody>
      </p:sp>
      <p:sp>
        <p:nvSpPr>
          <p:cNvPr id="2" name="Content Placeholder 1"/>
          <p:cNvSpPr>
            <a:spLocks noGrp="1"/>
          </p:cNvSpPr>
          <p:nvPr>
            <p:ph idx="1"/>
          </p:nvPr>
        </p:nvSpPr>
        <p:spPr/>
        <p:txBody>
          <a:bodyPr/>
          <a:lstStyle/>
          <a:p>
            <a:pPr marL="0" indent="0">
              <a:buNone/>
            </a:pPr>
            <a:r>
              <a:rPr lang="en-US" sz="2400" b="1" i="1" dirty="0">
                <a:latin typeface="Times New Roman" pitchFamily="18" charset="0"/>
                <a:cs typeface="Times New Roman" pitchFamily="18" charset="0"/>
              </a:rPr>
              <a:t>JAC’s Vision:  </a:t>
            </a:r>
            <a:r>
              <a:rPr lang="en-US" sz="2400" i="1" dirty="0">
                <a:latin typeface="Times New Roman" pitchFamily="18" charset="0"/>
                <a:cs typeface="Times New Roman" pitchFamily="18" charset="0"/>
              </a:rPr>
              <a:t>To be the model of exemplary state government.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b="1" i="1" dirty="0">
                <a:latin typeface="Times New Roman" pitchFamily="18" charset="0"/>
                <a:cs typeface="Times New Roman" pitchFamily="18" charset="0"/>
              </a:rPr>
              <a:t>JAC’s</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Mission:</a:t>
            </a:r>
            <a:r>
              <a:rPr lang="en-US" sz="2400" i="1" dirty="0">
                <a:latin typeface="Times New Roman" pitchFamily="18" charset="0"/>
                <a:cs typeface="Times New Roman" pitchFamily="18" charset="0"/>
              </a:rPr>
              <a:t>  To support the entities we serve and Florida’s  judicial system with fiscal controls, best practices, and exemplary service.</a:t>
            </a:r>
            <a:br>
              <a:rPr lang="en-US" sz="2400" i="1" dirty="0">
                <a:latin typeface="Times New Roman" pitchFamily="18" charset="0"/>
                <a:cs typeface="Times New Roman" pitchFamily="18" charset="0"/>
              </a:rPr>
            </a:br>
            <a:br>
              <a:rPr lang="en-US" sz="2400" i="1" dirty="0">
                <a:latin typeface="Times New Roman" pitchFamily="18" charset="0"/>
                <a:cs typeface="Times New Roman" pitchFamily="18" charset="0"/>
              </a:rPr>
            </a:br>
            <a:r>
              <a:rPr lang="en-US" sz="2400" b="1" i="1" dirty="0">
                <a:latin typeface="Times New Roman" pitchFamily="18" charset="0"/>
                <a:cs typeface="Times New Roman" pitchFamily="18" charset="0"/>
              </a:rPr>
              <a:t>JAC’s Core Values:  </a:t>
            </a:r>
            <a:r>
              <a:rPr lang="en-US" sz="2400" i="1" dirty="0">
                <a:latin typeface="Times New Roman" pitchFamily="18" charset="0"/>
                <a:cs typeface="Times New Roman" pitchFamily="18" charset="0"/>
              </a:rPr>
              <a:t>We take great pride in exemplary service, adaptability, honesty, integrity, and diversity, as well as respectful and ethical conduct.</a:t>
            </a:r>
            <a:endParaRPr lang="en-US" dirty="0"/>
          </a:p>
        </p:txBody>
      </p:sp>
      <p:sp>
        <p:nvSpPr>
          <p:cNvPr id="4" name="Slide Number Placeholder 3"/>
          <p:cNvSpPr>
            <a:spLocks noGrp="1"/>
          </p:cNvSpPr>
          <p:nvPr>
            <p:ph type="sldNum" sz="quarter" idx="12"/>
          </p:nvPr>
        </p:nvSpPr>
        <p:spPr>
          <a:xfrm>
            <a:off x="7162800" y="6356350"/>
            <a:ext cx="1447800" cy="365125"/>
          </a:xfrm>
        </p:spPr>
        <p:txBody>
          <a:bodyPr/>
          <a:lstStyle/>
          <a:p>
            <a:pPr>
              <a:defRPr/>
            </a:pPr>
            <a:r>
              <a:rPr lang="en-US" altLang="en-US" sz="1200" dirty="0"/>
              <a:t>3</a:t>
            </a:r>
          </a:p>
        </p:txBody>
      </p:sp>
      <p:sp>
        <p:nvSpPr>
          <p:cNvPr id="3" name="Date Placeholder 2"/>
          <p:cNvSpPr>
            <a:spLocks noGrp="1"/>
          </p:cNvSpPr>
          <p:nvPr>
            <p:ph type="dt" sz="half" idx="10"/>
          </p:nvPr>
        </p:nvSpPr>
        <p:spPr>
          <a:xfrm>
            <a:off x="990600" y="6324600"/>
            <a:ext cx="1600200" cy="365125"/>
          </a:xfrm>
        </p:spPr>
        <p:txBody>
          <a:bodyPr/>
          <a:lstStyle/>
          <a:p>
            <a:pPr>
              <a:defRPr/>
            </a:pPr>
            <a:fld id="{DC867CE3-18C7-4E8C-816C-39FBB5937ECD}" type="datetime1">
              <a:rPr lang="en-US" smtClean="0"/>
              <a:t>5/19/2022</a:t>
            </a:fld>
            <a:endParaRPr lang="en-US" dirty="0"/>
          </a:p>
        </p:txBody>
      </p:sp>
    </p:spTree>
    <p:extLst>
      <p:ext uri="{BB962C8B-B14F-4D97-AF65-F5344CB8AC3E}">
        <p14:creationId xmlns:p14="http://schemas.microsoft.com/office/powerpoint/2010/main" val="418905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152400"/>
            <a:ext cx="7848600" cy="1295400"/>
          </a:xfrm>
        </p:spPr>
        <p:txBody>
          <a:bodyPr/>
          <a:lstStyle/>
          <a:p>
            <a:pPr eaLnBrk="1" hangingPunct="1"/>
            <a:r>
              <a:rPr lang="en-US" sz="4000" dirty="0">
                <a:latin typeface="Times New Roman" panose="02020603050405020304" pitchFamily="18" charset="0"/>
                <a:cs typeface="Times New Roman" panose="02020603050405020304" pitchFamily="18" charset="0"/>
              </a:rPr>
              <a:t>Certified Forward Batch Sheets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2531" name="Rectangle 3"/>
          <p:cNvSpPr>
            <a:spLocks noGrp="1" noChangeArrowheads="1"/>
          </p:cNvSpPr>
          <p:nvPr>
            <p:ph idx="1"/>
          </p:nvPr>
        </p:nvSpPr>
        <p:spPr>
          <a:xfrm>
            <a:off x="838200" y="1371600"/>
            <a:ext cx="8305800" cy="4984750"/>
          </a:xfrm>
        </p:spPr>
        <p:txBody>
          <a:bodyPr/>
          <a:lstStyle/>
          <a:p>
            <a:pPr eaLnBrk="1" hangingPunct="1"/>
            <a:r>
              <a:rPr lang="en-US" sz="3400" dirty="0">
                <a:latin typeface="Times New Roman" panose="02020603050405020304" pitchFamily="18" charset="0"/>
                <a:cs typeface="Times New Roman" panose="02020603050405020304" pitchFamily="18" charset="0"/>
              </a:rPr>
              <a:t>For any invoices submitted for payment </a:t>
            </a:r>
            <a:br>
              <a:rPr lang="en-US" sz="3400" dirty="0">
                <a:latin typeface="Times New Roman" panose="02020603050405020304" pitchFamily="18" charset="0"/>
                <a:cs typeface="Times New Roman" panose="02020603050405020304" pitchFamily="18" charset="0"/>
              </a:rPr>
            </a:br>
            <a:r>
              <a:rPr lang="en-US" sz="3400" dirty="0">
                <a:latin typeface="Times New Roman" panose="02020603050405020304" pitchFamily="18" charset="0"/>
                <a:cs typeface="Times New Roman" panose="02020603050405020304" pitchFamily="18" charset="0"/>
              </a:rPr>
              <a:t>(via batch sheets) using certified funds, please include:</a:t>
            </a:r>
          </a:p>
          <a:p>
            <a:pPr lvl="1" eaLnBrk="1" hangingPunct="1"/>
            <a:r>
              <a:rPr lang="en-US" sz="2600" dirty="0">
                <a:latin typeface="Times New Roman" panose="02020603050405020304" pitchFamily="18" charset="0"/>
                <a:cs typeface="Times New Roman" panose="02020603050405020304" pitchFamily="18" charset="0"/>
              </a:rPr>
              <a:t>Payable or encumbrance number (with “C”), or</a:t>
            </a:r>
          </a:p>
          <a:p>
            <a:pPr lvl="1" eaLnBrk="1" hangingPunct="1"/>
            <a:r>
              <a:rPr lang="en-US" sz="2600" dirty="0">
                <a:latin typeface="Times New Roman" panose="02020603050405020304" pitchFamily="18" charset="0"/>
                <a:cs typeface="Times New Roman" panose="02020603050405020304" pitchFamily="18" charset="0"/>
              </a:rPr>
              <a:t>Something evident on the batch that it is a certified payment (can be hand-written)</a:t>
            </a:r>
          </a:p>
          <a:p>
            <a:pPr lvl="1" eaLnBrk="1" hangingPunct="1"/>
            <a:r>
              <a:rPr lang="en-US" sz="2600" dirty="0">
                <a:latin typeface="Times New Roman" panose="02020603050405020304" pitchFamily="18" charset="0"/>
                <a:cs typeface="Times New Roman" panose="02020603050405020304" pitchFamily="18" charset="0"/>
              </a:rPr>
              <a:t>Back-up, such as: authorization, goods received date, or other documentation clearly showing the invoice should be paid from prior year funds (clearly a prior year obligation)</a:t>
            </a:r>
          </a:p>
          <a:p>
            <a:pPr eaLnBrk="1" hangingPunct="1"/>
            <a:endParaRPr lang="en-US" dirty="0"/>
          </a:p>
        </p:txBody>
      </p:sp>
      <p:sp>
        <p:nvSpPr>
          <p:cNvPr id="3" name="Slide Number Placeholder 2"/>
          <p:cNvSpPr>
            <a:spLocks noGrp="1"/>
          </p:cNvSpPr>
          <p:nvPr>
            <p:ph type="sldNum" sz="quarter" idx="12"/>
          </p:nvPr>
        </p:nvSpPr>
        <p:spPr>
          <a:xfrm>
            <a:off x="7086600" y="6356350"/>
            <a:ext cx="1143000" cy="365125"/>
          </a:xfrm>
        </p:spPr>
        <p:txBody>
          <a:bodyPr/>
          <a:lstStyle/>
          <a:p>
            <a:pPr>
              <a:defRPr/>
            </a:pPr>
            <a:r>
              <a:rPr lang="en-US" altLang="en-US" sz="1200" dirty="0"/>
              <a:t>30</a:t>
            </a:r>
          </a:p>
        </p:txBody>
      </p:sp>
      <p:sp>
        <p:nvSpPr>
          <p:cNvPr id="2" name="Date Placeholder 1"/>
          <p:cNvSpPr>
            <a:spLocks noGrp="1"/>
          </p:cNvSpPr>
          <p:nvPr>
            <p:ph type="dt" sz="half" idx="10"/>
          </p:nvPr>
        </p:nvSpPr>
        <p:spPr>
          <a:xfrm>
            <a:off x="990600" y="6248400"/>
            <a:ext cx="1600200" cy="365125"/>
          </a:xfrm>
        </p:spPr>
        <p:txBody>
          <a:bodyPr/>
          <a:lstStyle/>
          <a:p>
            <a:pPr>
              <a:defRPr/>
            </a:pPr>
            <a:fld id="{09DA2BF7-8459-4F10-801A-A61C38A75673}" type="datetime1">
              <a:rPr lang="en-US" smtClean="0"/>
              <a:t>5/19/2022</a:t>
            </a:fld>
            <a:endParaRPr lang="en-US" dirty="0"/>
          </a:p>
        </p:txBody>
      </p:sp>
    </p:spTree>
    <p:extLst>
      <p:ext uri="{BB962C8B-B14F-4D97-AF65-F5344CB8AC3E}">
        <p14:creationId xmlns:p14="http://schemas.microsoft.com/office/powerpoint/2010/main" val="3918950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518033"/>
            <a:ext cx="7848600" cy="954525"/>
          </a:xfrm>
        </p:spPr>
        <p:txBody>
          <a:bodyPr/>
          <a:lstStyle/>
          <a:p>
            <a:pPr eaLnBrk="1" hangingPunct="1"/>
            <a:r>
              <a:rPr lang="en-US" sz="4000" dirty="0">
                <a:latin typeface="Times New Roman" panose="02020603050405020304" pitchFamily="18" charset="0"/>
                <a:cs typeface="Times New Roman" panose="02020603050405020304" pitchFamily="18" charset="0"/>
              </a:rPr>
              <a:t>Target Dates and Deadlines – June Recap</a:t>
            </a:r>
            <a:br>
              <a:rPr lang="en-US" sz="4000" dirty="0">
                <a:latin typeface="Times New Roman" panose="02020603050405020304" pitchFamily="18" charset="0"/>
                <a:cs typeface="Times New Roman" panose="02020603050405020304" pitchFamily="18" charset="0"/>
              </a:rPr>
            </a:br>
            <a:br>
              <a:rPr lang="en-US" sz="1200" dirty="0">
                <a:solidFill>
                  <a:srgbClr val="FF0000"/>
                </a:solidFill>
                <a:latin typeface="Times New Roman" panose="02020603050405020304" pitchFamily="18" charset="0"/>
                <a:cs typeface="Times New Roman" panose="02020603050405020304" pitchFamily="18" charset="0"/>
              </a:rPr>
            </a:br>
            <a:r>
              <a:rPr lang="en-US" sz="1200" b="0" dirty="0">
                <a:solidFill>
                  <a:srgbClr val="FF0000"/>
                </a:solidFill>
                <a:latin typeface="Times New Roman" panose="02020603050405020304" pitchFamily="18" charset="0"/>
                <a:cs typeface="Times New Roman" panose="02020603050405020304" pitchFamily="18" charset="0"/>
              </a:rPr>
              <a:t> </a:t>
            </a:r>
          </a:p>
        </p:txBody>
      </p:sp>
      <p:sp>
        <p:nvSpPr>
          <p:cNvPr id="23556" name="Rectangle 68"/>
          <p:cNvSpPr>
            <a:spLocks noChangeArrowheads="1"/>
          </p:cNvSpPr>
          <p:nvPr/>
        </p:nvSpPr>
        <p:spPr bwMode="auto">
          <a:xfrm rot="2754970">
            <a:off x="1178431" y="2333745"/>
            <a:ext cx="2895600" cy="2389187"/>
          </a:xfrm>
          <a:prstGeom prst="rect">
            <a:avLst/>
          </a:prstGeom>
          <a:solidFill>
            <a:schemeClr val="accent6"/>
          </a:solidFill>
          <a:ln w="38100" algn="ctr">
            <a:solidFill>
              <a:schemeClr val="folHlink"/>
            </a:solidFill>
            <a:miter lim="800000"/>
            <a:headEnd/>
            <a:tailEnd/>
          </a:ln>
        </p:spPr>
        <p:txBody>
          <a:bodyPr anchor="ctr">
            <a:spAutoFit/>
          </a:bodyPr>
          <a:lstStyle/>
          <a:p>
            <a:endParaRPr lang="en-US" dirty="0"/>
          </a:p>
        </p:txBody>
      </p:sp>
      <p:sp>
        <p:nvSpPr>
          <p:cNvPr id="23557" name="Text Box 13"/>
          <p:cNvSpPr txBox="1">
            <a:spLocks noChangeArrowheads="1"/>
          </p:cNvSpPr>
          <p:nvPr/>
        </p:nvSpPr>
        <p:spPr bwMode="auto">
          <a:xfrm>
            <a:off x="4515339" y="3486285"/>
            <a:ext cx="45720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23</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Last day for </a:t>
            </a:r>
            <a:r>
              <a:rPr lang="en-US" sz="1800" b="1" dirty="0">
                <a:latin typeface="Times New Roman" panose="02020603050405020304" pitchFamily="18" charset="0"/>
                <a:cs typeface="Times New Roman" panose="02020603050405020304" pitchFamily="18" charset="0"/>
              </a:rPr>
              <a:t>Journal Transfers </a:t>
            </a:r>
            <a:r>
              <a:rPr lang="en-US" sz="1800" dirty="0">
                <a:latin typeface="Times New Roman" panose="02020603050405020304" pitchFamily="18" charset="0"/>
                <a:cs typeface="Times New Roman" panose="02020603050405020304" pitchFamily="18" charset="0"/>
              </a:rPr>
              <a:t>to be submitted </a:t>
            </a:r>
          </a:p>
        </p:txBody>
      </p:sp>
      <p:sp>
        <p:nvSpPr>
          <p:cNvPr id="23558" name="Text Box 20"/>
          <p:cNvSpPr txBox="1">
            <a:spLocks noChangeArrowheads="1"/>
          </p:cNvSpPr>
          <p:nvPr/>
        </p:nvSpPr>
        <p:spPr bwMode="auto">
          <a:xfrm>
            <a:off x="4495800" y="2858869"/>
            <a:ext cx="4419600" cy="646331"/>
          </a:xfrm>
          <a:prstGeom prst="rect">
            <a:avLst/>
          </a:prstGeom>
          <a:noFill/>
          <a:ln w="9525" algn="ctr">
            <a:noFill/>
            <a:miter lim="800000"/>
            <a:headEnd/>
            <a:tailEnd/>
          </a:ln>
        </p:spPr>
        <p:txBody>
          <a:bodyPr wrap="square">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22</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Last day for submitting </a:t>
            </a:r>
            <a:r>
              <a:rPr lang="en-US" sz="1800" b="1" dirty="0">
                <a:latin typeface="Times New Roman" panose="02020603050405020304" pitchFamily="18" charset="0"/>
                <a:cs typeface="Times New Roman" panose="02020603050405020304" pitchFamily="18" charset="0"/>
              </a:rPr>
              <a:t>Current Year (FY 21-22) Expense Refunds </a:t>
            </a:r>
            <a:endParaRPr lang="en-US" sz="1800" dirty="0">
              <a:latin typeface="Times New Roman" panose="02020603050405020304" pitchFamily="18" charset="0"/>
              <a:cs typeface="Times New Roman" panose="02020603050405020304" pitchFamily="18" charset="0"/>
            </a:endParaRPr>
          </a:p>
        </p:txBody>
      </p:sp>
      <p:sp>
        <p:nvSpPr>
          <p:cNvPr id="23559" name="Text Box 25"/>
          <p:cNvSpPr txBox="1">
            <a:spLocks noChangeArrowheads="1"/>
          </p:cNvSpPr>
          <p:nvPr/>
        </p:nvSpPr>
        <p:spPr bwMode="auto">
          <a:xfrm>
            <a:off x="4517004" y="4724400"/>
            <a:ext cx="46482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28</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Last day for </a:t>
            </a:r>
            <a:r>
              <a:rPr lang="en-US" sz="1800" b="1" dirty="0">
                <a:latin typeface="Times New Roman" panose="02020603050405020304" pitchFamily="18" charset="0"/>
                <a:cs typeface="Times New Roman" panose="02020603050405020304" pitchFamily="18" charset="0"/>
              </a:rPr>
              <a:t>Revenue Receipts</a:t>
            </a:r>
            <a:r>
              <a:rPr lang="en-US" sz="1800" dirty="0">
                <a:latin typeface="Times New Roman" panose="02020603050405020304" pitchFamily="18" charset="0"/>
                <a:cs typeface="Times New Roman" panose="02020603050405020304" pitchFamily="18" charset="0"/>
              </a:rPr>
              <a:t> to be submitted</a:t>
            </a:r>
          </a:p>
        </p:txBody>
      </p:sp>
      <p:sp>
        <p:nvSpPr>
          <p:cNvPr id="23560" name="Rectangle 105"/>
          <p:cNvSpPr>
            <a:spLocks noChangeArrowheads="1"/>
          </p:cNvSpPr>
          <p:nvPr/>
        </p:nvSpPr>
        <p:spPr bwMode="auto">
          <a:xfrm>
            <a:off x="1524000" y="2387221"/>
            <a:ext cx="2514600" cy="314325"/>
          </a:xfrm>
          <a:prstGeom prst="rect">
            <a:avLst/>
          </a:prstGeom>
          <a:solidFill>
            <a:schemeClr val="accent1"/>
          </a:solidFill>
          <a:ln w="9525" algn="ctr">
            <a:solidFill>
              <a:schemeClr val="accent2"/>
            </a:solidFill>
            <a:miter lim="800000"/>
            <a:headEnd/>
            <a:tailEnd/>
          </a:ln>
        </p:spPr>
        <p:txBody>
          <a:bodyPr anchor="ctr">
            <a:spAutoFit/>
          </a:bodyPr>
          <a:lstStyle/>
          <a:p>
            <a:pPr algn="ctr"/>
            <a:r>
              <a:rPr lang="en-US" sz="1400" dirty="0">
                <a:solidFill>
                  <a:schemeClr val="bg1"/>
                </a:solidFill>
              </a:rPr>
              <a:t>June 2021</a:t>
            </a:r>
          </a:p>
        </p:txBody>
      </p:sp>
      <p:grpSp>
        <p:nvGrpSpPr>
          <p:cNvPr id="23561" name="Group 114"/>
          <p:cNvGrpSpPr>
            <a:grpSpLocks/>
          </p:cNvGrpSpPr>
          <p:nvPr/>
        </p:nvGrpSpPr>
        <p:grpSpPr bwMode="auto">
          <a:xfrm>
            <a:off x="1549155" y="2684710"/>
            <a:ext cx="2517775" cy="2386122"/>
            <a:chOff x="816" y="1360"/>
            <a:chExt cx="1586" cy="1598"/>
          </a:xfrm>
        </p:grpSpPr>
        <p:grpSp>
          <p:nvGrpSpPr>
            <p:cNvPr id="23569" name="Group 32"/>
            <p:cNvGrpSpPr>
              <a:grpSpLocks/>
            </p:cNvGrpSpPr>
            <p:nvPr/>
          </p:nvGrpSpPr>
          <p:grpSpPr bwMode="auto">
            <a:xfrm>
              <a:off x="816" y="1615"/>
              <a:ext cx="1586" cy="1343"/>
              <a:chOff x="1008" y="1089"/>
              <a:chExt cx="1346" cy="1199"/>
            </a:xfrm>
          </p:grpSpPr>
          <p:sp>
            <p:nvSpPr>
              <p:cNvPr id="580641" name="Rectangle 33"/>
              <p:cNvSpPr>
                <a:spLocks noChangeArrowheads="1"/>
              </p:cNvSpPr>
              <p:nvPr/>
            </p:nvSpPr>
            <p:spPr bwMode="blackGray">
              <a:xfrm>
                <a:off x="1008" y="1106"/>
                <a:ext cx="192"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		</a:t>
                </a:r>
              </a:p>
            </p:txBody>
          </p:sp>
          <p:sp>
            <p:nvSpPr>
              <p:cNvPr id="580642" name="Rectangle 34"/>
              <p:cNvSpPr>
                <a:spLocks noChangeArrowheads="1"/>
              </p:cNvSpPr>
              <p:nvPr/>
            </p:nvSpPr>
            <p:spPr bwMode="blackGray">
              <a:xfrm>
                <a:off x="1200" y="1104"/>
                <a:ext cx="193"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endParaRPr lang="en-US" sz="900" dirty="0">
                  <a:solidFill>
                    <a:schemeClr val="accent2"/>
                  </a:solidFill>
                </a:endParaRPr>
              </a:p>
            </p:txBody>
          </p:sp>
          <p:sp>
            <p:nvSpPr>
              <p:cNvPr id="580643" name="Rectangle 35"/>
              <p:cNvSpPr>
                <a:spLocks noChangeArrowheads="1"/>
              </p:cNvSpPr>
              <p:nvPr/>
            </p:nvSpPr>
            <p:spPr bwMode="blackGray">
              <a:xfrm>
                <a:off x="1391" y="1104"/>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endParaRPr lang="en-US" sz="900" dirty="0">
                  <a:solidFill>
                    <a:schemeClr val="accent2"/>
                  </a:solidFill>
                </a:endParaRPr>
              </a:p>
            </p:txBody>
          </p:sp>
          <p:sp>
            <p:nvSpPr>
              <p:cNvPr id="580644" name="Rectangle 36"/>
              <p:cNvSpPr>
                <a:spLocks noChangeArrowheads="1"/>
              </p:cNvSpPr>
              <p:nvPr/>
            </p:nvSpPr>
            <p:spPr bwMode="blackGray">
              <a:xfrm>
                <a:off x="1584" y="1104"/>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endParaRPr lang="en-US" sz="900" dirty="0">
                  <a:solidFill>
                    <a:schemeClr val="accent2"/>
                  </a:solidFill>
                </a:endParaRPr>
              </a:p>
            </p:txBody>
          </p:sp>
          <p:sp>
            <p:nvSpPr>
              <p:cNvPr id="580645" name="Rectangle 37"/>
              <p:cNvSpPr>
                <a:spLocks noChangeArrowheads="1"/>
              </p:cNvSpPr>
              <p:nvPr/>
            </p:nvSpPr>
            <p:spPr bwMode="blackGray">
              <a:xfrm>
                <a:off x="1776" y="1104"/>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				</a:t>
                </a:r>
              </a:p>
            </p:txBody>
          </p:sp>
          <p:sp>
            <p:nvSpPr>
              <p:cNvPr id="580646" name="Rectangle 38"/>
              <p:cNvSpPr>
                <a:spLocks noChangeArrowheads="1"/>
              </p:cNvSpPr>
              <p:nvPr/>
            </p:nvSpPr>
            <p:spPr bwMode="blackGray">
              <a:xfrm>
                <a:off x="1968" y="1089"/>
                <a:ext cx="180" cy="273"/>
              </a:xfrm>
              <a:prstGeom prst="rect">
                <a:avLst/>
              </a:prstGeom>
              <a:gradFill rotWithShape="1">
                <a:gsLst>
                  <a:gs pos="0">
                    <a:schemeClr val="accent2"/>
                  </a:gs>
                  <a:gs pos="100000">
                    <a:schemeClr val="bg1"/>
                  </a:gs>
                </a:gsLst>
                <a:path path="rect">
                  <a:fillToRect r="100000" b="100000"/>
                </a:path>
              </a:gradFill>
              <a:ln w="6350" algn="ctr">
                <a:solidFill>
                  <a:schemeClr val="accent1"/>
                </a:solidFill>
                <a:miter lim="800000"/>
                <a:headEnd/>
                <a:tailEnd/>
              </a:ln>
              <a:effectLst>
                <a:outerShdw sy="50000" rotWithShape="0">
                  <a:srgbClr val="808080">
                    <a:alpha val="50000"/>
                  </a:srgbClr>
                </a:outerShdw>
              </a:effectLst>
            </p:spPr>
            <p:txBody>
              <a:bodyPr wrap="square" anchor="ctr">
                <a:noAutofit/>
              </a:bodyPr>
              <a:lstStyle/>
              <a:p>
                <a:pPr algn="ctr">
                  <a:defRPr/>
                </a:pPr>
                <a:endParaRPr lang="en-US" sz="900" dirty="0">
                  <a:solidFill>
                    <a:schemeClr val="accent2"/>
                  </a:solidFill>
                </a:endParaRPr>
              </a:p>
            </p:txBody>
          </p:sp>
          <p:sp>
            <p:nvSpPr>
              <p:cNvPr id="580647" name="Rectangle 39"/>
              <p:cNvSpPr>
                <a:spLocks noChangeArrowheads="1"/>
              </p:cNvSpPr>
              <p:nvPr/>
            </p:nvSpPr>
            <p:spPr bwMode="blackGray">
              <a:xfrm>
                <a:off x="1178" y="1089"/>
                <a:ext cx="204" cy="273"/>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endParaRPr lang="en-US" sz="900" dirty="0">
                  <a:solidFill>
                    <a:schemeClr val="accent2"/>
                  </a:solidFill>
                </a:endParaRPr>
              </a:p>
            </p:txBody>
          </p:sp>
          <p:sp>
            <p:nvSpPr>
              <p:cNvPr id="580648" name="Rectangle 40"/>
              <p:cNvSpPr>
                <a:spLocks noChangeArrowheads="1"/>
              </p:cNvSpPr>
              <p:nvPr/>
            </p:nvSpPr>
            <p:spPr bwMode="blackGray">
              <a:xfrm>
                <a:off x="1387" y="1093"/>
                <a:ext cx="192" cy="246"/>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		                                                          </a:t>
                </a:r>
              </a:p>
              <a:p>
                <a:pPr algn="ctr">
                  <a:defRPr/>
                </a:pPr>
                <a:endParaRPr lang="en-US" sz="900" dirty="0">
                  <a:solidFill>
                    <a:schemeClr val="accent2"/>
                  </a:solidFill>
                </a:endParaRPr>
              </a:p>
              <a:p>
                <a:pPr algn="ctr">
                  <a:defRPr/>
                </a:pPr>
                <a:r>
                  <a:rPr lang="en-US" sz="900" dirty="0">
                    <a:solidFill>
                      <a:schemeClr val="accent2"/>
                    </a:solidFill>
                  </a:rPr>
                  <a:t>1</a:t>
                </a:r>
              </a:p>
              <a:p>
                <a:pPr algn="ctr">
                  <a:defRPr/>
                </a:pPr>
                <a:r>
                  <a:rPr lang="en-US" sz="900" dirty="0">
                    <a:solidFill>
                      <a:schemeClr val="accent2"/>
                    </a:solidFill>
                  </a:rPr>
                  <a:t>		7</a:t>
                </a:r>
              </a:p>
            </p:txBody>
          </p:sp>
          <p:sp>
            <p:nvSpPr>
              <p:cNvPr id="580649" name="Rectangle 41"/>
              <p:cNvSpPr>
                <a:spLocks noChangeArrowheads="1"/>
              </p:cNvSpPr>
              <p:nvPr/>
            </p:nvSpPr>
            <p:spPr bwMode="blackGray">
              <a:xfrm>
                <a:off x="1586" y="1097"/>
                <a:ext cx="194"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a:t>
                </a:r>
              </a:p>
            </p:txBody>
          </p:sp>
          <p:sp>
            <p:nvSpPr>
              <p:cNvPr id="580650" name="Rectangle 42"/>
              <p:cNvSpPr>
                <a:spLocks noChangeArrowheads="1"/>
              </p:cNvSpPr>
              <p:nvPr/>
            </p:nvSpPr>
            <p:spPr bwMode="blackGray">
              <a:xfrm>
                <a:off x="1770" y="1105"/>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3</a:t>
                </a:r>
              </a:p>
            </p:txBody>
          </p:sp>
          <p:sp>
            <p:nvSpPr>
              <p:cNvPr id="580651" name="Rectangle 43"/>
              <p:cNvSpPr>
                <a:spLocks noChangeArrowheads="1"/>
              </p:cNvSpPr>
              <p:nvPr/>
            </p:nvSpPr>
            <p:spPr bwMode="blackGray">
              <a:xfrm>
                <a:off x="1969" y="1097"/>
                <a:ext cx="192" cy="241"/>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4</a:t>
                </a:r>
              </a:p>
            </p:txBody>
          </p:sp>
          <p:sp>
            <p:nvSpPr>
              <p:cNvPr id="580652" name="Rectangle 44"/>
              <p:cNvSpPr>
                <a:spLocks noChangeArrowheads="1"/>
              </p:cNvSpPr>
              <p:nvPr/>
            </p:nvSpPr>
            <p:spPr bwMode="blackGray">
              <a:xfrm>
                <a:off x="2162" y="1097"/>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5</a:t>
                </a:r>
              </a:p>
            </p:txBody>
          </p:sp>
          <p:sp>
            <p:nvSpPr>
              <p:cNvPr id="580653" name="Rectangle 45"/>
              <p:cNvSpPr>
                <a:spLocks noChangeArrowheads="1"/>
              </p:cNvSpPr>
              <p:nvPr/>
            </p:nvSpPr>
            <p:spPr bwMode="blackGray">
              <a:xfrm>
                <a:off x="1020" y="1346"/>
                <a:ext cx="192" cy="245"/>
              </a:xfrm>
              <a:prstGeom prst="rect">
                <a:avLst/>
              </a:prstGeom>
              <a:gradFill rotWithShape="1">
                <a:gsLst>
                  <a:gs pos="0">
                    <a:schemeClr val="accent2"/>
                  </a:gs>
                  <a:gs pos="100000">
                    <a:schemeClr val="bg1"/>
                  </a:gs>
                </a:gsLst>
                <a:path path="rect">
                  <a:fillToRect r="100000" b="100000"/>
                </a:path>
              </a:gradFill>
              <a:ln w="6350"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lumMod val="75000"/>
                      </a:schemeClr>
                    </a:solidFill>
                  </a:rPr>
                  <a:t>6</a:t>
                </a:r>
              </a:p>
            </p:txBody>
          </p:sp>
          <p:sp>
            <p:nvSpPr>
              <p:cNvPr id="580654" name="Rectangle 46"/>
              <p:cNvSpPr>
                <a:spLocks noChangeArrowheads="1"/>
              </p:cNvSpPr>
              <p:nvPr/>
            </p:nvSpPr>
            <p:spPr bwMode="blackGray">
              <a:xfrm>
                <a:off x="1198" y="1344"/>
                <a:ext cx="184" cy="232"/>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7</a:t>
                </a:r>
              </a:p>
            </p:txBody>
          </p:sp>
          <p:sp>
            <p:nvSpPr>
              <p:cNvPr id="580655" name="Rectangle 47"/>
              <p:cNvSpPr>
                <a:spLocks noChangeArrowheads="1"/>
              </p:cNvSpPr>
              <p:nvPr/>
            </p:nvSpPr>
            <p:spPr bwMode="blackGray">
              <a:xfrm>
                <a:off x="1387" y="1345"/>
                <a:ext cx="192"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8</a:t>
                </a:r>
              </a:p>
            </p:txBody>
          </p:sp>
          <p:sp>
            <p:nvSpPr>
              <p:cNvPr id="580656" name="Rectangle 48"/>
              <p:cNvSpPr>
                <a:spLocks noChangeArrowheads="1"/>
              </p:cNvSpPr>
              <p:nvPr/>
            </p:nvSpPr>
            <p:spPr bwMode="blackGray">
              <a:xfrm>
                <a:off x="1586" y="1345"/>
                <a:ext cx="193"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9</a:t>
                </a:r>
              </a:p>
            </p:txBody>
          </p:sp>
          <p:sp>
            <p:nvSpPr>
              <p:cNvPr id="580657" name="Rectangle 49"/>
              <p:cNvSpPr>
                <a:spLocks noChangeArrowheads="1"/>
              </p:cNvSpPr>
              <p:nvPr/>
            </p:nvSpPr>
            <p:spPr bwMode="blackGray">
              <a:xfrm>
                <a:off x="1771" y="1338"/>
                <a:ext cx="192"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10</a:t>
                </a:r>
              </a:p>
            </p:txBody>
          </p:sp>
          <p:sp>
            <p:nvSpPr>
              <p:cNvPr id="580658" name="Rectangle 50"/>
              <p:cNvSpPr>
                <a:spLocks noChangeArrowheads="1"/>
              </p:cNvSpPr>
              <p:nvPr/>
            </p:nvSpPr>
            <p:spPr bwMode="blackGray">
              <a:xfrm>
                <a:off x="1969" y="1337"/>
                <a:ext cx="192"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11</a:t>
                </a:r>
              </a:p>
            </p:txBody>
          </p:sp>
          <p:sp>
            <p:nvSpPr>
              <p:cNvPr id="580661" name="Rectangle 53"/>
              <p:cNvSpPr>
                <a:spLocks noChangeArrowheads="1"/>
              </p:cNvSpPr>
              <p:nvPr/>
            </p:nvSpPr>
            <p:spPr bwMode="blackGray">
              <a:xfrm>
                <a:off x="1198" y="1576"/>
                <a:ext cx="204"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14</a:t>
                </a:r>
              </a:p>
            </p:txBody>
          </p:sp>
          <p:sp>
            <p:nvSpPr>
              <p:cNvPr id="580662" name="Rectangle 54"/>
              <p:cNvSpPr>
                <a:spLocks noChangeArrowheads="1"/>
              </p:cNvSpPr>
              <p:nvPr/>
            </p:nvSpPr>
            <p:spPr bwMode="blackGray">
              <a:xfrm>
                <a:off x="1387" y="1586"/>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15</a:t>
                </a:r>
              </a:p>
            </p:txBody>
          </p:sp>
          <p:sp>
            <p:nvSpPr>
              <p:cNvPr id="580663" name="Rectangle 55"/>
              <p:cNvSpPr>
                <a:spLocks noChangeArrowheads="1"/>
              </p:cNvSpPr>
              <p:nvPr/>
            </p:nvSpPr>
            <p:spPr bwMode="blackGray">
              <a:xfrm>
                <a:off x="1586" y="1585"/>
                <a:ext cx="193"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16</a:t>
                </a:r>
              </a:p>
            </p:txBody>
          </p:sp>
          <p:sp>
            <p:nvSpPr>
              <p:cNvPr id="580664" name="Rectangle 56"/>
              <p:cNvSpPr>
                <a:spLocks noChangeArrowheads="1"/>
              </p:cNvSpPr>
              <p:nvPr/>
            </p:nvSpPr>
            <p:spPr bwMode="blackGray">
              <a:xfrm>
                <a:off x="1777" y="1591"/>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lumMod val="75000"/>
                      </a:schemeClr>
                    </a:solidFill>
                  </a:rPr>
                  <a:t>17</a:t>
                </a:r>
              </a:p>
            </p:txBody>
          </p:sp>
          <p:sp>
            <p:nvSpPr>
              <p:cNvPr id="580665" name="Rectangle 57"/>
              <p:cNvSpPr>
                <a:spLocks noChangeArrowheads="1"/>
              </p:cNvSpPr>
              <p:nvPr/>
            </p:nvSpPr>
            <p:spPr bwMode="blackGray">
              <a:xfrm>
                <a:off x="1975" y="1577"/>
                <a:ext cx="183" cy="241"/>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lumMod val="75000"/>
                      </a:schemeClr>
                    </a:solidFill>
                  </a:rPr>
                  <a:t>18</a:t>
                </a:r>
              </a:p>
            </p:txBody>
          </p:sp>
          <p:sp>
            <p:nvSpPr>
              <p:cNvPr id="580666" name="Rectangle 58"/>
              <p:cNvSpPr>
                <a:spLocks noChangeArrowheads="1"/>
              </p:cNvSpPr>
              <p:nvPr/>
            </p:nvSpPr>
            <p:spPr bwMode="blackGray">
              <a:xfrm>
                <a:off x="2159" y="1579"/>
                <a:ext cx="192" cy="246"/>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6"/>
                    </a:solidFill>
                  </a:rPr>
                  <a:t>19</a:t>
                </a:r>
              </a:p>
            </p:txBody>
          </p:sp>
          <p:sp>
            <p:nvSpPr>
              <p:cNvPr id="580667" name="Rectangle 59"/>
              <p:cNvSpPr>
                <a:spLocks noChangeArrowheads="1"/>
              </p:cNvSpPr>
              <p:nvPr/>
            </p:nvSpPr>
            <p:spPr bwMode="blackGray">
              <a:xfrm>
                <a:off x="1032" y="1809"/>
                <a:ext cx="180"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lumMod val="75000"/>
                      </a:schemeClr>
                    </a:solidFill>
                  </a:rPr>
                  <a:t>20</a:t>
                </a:r>
              </a:p>
            </p:txBody>
          </p:sp>
          <p:sp>
            <p:nvSpPr>
              <p:cNvPr id="580668" name="Rectangle 60"/>
              <p:cNvSpPr>
                <a:spLocks noChangeArrowheads="1"/>
              </p:cNvSpPr>
              <p:nvPr/>
            </p:nvSpPr>
            <p:spPr bwMode="blackGray">
              <a:xfrm>
                <a:off x="1198" y="1816"/>
                <a:ext cx="204"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21</a:t>
                </a:r>
              </a:p>
            </p:txBody>
          </p:sp>
          <p:sp>
            <p:nvSpPr>
              <p:cNvPr id="580669" name="Rectangle 61"/>
              <p:cNvSpPr>
                <a:spLocks noChangeArrowheads="1"/>
              </p:cNvSpPr>
              <p:nvPr/>
            </p:nvSpPr>
            <p:spPr bwMode="blackGray">
              <a:xfrm>
                <a:off x="1396" y="1818"/>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22</a:t>
                </a:r>
              </a:p>
            </p:txBody>
          </p:sp>
          <p:sp>
            <p:nvSpPr>
              <p:cNvPr id="580670" name="Rectangle 62"/>
              <p:cNvSpPr>
                <a:spLocks noChangeArrowheads="1"/>
              </p:cNvSpPr>
              <p:nvPr/>
            </p:nvSpPr>
            <p:spPr bwMode="blackGray">
              <a:xfrm>
                <a:off x="1586" y="1827"/>
                <a:ext cx="215"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23</a:t>
                </a:r>
              </a:p>
            </p:txBody>
          </p:sp>
          <p:sp>
            <p:nvSpPr>
              <p:cNvPr id="580671" name="Rectangle 63"/>
              <p:cNvSpPr>
                <a:spLocks noChangeArrowheads="1"/>
              </p:cNvSpPr>
              <p:nvPr/>
            </p:nvSpPr>
            <p:spPr bwMode="blackGray">
              <a:xfrm>
                <a:off x="1788" y="1823"/>
                <a:ext cx="178" cy="238"/>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6">
                        <a:lumMod val="75000"/>
                      </a:schemeClr>
                    </a:solidFill>
                  </a:rPr>
                  <a:t>24</a:t>
                </a:r>
              </a:p>
            </p:txBody>
          </p:sp>
          <p:sp>
            <p:nvSpPr>
              <p:cNvPr id="580672" name="Rectangle 64"/>
              <p:cNvSpPr>
                <a:spLocks noChangeArrowheads="1"/>
              </p:cNvSpPr>
              <p:nvPr/>
            </p:nvSpPr>
            <p:spPr bwMode="blackGray">
              <a:xfrm>
                <a:off x="1963" y="1818"/>
                <a:ext cx="198" cy="232"/>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25</a:t>
                </a:r>
              </a:p>
            </p:txBody>
          </p:sp>
          <p:sp>
            <p:nvSpPr>
              <p:cNvPr id="580673" name="Rectangle 65"/>
              <p:cNvSpPr>
                <a:spLocks noChangeArrowheads="1"/>
              </p:cNvSpPr>
              <p:nvPr/>
            </p:nvSpPr>
            <p:spPr bwMode="blackGray">
              <a:xfrm>
                <a:off x="2155" y="1809"/>
                <a:ext cx="192"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6">
                        <a:lumMod val="75000"/>
                      </a:schemeClr>
                    </a:solidFill>
                  </a:rPr>
                  <a:t>26</a:t>
                </a:r>
              </a:p>
            </p:txBody>
          </p:sp>
          <p:sp>
            <p:nvSpPr>
              <p:cNvPr id="580674" name="Rectangle 66"/>
              <p:cNvSpPr>
                <a:spLocks noChangeArrowheads="1"/>
              </p:cNvSpPr>
              <p:nvPr/>
            </p:nvSpPr>
            <p:spPr bwMode="blackGray">
              <a:xfrm>
                <a:off x="1035" y="2042"/>
                <a:ext cx="184" cy="240"/>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27</a:t>
                </a:r>
              </a:p>
            </p:txBody>
          </p:sp>
          <p:sp>
            <p:nvSpPr>
              <p:cNvPr id="580675" name="Rectangle 67"/>
              <p:cNvSpPr>
                <a:spLocks noChangeArrowheads="1"/>
              </p:cNvSpPr>
              <p:nvPr/>
            </p:nvSpPr>
            <p:spPr bwMode="blackGray">
              <a:xfrm>
                <a:off x="1215" y="2037"/>
                <a:ext cx="178" cy="244"/>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28</a:t>
                </a:r>
              </a:p>
            </p:txBody>
          </p:sp>
          <p:sp>
            <p:nvSpPr>
              <p:cNvPr id="580660" name="Rectangle 52"/>
              <p:cNvSpPr>
                <a:spLocks noChangeArrowheads="1"/>
              </p:cNvSpPr>
              <p:nvPr/>
            </p:nvSpPr>
            <p:spPr bwMode="blackGray">
              <a:xfrm>
                <a:off x="1022" y="1582"/>
                <a:ext cx="183" cy="242"/>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lumMod val="75000"/>
                      </a:schemeClr>
                    </a:solidFill>
                  </a:rPr>
                  <a:t>13</a:t>
                </a:r>
              </a:p>
            </p:txBody>
          </p:sp>
          <p:sp>
            <p:nvSpPr>
              <p:cNvPr id="66" name="Rectangle 67"/>
              <p:cNvSpPr>
                <a:spLocks noChangeArrowheads="1"/>
              </p:cNvSpPr>
              <p:nvPr/>
            </p:nvSpPr>
            <p:spPr bwMode="blackGray">
              <a:xfrm>
                <a:off x="1390" y="2042"/>
                <a:ext cx="200" cy="246"/>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29</a:t>
                </a:r>
              </a:p>
            </p:txBody>
          </p:sp>
        </p:grpSp>
        <p:sp>
          <p:nvSpPr>
            <p:cNvPr id="23570" name="Rectangle 106"/>
            <p:cNvSpPr>
              <a:spLocks noChangeArrowheads="1"/>
            </p:cNvSpPr>
            <p:nvPr/>
          </p:nvSpPr>
          <p:spPr bwMode="blackGray">
            <a:xfrm>
              <a:off x="816" y="1371"/>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200" dirty="0"/>
                <a:t>S</a:t>
              </a:r>
            </a:p>
          </p:txBody>
        </p:sp>
        <p:sp>
          <p:nvSpPr>
            <p:cNvPr id="23571" name="Rectangle 107"/>
            <p:cNvSpPr>
              <a:spLocks noChangeArrowheads="1"/>
            </p:cNvSpPr>
            <p:nvPr/>
          </p:nvSpPr>
          <p:spPr bwMode="blackGray">
            <a:xfrm>
              <a:off x="1042" y="1360"/>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200" dirty="0"/>
                <a:t>M</a:t>
              </a:r>
            </a:p>
          </p:txBody>
        </p:sp>
        <p:sp>
          <p:nvSpPr>
            <p:cNvPr id="23572" name="Rectangle 108"/>
            <p:cNvSpPr>
              <a:spLocks noChangeArrowheads="1"/>
            </p:cNvSpPr>
            <p:nvPr/>
          </p:nvSpPr>
          <p:spPr bwMode="blackGray">
            <a:xfrm>
              <a:off x="1263" y="1360"/>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200" dirty="0"/>
                <a:t>T</a:t>
              </a:r>
            </a:p>
          </p:txBody>
        </p:sp>
        <p:sp>
          <p:nvSpPr>
            <p:cNvPr id="23573" name="Rectangle 109"/>
            <p:cNvSpPr>
              <a:spLocks noChangeArrowheads="1"/>
            </p:cNvSpPr>
            <p:nvPr/>
          </p:nvSpPr>
          <p:spPr bwMode="blackGray">
            <a:xfrm>
              <a:off x="1495" y="1360"/>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200" dirty="0"/>
                <a:t>W</a:t>
              </a:r>
            </a:p>
          </p:txBody>
        </p:sp>
        <p:sp>
          <p:nvSpPr>
            <p:cNvPr id="23574" name="Rectangle 110"/>
            <p:cNvSpPr>
              <a:spLocks noChangeArrowheads="1"/>
            </p:cNvSpPr>
            <p:nvPr/>
          </p:nvSpPr>
          <p:spPr bwMode="blackGray">
            <a:xfrm>
              <a:off x="1721" y="1360"/>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100" dirty="0"/>
                <a:t>Th</a:t>
              </a:r>
            </a:p>
          </p:txBody>
        </p:sp>
        <p:sp>
          <p:nvSpPr>
            <p:cNvPr id="23575" name="Rectangle 111"/>
            <p:cNvSpPr>
              <a:spLocks noChangeArrowheads="1"/>
            </p:cNvSpPr>
            <p:nvPr/>
          </p:nvSpPr>
          <p:spPr bwMode="blackGray">
            <a:xfrm>
              <a:off x="1949" y="1360"/>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200" dirty="0"/>
                <a:t>F</a:t>
              </a:r>
            </a:p>
          </p:txBody>
        </p:sp>
        <p:sp>
          <p:nvSpPr>
            <p:cNvPr id="23576" name="Rectangle 112"/>
            <p:cNvSpPr>
              <a:spLocks noChangeArrowheads="1"/>
            </p:cNvSpPr>
            <p:nvPr/>
          </p:nvSpPr>
          <p:spPr bwMode="blackGray">
            <a:xfrm>
              <a:off x="2175" y="1360"/>
              <a:ext cx="225" cy="265"/>
            </a:xfrm>
            <a:prstGeom prst="rect">
              <a:avLst/>
            </a:prstGeom>
            <a:gradFill rotWithShape="1">
              <a:gsLst>
                <a:gs pos="0">
                  <a:schemeClr val="bg1"/>
                </a:gs>
                <a:gs pos="100000">
                  <a:schemeClr val="accent1"/>
                </a:gs>
              </a:gsLst>
              <a:path path="shape">
                <a:fillToRect l="50000" t="50000" r="50000" b="50000"/>
              </a:path>
            </a:gradFill>
            <a:ln w="9525" algn="ctr">
              <a:solidFill>
                <a:schemeClr val="accent1"/>
              </a:solidFill>
              <a:miter lim="800000"/>
              <a:headEnd/>
              <a:tailEnd/>
            </a:ln>
          </p:spPr>
          <p:txBody>
            <a:bodyPr anchor="ctr"/>
            <a:lstStyle/>
            <a:p>
              <a:pPr algn="ctr"/>
              <a:r>
                <a:rPr lang="en-US" sz="1200" dirty="0"/>
                <a:t>S</a:t>
              </a:r>
            </a:p>
          </p:txBody>
        </p:sp>
      </p:grpSp>
      <p:sp>
        <p:nvSpPr>
          <p:cNvPr id="23562" name="Text Box 115"/>
          <p:cNvSpPr txBox="1">
            <a:spLocks noChangeArrowheads="1"/>
          </p:cNvSpPr>
          <p:nvPr/>
        </p:nvSpPr>
        <p:spPr bwMode="gray">
          <a:xfrm>
            <a:off x="4486946" y="1639669"/>
            <a:ext cx="4648200" cy="646331"/>
          </a:xfrm>
          <a:prstGeom prst="rect">
            <a:avLst/>
          </a:prstGeom>
          <a:solidFill>
            <a:schemeClr val="bg1"/>
          </a:solidFill>
          <a:ln w="9525" algn="ctr">
            <a:solidFill>
              <a:schemeClr val="bg1"/>
            </a:solid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24</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Last day for current year </a:t>
            </a:r>
            <a:r>
              <a:rPr lang="en-US" sz="1800" b="1" dirty="0">
                <a:latin typeface="Times New Roman" panose="02020603050405020304" pitchFamily="18" charset="0"/>
                <a:cs typeface="Times New Roman" panose="02020603050405020304" pitchFamily="18" charset="0"/>
              </a:rPr>
              <a:t>expense Warrant Cancellations </a:t>
            </a:r>
            <a:r>
              <a:rPr lang="en-US" sz="1800" dirty="0">
                <a:latin typeface="Times New Roman" panose="02020603050405020304" pitchFamily="18" charset="0"/>
                <a:cs typeface="Times New Roman" panose="02020603050405020304" pitchFamily="18" charset="0"/>
              </a:rPr>
              <a:t>to be processed </a:t>
            </a:r>
          </a:p>
        </p:txBody>
      </p:sp>
      <p:sp>
        <p:nvSpPr>
          <p:cNvPr id="23563" name="Text Box 21"/>
          <p:cNvSpPr txBox="1">
            <a:spLocks noChangeArrowheads="1"/>
          </p:cNvSpPr>
          <p:nvPr/>
        </p:nvSpPr>
        <p:spPr bwMode="auto">
          <a:xfrm>
            <a:off x="4495800" y="2249269"/>
            <a:ext cx="46482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22</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Last day for </a:t>
            </a:r>
            <a:r>
              <a:rPr lang="en-US" sz="1800" b="1" dirty="0">
                <a:latin typeface="Times New Roman" panose="02020603050405020304" pitchFamily="18" charset="0"/>
                <a:cs typeface="Times New Roman" panose="02020603050405020304" pitchFamily="18" charset="0"/>
              </a:rPr>
              <a:t>Batch Sheets </a:t>
            </a:r>
            <a:r>
              <a:rPr lang="en-US" sz="1800" dirty="0">
                <a:latin typeface="Times New Roman" panose="02020603050405020304" pitchFamily="18" charset="0"/>
                <a:cs typeface="Times New Roman" panose="02020603050405020304" pitchFamily="18" charset="0"/>
              </a:rPr>
              <a:t>to be submitted</a:t>
            </a:r>
          </a:p>
        </p:txBody>
      </p:sp>
      <p:sp>
        <p:nvSpPr>
          <p:cNvPr id="65" name="Rectangle 58"/>
          <p:cNvSpPr>
            <a:spLocks noChangeArrowheads="1"/>
          </p:cNvSpPr>
          <p:nvPr/>
        </p:nvSpPr>
        <p:spPr bwMode="blackGray">
          <a:xfrm>
            <a:off x="3689031" y="3463897"/>
            <a:ext cx="354035" cy="413874"/>
          </a:xfrm>
          <a:prstGeom prst="rect">
            <a:avLst/>
          </a:prstGeom>
          <a:gradFill rotWithShape="1">
            <a:gsLst>
              <a:gs pos="0">
                <a:schemeClr val="accent2"/>
              </a:gs>
              <a:gs pos="100000">
                <a:schemeClr val="bg1"/>
              </a:gs>
            </a:gsLst>
            <a:path path="rect">
              <a:fillToRect r="100000" b="100000"/>
            </a:path>
          </a:gradFill>
          <a:ln w="6350"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12</a:t>
            </a:r>
          </a:p>
        </p:txBody>
      </p:sp>
      <p:sp>
        <p:nvSpPr>
          <p:cNvPr id="56" name="AutoShape 118"/>
          <p:cNvSpPr>
            <a:spLocks noChangeArrowheads="1"/>
          </p:cNvSpPr>
          <p:nvPr/>
        </p:nvSpPr>
        <p:spPr bwMode="auto">
          <a:xfrm rot="4227118">
            <a:off x="2609870" y="3075648"/>
            <a:ext cx="457200" cy="457200"/>
          </a:xfrm>
          <a:prstGeom prst="star5">
            <a:avLst>
              <a:gd name="adj" fmla="val 12634"/>
              <a:gd name="hf" fmla="val 105146"/>
              <a:gd name="vf" fmla="val 110557"/>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61" name="AutoShape 118"/>
          <p:cNvSpPr>
            <a:spLocks noChangeArrowheads="1"/>
          </p:cNvSpPr>
          <p:nvPr/>
        </p:nvSpPr>
        <p:spPr bwMode="auto">
          <a:xfrm>
            <a:off x="2598287" y="4250695"/>
            <a:ext cx="457200" cy="457200"/>
          </a:xfrm>
          <a:prstGeom prst="star5">
            <a:avLst>
              <a:gd name="adj" fmla="val 19098"/>
              <a:gd name="hf" fmla="val 105146"/>
              <a:gd name="vf" fmla="val 110557"/>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2" name="TextBox 1"/>
          <p:cNvSpPr txBox="1"/>
          <p:nvPr/>
        </p:nvSpPr>
        <p:spPr>
          <a:xfrm>
            <a:off x="6673269" y="6352401"/>
            <a:ext cx="1099131" cy="276999"/>
          </a:xfrm>
          <a:prstGeom prst="rect">
            <a:avLst/>
          </a:prstGeom>
          <a:noFill/>
        </p:spPr>
        <p:txBody>
          <a:bodyPr wrap="square" rtlCol="0">
            <a:spAutoFit/>
          </a:bodyPr>
          <a:lstStyle/>
          <a:p>
            <a:r>
              <a:rPr lang="en-US" sz="1200" dirty="0"/>
              <a:t>            31</a:t>
            </a:r>
          </a:p>
        </p:txBody>
      </p:sp>
      <p:sp>
        <p:nvSpPr>
          <p:cNvPr id="63" name="Text Box 20"/>
          <p:cNvSpPr txBox="1">
            <a:spLocks noChangeArrowheads="1"/>
          </p:cNvSpPr>
          <p:nvPr/>
        </p:nvSpPr>
        <p:spPr bwMode="auto">
          <a:xfrm>
            <a:off x="4495800" y="4118501"/>
            <a:ext cx="4419600" cy="646331"/>
          </a:xfrm>
          <a:prstGeom prst="rect">
            <a:avLst/>
          </a:prstGeom>
          <a:noFill/>
          <a:ln w="9525" algn="ctr">
            <a:noFill/>
            <a:miter lim="800000"/>
            <a:headEnd/>
            <a:tailEnd/>
          </a:ln>
        </p:spPr>
        <p:txBody>
          <a:bodyPr wrap="square">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23</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Last day for </a:t>
            </a:r>
            <a:r>
              <a:rPr lang="en-US" sz="1800" b="1" dirty="0">
                <a:latin typeface="Times New Roman" panose="02020603050405020304" pitchFamily="18" charset="0"/>
                <a:cs typeface="Times New Roman" panose="02020603050405020304" pitchFamily="18" charset="0"/>
              </a:rPr>
              <a:t>JAC to approve travel in the STMS</a:t>
            </a:r>
            <a:r>
              <a:rPr lang="en-US" sz="1800" dirty="0">
                <a:latin typeface="Times New Roman" panose="02020603050405020304" pitchFamily="18" charset="0"/>
                <a:cs typeface="Times New Roman" panose="02020603050405020304" pitchFamily="18" charset="0"/>
              </a:rPr>
              <a:t> for payment in FY 21-22</a:t>
            </a:r>
          </a:p>
        </p:txBody>
      </p:sp>
      <p:sp>
        <p:nvSpPr>
          <p:cNvPr id="64" name="Text Box 25"/>
          <p:cNvSpPr txBox="1">
            <a:spLocks noChangeArrowheads="1"/>
          </p:cNvSpPr>
          <p:nvPr/>
        </p:nvSpPr>
        <p:spPr bwMode="auto">
          <a:xfrm>
            <a:off x="4495800" y="5373469"/>
            <a:ext cx="46482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June 29</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Last day to make </a:t>
            </a:r>
            <a:r>
              <a:rPr lang="en-US" sz="1800" b="1" dirty="0">
                <a:latin typeface="Times New Roman" panose="02020603050405020304" pitchFamily="18" charset="0"/>
                <a:cs typeface="Times New Roman" panose="02020603050405020304" pitchFamily="18" charset="0"/>
              </a:rPr>
              <a:t>deposits into Wells Fargo </a:t>
            </a:r>
            <a:r>
              <a:rPr lang="en-US" sz="1800" dirty="0">
                <a:latin typeface="Times New Roman" panose="02020603050405020304" pitchFamily="18" charset="0"/>
                <a:cs typeface="Times New Roman" panose="02020603050405020304" pitchFamily="18" charset="0"/>
              </a:rPr>
              <a:t>(Treasury) for processing in </a:t>
            </a:r>
            <a:r>
              <a:rPr lang="en-US" sz="1800" b="1" dirty="0">
                <a:latin typeface="Times New Roman" panose="02020603050405020304" pitchFamily="18" charset="0"/>
                <a:cs typeface="Times New Roman" panose="02020603050405020304" pitchFamily="18" charset="0"/>
              </a:rPr>
              <a:t>(FY 21-22)</a:t>
            </a:r>
          </a:p>
        </p:txBody>
      </p:sp>
      <p:sp>
        <p:nvSpPr>
          <p:cNvPr id="67" name="AutoShape 118"/>
          <p:cNvSpPr>
            <a:spLocks noChangeArrowheads="1"/>
          </p:cNvSpPr>
          <p:nvPr/>
        </p:nvSpPr>
        <p:spPr bwMode="auto">
          <a:xfrm>
            <a:off x="1866385" y="4609634"/>
            <a:ext cx="457200" cy="457200"/>
          </a:xfrm>
          <a:prstGeom prst="star5">
            <a:avLst>
              <a:gd name="adj" fmla="val 19098"/>
              <a:gd name="hf" fmla="val 105146"/>
              <a:gd name="vf" fmla="val 110557"/>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69" name="AutoShape 118"/>
          <p:cNvSpPr>
            <a:spLocks noChangeArrowheads="1"/>
          </p:cNvSpPr>
          <p:nvPr/>
        </p:nvSpPr>
        <p:spPr bwMode="auto">
          <a:xfrm>
            <a:off x="2216083" y="4238886"/>
            <a:ext cx="457200" cy="457200"/>
          </a:xfrm>
          <a:prstGeom prst="star5">
            <a:avLst>
              <a:gd name="adj" fmla="val 19098"/>
              <a:gd name="hf" fmla="val 105146"/>
              <a:gd name="vf" fmla="val 110557"/>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70" name="Rectangle 67"/>
          <p:cNvSpPr>
            <a:spLocks noChangeArrowheads="1"/>
          </p:cNvSpPr>
          <p:nvPr/>
        </p:nvSpPr>
        <p:spPr bwMode="blackGray">
          <a:xfrm>
            <a:off x="2630482" y="4687825"/>
            <a:ext cx="366155" cy="383007"/>
          </a:xfrm>
          <a:prstGeom prst="rect">
            <a:avLst/>
          </a:prstGeom>
          <a:gradFill rotWithShape="1">
            <a:gsLst>
              <a:gs pos="0">
                <a:schemeClr val="accent2"/>
              </a:gs>
              <a:gs pos="100000">
                <a:schemeClr val="bg1"/>
              </a:gs>
            </a:gsLst>
            <a:path path="rect">
              <a:fillToRect r="100000" b="100000"/>
            </a:path>
          </a:gradFill>
          <a:ln w="9525" algn="ctr">
            <a:solidFill>
              <a:schemeClr val="accent1"/>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30</a:t>
            </a:r>
          </a:p>
        </p:txBody>
      </p:sp>
      <p:sp>
        <p:nvSpPr>
          <p:cNvPr id="72" name="AutoShape 118"/>
          <p:cNvSpPr>
            <a:spLocks noChangeArrowheads="1"/>
          </p:cNvSpPr>
          <p:nvPr/>
        </p:nvSpPr>
        <p:spPr bwMode="auto">
          <a:xfrm>
            <a:off x="2234166" y="4619198"/>
            <a:ext cx="457200" cy="457200"/>
          </a:xfrm>
          <a:prstGeom prst="star5">
            <a:avLst>
              <a:gd name="adj" fmla="val 19098"/>
              <a:gd name="hf" fmla="val 105146"/>
              <a:gd name="vf" fmla="val 110557"/>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71" name="Date Placeholder 4"/>
          <p:cNvSpPr txBox="1">
            <a:spLocks/>
          </p:cNvSpPr>
          <p:nvPr/>
        </p:nvSpPr>
        <p:spPr>
          <a:xfrm>
            <a:off x="990600" y="6324600"/>
            <a:ext cx="914400" cy="365125"/>
          </a:xfrm>
          <a:prstGeom prst="rect">
            <a:avLst/>
          </a:prstGeom>
        </p:spPr>
        <p:txBody>
          <a:bodyPr/>
          <a:ls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a:lstStyle>
          <a:p>
            <a:pPr>
              <a:defRPr/>
            </a:pPr>
            <a:fld id="{A012A3A2-9AE4-4DD4-8B98-CD1F5B4813CA}" type="datetime1">
              <a:rPr lang="en-US" sz="1200" smtClean="0">
                <a:solidFill>
                  <a:schemeClr val="bg1">
                    <a:lumMod val="50000"/>
                  </a:schemeClr>
                </a:solidFill>
              </a:rPr>
              <a:pPr>
                <a:def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325636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915154" y="152400"/>
            <a:ext cx="7847846" cy="1337793"/>
          </a:xfrm>
        </p:spPr>
        <p:txBody>
          <a:bodyPr/>
          <a:lstStyle/>
          <a:p>
            <a:pPr eaLnBrk="1" hangingPunct="1"/>
            <a:br>
              <a:rPr lang="en-US" sz="4000" dirty="0"/>
            </a:br>
            <a:r>
              <a:rPr lang="en-US" sz="4000" dirty="0">
                <a:latin typeface="Times New Roman" panose="02020603050405020304" pitchFamily="18" charset="0"/>
                <a:cs typeface="Times New Roman" panose="02020603050405020304" pitchFamily="18" charset="0"/>
              </a:rPr>
              <a:t>Deadline and Target Dates – July</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1200" dirty="0">
                <a:solidFill>
                  <a:srgbClr val="FF0000"/>
                </a:solidFill>
              </a:rPr>
            </a:br>
            <a:endParaRPr lang="en-US" sz="1200" dirty="0">
              <a:solidFill>
                <a:srgbClr val="FF0000"/>
              </a:solidFill>
            </a:endParaRPr>
          </a:p>
        </p:txBody>
      </p:sp>
      <p:sp>
        <p:nvSpPr>
          <p:cNvPr id="24580" name="Rectangle 2"/>
          <p:cNvSpPr>
            <a:spLocks noChangeArrowheads="1"/>
          </p:cNvSpPr>
          <p:nvPr/>
        </p:nvSpPr>
        <p:spPr bwMode="auto">
          <a:xfrm rot="2754970">
            <a:off x="1179553" y="2097914"/>
            <a:ext cx="2895600" cy="2389187"/>
          </a:xfrm>
          <a:prstGeom prst="rect">
            <a:avLst/>
          </a:prstGeom>
          <a:solidFill>
            <a:schemeClr val="accent6"/>
          </a:solidFill>
          <a:ln w="38100" algn="ctr">
            <a:solidFill>
              <a:schemeClr val="folHlink"/>
            </a:solidFill>
            <a:miter lim="800000"/>
            <a:headEnd/>
            <a:tailEnd/>
          </a:ln>
        </p:spPr>
        <p:txBody>
          <a:bodyPr anchor="ctr">
            <a:spAutoFit/>
          </a:bodyPr>
          <a:lstStyle/>
          <a:p>
            <a:endParaRPr lang="en-US" dirty="0"/>
          </a:p>
        </p:txBody>
      </p:sp>
      <p:sp>
        <p:nvSpPr>
          <p:cNvPr id="24581" name="Text Box 4"/>
          <p:cNvSpPr txBox="1">
            <a:spLocks noChangeArrowheads="1"/>
          </p:cNvSpPr>
          <p:nvPr/>
        </p:nvSpPr>
        <p:spPr bwMode="auto">
          <a:xfrm>
            <a:off x="4523118" y="1517826"/>
            <a:ext cx="4620882" cy="646331"/>
          </a:xfrm>
          <a:prstGeom prst="rect">
            <a:avLst/>
          </a:prstGeom>
          <a:noFill/>
          <a:ln w="9525" algn="ctr">
            <a:noFill/>
            <a:miter lim="800000"/>
            <a:headEnd/>
            <a:tailEnd/>
          </a:ln>
        </p:spPr>
        <p:txBody>
          <a:bodyPr wrap="square">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July 5</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Tentative Certified Forward Releases will become available</a:t>
            </a:r>
          </a:p>
        </p:txBody>
      </p:sp>
      <p:sp>
        <p:nvSpPr>
          <p:cNvPr id="24582" name="Text Box 5"/>
          <p:cNvSpPr txBox="1">
            <a:spLocks noChangeArrowheads="1"/>
          </p:cNvSpPr>
          <p:nvPr/>
        </p:nvSpPr>
        <p:spPr bwMode="auto">
          <a:xfrm>
            <a:off x="4560596" y="2909822"/>
            <a:ext cx="43434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July 5</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Begin </a:t>
            </a:r>
            <a:r>
              <a:rPr lang="en-US" sz="1800" b="1" dirty="0">
                <a:latin typeface="Times New Roman" panose="02020603050405020304" pitchFamily="18" charset="0"/>
                <a:cs typeface="Times New Roman" panose="02020603050405020304" pitchFamily="18" charset="0"/>
              </a:rPr>
              <a:t>submitting CF and current year batches</a:t>
            </a:r>
            <a:r>
              <a:rPr lang="en-US" sz="1800" dirty="0">
                <a:latin typeface="Times New Roman" panose="02020603050405020304" pitchFamily="18" charset="0"/>
                <a:cs typeface="Times New Roman" panose="02020603050405020304" pitchFamily="18" charset="0"/>
              </a:rPr>
              <a:t> to JAC for processing</a:t>
            </a:r>
          </a:p>
        </p:txBody>
      </p:sp>
      <p:sp>
        <p:nvSpPr>
          <p:cNvPr id="24583" name="Text Box 6"/>
          <p:cNvSpPr txBox="1">
            <a:spLocks noChangeArrowheads="1"/>
          </p:cNvSpPr>
          <p:nvPr/>
        </p:nvSpPr>
        <p:spPr bwMode="auto">
          <a:xfrm>
            <a:off x="4524513" y="2128634"/>
            <a:ext cx="44196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July 5-12</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Certifications Forward Forms  </a:t>
            </a:r>
            <a:r>
              <a:rPr lang="en-US" sz="1800" dirty="0">
                <a:latin typeface="Times New Roman" panose="02020603050405020304" pitchFamily="18" charset="0"/>
                <a:cs typeface="Times New Roman" panose="02020603050405020304" pitchFamily="18" charset="0"/>
              </a:rPr>
              <a:t>submitted to JAC; deadline </a:t>
            </a:r>
            <a:r>
              <a:rPr lang="en-US" sz="1800" b="1" dirty="0">
                <a:latin typeface="Times New Roman" panose="02020603050405020304" pitchFamily="18" charset="0"/>
                <a:cs typeface="Times New Roman" panose="02020603050405020304" pitchFamily="18" charset="0"/>
              </a:rPr>
              <a:t>July 13</a:t>
            </a:r>
          </a:p>
        </p:txBody>
      </p:sp>
      <p:sp>
        <p:nvSpPr>
          <p:cNvPr id="24584" name="Rectangle 8"/>
          <p:cNvSpPr>
            <a:spLocks noChangeArrowheads="1"/>
          </p:cNvSpPr>
          <p:nvPr/>
        </p:nvSpPr>
        <p:spPr bwMode="auto">
          <a:xfrm>
            <a:off x="1371600" y="1905000"/>
            <a:ext cx="2514600" cy="314325"/>
          </a:xfrm>
          <a:prstGeom prst="rect">
            <a:avLst/>
          </a:prstGeom>
          <a:solidFill>
            <a:schemeClr val="accent1"/>
          </a:solidFill>
          <a:ln w="9525" algn="ctr">
            <a:solidFill>
              <a:schemeClr val="accent2"/>
            </a:solidFill>
            <a:miter lim="800000"/>
            <a:headEnd/>
            <a:tailEnd/>
          </a:ln>
        </p:spPr>
        <p:txBody>
          <a:bodyPr anchor="ctr">
            <a:spAutoFit/>
          </a:bodyPr>
          <a:lstStyle/>
          <a:p>
            <a:pPr algn="ctr"/>
            <a:r>
              <a:rPr lang="en-US" sz="1400" dirty="0">
                <a:solidFill>
                  <a:schemeClr val="bg1"/>
                </a:solidFill>
              </a:rPr>
              <a:t>July 2021</a:t>
            </a:r>
          </a:p>
        </p:txBody>
      </p:sp>
      <p:grpSp>
        <p:nvGrpSpPr>
          <p:cNvPr id="61" name="Group 60"/>
          <p:cNvGrpSpPr/>
          <p:nvPr/>
        </p:nvGrpSpPr>
        <p:grpSpPr>
          <a:xfrm>
            <a:off x="1362245" y="2164157"/>
            <a:ext cx="2523955" cy="2441781"/>
            <a:chOff x="1516516" y="2206420"/>
            <a:chExt cx="2523955" cy="2441781"/>
          </a:xfrm>
        </p:grpSpPr>
        <p:grpSp>
          <p:nvGrpSpPr>
            <p:cNvPr id="24594" name="Group 10"/>
            <p:cNvGrpSpPr>
              <a:grpSpLocks/>
            </p:cNvGrpSpPr>
            <p:nvPr/>
          </p:nvGrpSpPr>
          <p:grpSpPr bwMode="auto">
            <a:xfrm>
              <a:off x="1516516" y="2623605"/>
              <a:ext cx="2523955" cy="2024596"/>
              <a:chOff x="1004" y="1106"/>
              <a:chExt cx="1349" cy="1198"/>
            </a:xfrm>
          </p:grpSpPr>
          <p:sp>
            <p:nvSpPr>
              <p:cNvPr id="586763" name="Rectangle 11"/>
              <p:cNvSpPr>
                <a:spLocks noChangeArrowheads="1"/>
              </p:cNvSpPr>
              <p:nvPr/>
            </p:nvSpPr>
            <p:spPr bwMode="auto">
              <a:xfrm>
                <a:off x="1008" y="1106"/>
                <a:ext cx="1303" cy="1154"/>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endParaRPr lang="en-US" sz="900" dirty="0">
                  <a:solidFill>
                    <a:schemeClr val="accent2"/>
                  </a:solidFill>
                </a:endParaRPr>
              </a:p>
            </p:txBody>
          </p:sp>
          <p:sp>
            <p:nvSpPr>
              <p:cNvPr id="586765" name="Rectangle 13"/>
              <p:cNvSpPr>
                <a:spLocks noChangeArrowheads="1"/>
              </p:cNvSpPr>
              <p:nvPr/>
            </p:nvSpPr>
            <p:spPr bwMode="auto">
              <a:xfrm>
                <a:off x="1783" y="1114"/>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a:t>
                </a:r>
              </a:p>
            </p:txBody>
          </p:sp>
          <p:sp>
            <p:nvSpPr>
              <p:cNvPr id="586766" name="Rectangle 14"/>
              <p:cNvSpPr>
                <a:spLocks noChangeArrowheads="1"/>
              </p:cNvSpPr>
              <p:nvPr/>
            </p:nvSpPr>
            <p:spPr bwMode="auto">
              <a:xfrm>
                <a:off x="1974" y="1113"/>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a:t>
                </a:r>
              </a:p>
            </p:txBody>
          </p:sp>
          <p:sp>
            <p:nvSpPr>
              <p:cNvPr id="586767" name="Rectangle 15"/>
              <p:cNvSpPr>
                <a:spLocks noChangeArrowheads="1"/>
              </p:cNvSpPr>
              <p:nvPr/>
            </p:nvSpPr>
            <p:spPr bwMode="auto">
              <a:xfrm>
                <a:off x="2159" y="1118"/>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3</a:t>
                </a:r>
              </a:p>
            </p:txBody>
          </p:sp>
          <p:sp>
            <p:nvSpPr>
              <p:cNvPr id="586768" name="Rectangle 16"/>
              <p:cNvSpPr>
                <a:spLocks noChangeArrowheads="1"/>
              </p:cNvSpPr>
              <p:nvPr/>
            </p:nvSpPr>
            <p:spPr bwMode="auto">
              <a:xfrm>
                <a:off x="1012" y="1368"/>
                <a:ext cx="193"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effectLst>
                      <a:outerShdw blurRad="38100" dist="38100" dir="2700000" algn="tl">
                        <a:srgbClr val="FFFFFF"/>
                      </a:outerShdw>
                    </a:effectLst>
                  </a:rPr>
                  <a:t>4</a:t>
                </a:r>
              </a:p>
            </p:txBody>
          </p:sp>
          <p:sp>
            <p:nvSpPr>
              <p:cNvPr id="586769" name="Rectangle 17"/>
              <p:cNvSpPr>
                <a:spLocks noChangeArrowheads="1"/>
              </p:cNvSpPr>
              <p:nvPr/>
            </p:nvSpPr>
            <p:spPr bwMode="auto">
              <a:xfrm>
                <a:off x="1204" y="1357"/>
                <a:ext cx="192" cy="255"/>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5</a:t>
                </a:r>
              </a:p>
            </p:txBody>
          </p:sp>
          <p:sp>
            <p:nvSpPr>
              <p:cNvPr id="586770" name="Rectangle 18"/>
              <p:cNvSpPr>
                <a:spLocks noChangeArrowheads="1"/>
              </p:cNvSpPr>
              <p:nvPr/>
            </p:nvSpPr>
            <p:spPr bwMode="auto">
              <a:xfrm>
                <a:off x="1376" y="1352"/>
                <a:ext cx="204" cy="252"/>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lumMod val="40000"/>
                        <a:lumOff val="60000"/>
                      </a:schemeClr>
                    </a:solidFill>
                    <a:effectLst>
                      <a:outerShdw blurRad="38100" dist="38100" dir="2700000" algn="tl">
                        <a:srgbClr val="000000"/>
                      </a:outerShdw>
                    </a:effectLst>
                  </a:rPr>
                  <a:t>6</a:t>
                </a:r>
              </a:p>
            </p:txBody>
          </p:sp>
          <p:sp>
            <p:nvSpPr>
              <p:cNvPr id="586771" name="Rectangle 19"/>
              <p:cNvSpPr>
                <a:spLocks noChangeArrowheads="1"/>
              </p:cNvSpPr>
              <p:nvPr/>
            </p:nvSpPr>
            <p:spPr bwMode="auto">
              <a:xfrm>
                <a:off x="1557" y="1352"/>
                <a:ext cx="204" cy="225"/>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7</a:t>
                </a:r>
              </a:p>
            </p:txBody>
          </p:sp>
          <p:sp>
            <p:nvSpPr>
              <p:cNvPr id="586772" name="Rectangle 20"/>
              <p:cNvSpPr>
                <a:spLocks noChangeArrowheads="1"/>
              </p:cNvSpPr>
              <p:nvPr/>
            </p:nvSpPr>
            <p:spPr bwMode="auto">
              <a:xfrm>
                <a:off x="1761" y="1349"/>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effectLst>
                      <a:outerShdw blurRad="38100" dist="38100" dir="2700000" algn="tl">
                        <a:srgbClr val="FFFFFF"/>
                      </a:outerShdw>
                    </a:effectLst>
                  </a:rPr>
                  <a:t>8</a:t>
                </a:r>
              </a:p>
            </p:txBody>
          </p:sp>
          <p:sp>
            <p:nvSpPr>
              <p:cNvPr id="586773" name="Rectangle 21"/>
              <p:cNvSpPr>
                <a:spLocks noChangeArrowheads="1"/>
              </p:cNvSpPr>
              <p:nvPr/>
            </p:nvSpPr>
            <p:spPr bwMode="auto">
              <a:xfrm>
                <a:off x="1957" y="1351"/>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b="1" dirty="0">
                    <a:solidFill>
                      <a:schemeClr val="accent6"/>
                    </a:solidFill>
                    <a:effectLst>
                      <a:outerShdw blurRad="38100" dist="38100" dir="2700000" algn="tl">
                        <a:srgbClr val="FFFFFF"/>
                      </a:outerShdw>
                    </a:effectLst>
                  </a:rPr>
                  <a:t>9</a:t>
                </a:r>
              </a:p>
            </p:txBody>
          </p:sp>
          <p:sp>
            <p:nvSpPr>
              <p:cNvPr id="586774" name="Rectangle 22"/>
              <p:cNvSpPr>
                <a:spLocks noChangeArrowheads="1"/>
              </p:cNvSpPr>
              <p:nvPr/>
            </p:nvSpPr>
            <p:spPr bwMode="auto">
              <a:xfrm>
                <a:off x="2154" y="1357"/>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b="1" dirty="0">
                    <a:solidFill>
                      <a:schemeClr val="accent2"/>
                    </a:solidFill>
                    <a:effectLst>
                      <a:outerShdw blurRad="38100" dist="38100" dir="2700000" algn="tl">
                        <a:srgbClr val="FFFFFF"/>
                      </a:outerShdw>
                    </a:effectLst>
                  </a:rPr>
                  <a:t>10</a:t>
                </a:r>
              </a:p>
            </p:txBody>
          </p:sp>
          <p:sp>
            <p:nvSpPr>
              <p:cNvPr id="586775" name="Rectangle 23"/>
              <p:cNvSpPr>
                <a:spLocks noChangeArrowheads="1"/>
              </p:cNvSpPr>
              <p:nvPr/>
            </p:nvSpPr>
            <p:spPr bwMode="auto">
              <a:xfrm>
                <a:off x="1011" y="1608"/>
                <a:ext cx="193"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effectLst>
                      <a:outerShdw blurRad="38100" dist="38100" dir="2700000" algn="tl">
                        <a:srgbClr val="FFFFFF"/>
                      </a:outerShdw>
                    </a:effectLst>
                  </a:rPr>
                  <a:t>11</a:t>
                </a:r>
              </a:p>
            </p:txBody>
          </p:sp>
          <p:sp>
            <p:nvSpPr>
              <p:cNvPr id="586776" name="Rectangle 24"/>
              <p:cNvSpPr>
                <a:spLocks noChangeArrowheads="1"/>
              </p:cNvSpPr>
              <p:nvPr/>
            </p:nvSpPr>
            <p:spPr bwMode="auto">
              <a:xfrm>
                <a:off x="1204" y="1593"/>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12</a:t>
                </a:r>
              </a:p>
            </p:txBody>
          </p:sp>
          <p:sp>
            <p:nvSpPr>
              <p:cNvPr id="586777" name="Rectangle 25"/>
              <p:cNvSpPr>
                <a:spLocks noChangeArrowheads="1"/>
              </p:cNvSpPr>
              <p:nvPr/>
            </p:nvSpPr>
            <p:spPr bwMode="auto">
              <a:xfrm>
                <a:off x="1395" y="1580"/>
                <a:ext cx="192" cy="23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13</a:t>
                </a:r>
              </a:p>
            </p:txBody>
          </p:sp>
          <p:sp>
            <p:nvSpPr>
              <p:cNvPr id="586778" name="Rectangle 26"/>
              <p:cNvSpPr>
                <a:spLocks noChangeArrowheads="1"/>
              </p:cNvSpPr>
              <p:nvPr/>
            </p:nvSpPr>
            <p:spPr bwMode="auto">
              <a:xfrm>
                <a:off x="1573" y="1576"/>
                <a:ext cx="193" cy="23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14</a:t>
                </a:r>
              </a:p>
            </p:txBody>
          </p:sp>
          <p:sp>
            <p:nvSpPr>
              <p:cNvPr id="586779" name="Rectangle 27"/>
              <p:cNvSpPr>
                <a:spLocks noChangeArrowheads="1"/>
              </p:cNvSpPr>
              <p:nvPr/>
            </p:nvSpPr>
            <p:spPr bwMode="auto">
              <a:xfrm>
                <a:off x="1773" y="1576"/>
                <a:ext cx="192" cy="23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effectLst>
                      <a:outerShdw blurRad="38100" dist="38100" dir="2700000" algn="tl">
                        <a:srgbClr val="FFFFFF"/>
                      </a:outerShdw>
                    </a:effectLst>
                  </a:rPr>
                  <a:t>15</a:t>
                </a:r>
              </a:p>
            </p:txBody>
          </p:sp>
          <p:sp>
            <p:nvSpPr>
              <p:cNvPr id="586780" name="Rectangle 28"/>
              <p:cNvSpPr>
                <a:spLocks noChangeArrowheads="1"/>
              </p:cNvSpPr>
              <p:nvPr/>
            </p:nvSpPr>
            <p:spPr bwMode="auto">
              <a:xfrm>
                <a:off x="1966" y="1579"/>
                <a:ext cx="192" cy="23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effectLst>
                      <a:outerShdw blurRad="38100" dist="38100" dir="2700000" algn="tl">
                        <a:srgbClr val="FFFFFF"/>
                      </a:outerShdw>
                    </a:effectLst>
                  </a:rPr>
                  <a:t>16</a:t>
                </a:r>
              </a:p>
            </p:txBody>
          </p:sp>
          <p:sp>
            <p:nvSpPr>
              <p:cNvPr id="586781" name="Rectangle 29"/>
              <p:cNvSpPr>
                <a:spLocks noChangeArrowheads="1"/>
              </p:cNvSpPr>
              <p:nvPr/>
            </p:nvSpPr>
            <p:spPr bwMode="auto">
              <a:xfrm>
                <a:off x="2161" y="1584"/>
                <a:ext cx="192" cy="23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b="1" dirty="0">
                    <a:solidFill>
                      <a:schemeClr val="accent6"/>
                    </a:solidFill>
                  </a:rPr>
                  <a:t>17</a:t>
                </a:r>
              </a:p>
            </p:txBody>
          </p:sp>
          <p:sp>
            <p:nvSpPr>
              <p:cNvPr id="586782" name="Rectangle 30"/>
              <p:cNvSpPr>
                <a:spLocks noChangeArrowheads="1"/>
              </p:cNvSpPr>
              <p:nvPr/>
            </p:nvSpPr>
            <p:spPr bwMode="auto">
              <a:xfrm>
                <a:off x="1004" y="1823"/>
                <a:ext cx="205" cy="229"/>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b="1" dirty="0">
                    <a:solidFill>
                      <a:schemeClr val="accent2"/>
                    </a:solidFill>
                    <a:effectLst>
                      <a:outerShdw blurRad="38100" dist="38100" dir="2700000" algn="tl">
                        <a:srgbClr val="FFFFFF"/>
                      </a:outerShdw>
                    </a:effectLst>
                  </a:rPr>
                  <a:t>18</a:t>
                </a:r>
              </a:p>
            </p:txBody>
          </p:sp>
          <p:sp>
            <p:nvSpPr>
              <p:cNvPr id="586783" name="Rectangle 31"/>
              <p:cNvSpPr>
                <a:spLocks noChangeArrowheads="1"/>
              </p:cNvSpPr>
              <p:nvPr/>
            </p:nvSpPr>
            <p:spPr bwMode="auto">
              <a:xfrm>
                <a:off x="1195" y="1824"/>
                <a:ext cx="192" cy="23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19</a:t>
                </a:r>
              </a:p>
            </p:txBody>
          </p:sp>
          <p:sp>
            <p:nvSpPr>
              <p:cNvPr id="586784" name="Rectangle 32"/>
              <p:cNvSpPr>
                <a:spLocks noChangeArrowheads="1"/>
              </p:cNvSpPr>
              <p:nvPr/>
            </p:nvSpPr>
            <p:spPr bwMode="auto">
              <a:xfrm>
                <a:off x="1374" y="1810"/>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20</a:t>
                </a:r>
              </a:p>
            </p:txBody>
          </p:sp>
          <p:sp>
            <p:nvSpPr>
              <p:cNvPr id="586785" name="Rectangle 33"/>
              <p:cNvSpPr>
                <a:spLocks noChangeArrowheads="1"/>
              </p:cNvSpPr>
              <p:nvPr/>
            </p:nvSpPr>
            <p:spPr bwMode="auto">
              <a:xfrm>
                <a:off x="1553" y="1810"/>
                <a:ext cx="193"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6"/>
                    </a:solidFill>
                  </a:rPr>
                  <a:t>21</a:t>
                </a:r>
              </a:p>
            </p:txBody>
          </p:sp>
          <p:sp>
            <p:nvSpPr>
              <p:cNvPr id="586786" name="Rectangle 34"/>
              <p:cNvSpPr>
                <a:spLocks noChangeArrowheads="1"/>
              </p:cNvSpPr>
              <p:nvPr/>
            </p:nvSpPr>
            <p:spPr bwMode="auto">
              <a:xfrm>
                <a:off x="1758" y="1810"/>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b="1" dirty="0">
                    <a:solidFill>
                      <a:schemeClr val="accent2"/>
                    </a:solidFill>
                    <a:effectLst>
                      <a:outerShdw blurRad="38100" dist="38100" dir="2700000" algn="tl">
                        <a:srgbClr val="FFFFFF"/>
                      </a:outerShdw>
                    </a:effectLst>
                  </a:rPr>
                  <a:t>22</a:t>
                </a:r>
              </a:p>
            </p:txBody>
          </p:sp>
          <p:sp>
            <p:nvSpPr>
              <p:cNvPr id="586787" name="Rectangle 35"/>
              <p:cNvSpPr>
                <a:spLocks noChangeArrowheads="1"/>
              </p:cNvSpPr>
              <p:nvPr/>
            </p:nvSpPr>
            <p:spPr bwMode="auto">
              <a:xfrm>
                <a:off x="1944" y="1810"/>
                <a:ext cx="206"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6"/>
                    </a:solidFill>
                  </a:rPr>
                  <a:t>23</a:t>
                </a:r>
              </a:p>
            </p:txBody>
          </p:sp>
          <p:sp>
            <p:nvSpPr>
              <p:cNvPr id="586788" name="Rectangle 36"/>
              <p:cNvSpPr>
                <a:spLocks noChangeArrowheads="1"/>
              </p:cNvSpPr>
              <p:nvPr/>
            </p:nvSpPr>
            <p:spPr bwMode="auto">
              <a:xfrm>
                <a:off x="2156" y="1819"/>
                <a:ext cx="192" cy="240"/>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b="1" dirty="0">
                    <a:solidFill>
                      <a:schemeClr val="accent2"/>
                    </a:solidFill>
                  </a:rPr>
                  <a:t>24</a:t>
                </a:r>
              </a:p>
            </p:txBody>
          </p:sp>
          <p:sp>
            <p:nvSpPr>
              <p:cNvPr id="586789" name="Rectangle 37"/>
              <p:cNvSpPr>
                <a:spLocks noChangeArrowheads="1"/>
              </p:cNvSpPr>
              <p:nvPr/>
            </p:nvSpPr>
            <p:spPr bwMode="auto">
              <a:xfrm>
                <a:off x="1017" y="2056"/>
                <a:ext cx="196" cy="217"/>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25</a:t>
                </a:r>
              </a:p>
            </p:txBody>
          </p:sp>
          <p:sp>
            <p:nvSpPr>
              <p:cNvPr id="586790" name="Rectangle 38"/>
              <p:cNvSpPr>
                <a:spLocks noChangeArrowheads="1"/>
              </p:cNvSpPr>
              <p:nvPr/>
            </p:nvSpPr>
            <p:spPr bwMode="auto">
              <a:xfrm>
                <a:off x="1199" y="2050"/>
                <a:ext cx="192" cy="223"/>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26</a:t>
                </a:r>
              </a:p>
            </p:txBody>
          </p:sp>
          <p:sp>
            <p:nvSpPr>
              <p:cNvPr id="586791" name="Rectangle 39"/>
              <p:cNvSpPr>
                <a:spLocks noChangeArrowheads="1"/>
              </p:cNvSpPr>
              <p:nvPr/>
            </p:nvSpPr>
            <p:spPr bwMode="auto">
              <a:xfrm>
                <a:off x="1395" y="2054"/>
                <a:ext cx="193" cy="214"/>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27</a:t>
                </a:r>
              </a:p>
            </p:txBody>
          </p:sp>
          <p:sp>
            <p:nvSpPr>
              <p:cNvPr id="586792" name="Rectangle 40"/>
              <p:cNvSpPr>
                <a:spLocks noChangeArrowheads="1"/>
              </p:cNvSpPr>
              <p:nvPr/>
            </p:nvSpPr>
            <p:spPr bwMode="auto">
              <a:xfrm>
                <a:off x="1586" y="2047"/>
                <a:ext cx="193" cy="215"/>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28</a:t>
                </a:r>
              </a:p>
            </p:txBody>
          </p:sp>
          <p:sp>
            <p:nvSpPr>
              <p:cNvPr id="586793" name="Rectangle 41"/>
              <p:cNvSpPr>
                <a:spLocks noChangeArrowheads="1"/>
              </p:cNvSpPr>
              <p:nvPr/>
            </p:nvSpPr>
            <p:spPr bwMode="auto">
              <a:xfrm>
                <a:off x="1770" y="2052"/>
                <a:ext cx="184" cy="212"/>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29</a:t>
                </a:r>
              </a:p>
            </p:txBody>
          </p:sp>
          <p:sp>
            <p:nvSpPr>
              <p:cNvPr id="586794" name="Rectangle 42"/>
              <p:cNvSpPr>
                <a:spLocks noChangeArrowheads="1"/>
              </p:cNvSpPr>
              <p:nvPr/>
            </p:nvSpPr>
            <p:spPr bwMode="auto">
              <a:xfrm>
                <a:off x="1958" y="2052"/>
                <a:ext cx="198" cy="208"/>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30</a:t>
                </a:r>
              </a:p>
            </p:txBody>
          </p:sp>
          <p:sp>
            <p:nvSpPr>
              <p:cNvPr id="586797" name="Rectangle 45"/>
              <p:cNvSpPr>
                <a:spLocks noChangeArrowheads="1"/>
              </p:cNvSpPr>
              <p:nvPr/>
            </p:nvSpPr>
            <p:spPr bwMode="auto">
              <a:xfrm>
                <a:off x="2160" y="2064"/>
                <a:ext cx="192" cy="240"/>
              </a:xfrm>
              <a:prstGeom prst="rect">
                <a:avLst/>
              </a:prstGeom>
              <a:gradFill rotWithShape="1">
                <a:gsLst>
                  <a:gs pos="0">
                    <a:schemeClr val="accent2"/>
                  </a:gs>
                  <a:gs pos="100000">
                    <a:schemeClr val="bg1"/>
                  </a:gs>
                </a:gsLst>
                <a:path path="rect">
                  <a:fillToRect r="100000" b="100000"/>
                </a:path>
              </a:gradFill>
              <a:ln w="9525" algn="ctr">
                <a:no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29</a:t>
                </a:r>
              </a:p>
            </p:txBody>
          </p:sp>
          <p:sp>
            <p:nvSpPr>
              <p:cNvPr id="66" name="Rectangle 45"/>
              <p:cNvSpPr>
                <a:spLocks noChangeArrowheads="1"/>
              </p:cNvSpPr>
              <p:nvPr/>
            </p:nvSpPr>
            <p:spPr bwMode="auto">
              <a:xfrm>
                <a:off x="2160" y="2063"/>
                <a:ext cx="192" cy="199"/>
              </a:xfrm>
              <a:prstGeom prst="rect">
                <a:avLst/>
              </a:prstGeom>
              <a:gradFill rotWithShape="1">
                <a:gsLst>
                  <a:gs pos="0">
                    <a:schemeClr val="accent2"/>
                  </a:gs>
                  <a:gs pos="100000">
                    <a:schemeClr val="bg1"/>
                  </a:gs>
                </a:gsLst>
                <a:path path="rect">
                  <a:fillToRect r="100000" b="100000"/>
                </a:path>
              </a:gradFill>
              <a:ln w="9525" algn="ctr">
                <a:solidFill>
                  <a:schemeClr val="bg2">
                    <a:lumMod val="25000"/>
                  </a:schemeClr>
                </a:solidFill>
                <a:miter lim="800000"/>
                <a:headEnd/>
                <a:tailEnd/>
              </a:ln>
              <a:effectLst>
                <a:outerShdw sy="50000" rotWithShape="0">
                  <a:srgbClr val="808080">
                    <a:alpha val="50000"/>
                  </a:srgbClr>
                </a:outerShdw>
              </a:effectLst>
            </p:spPr>
            <p:txBody>
              <a:bodyPr anchor="ctr"/>
              <a:lstStyle/>
              <a:p>
                <a:pPr algn="ctr">
                  <a:defRPr/>
                </a:pPr>
                <a:r>
                  <a:rPr lang="en-US" sz="900" dirty="0">
                    <a:solidFill>
                      <a:schemeClr val="accent2"/>
                    </a:solidFill>
                  </a:rPr>
                  <a:t>31</a:t>
                </a:r>
              </a:p>
            </p:txBody>
          </p:sp>
        </p:grpSp>
        <p:sp>
          <p:nvSpPr>
            <p:cNvPr id="24595" name="Rectangle 46"/>
            <p:cNvSpPr>
              <a:spLocks noChangeArrowheads="1"/>
            </p:cNvSpPr>
            <p:nvPr/>
          </p:nvSpPr>
          <p:spPr bwMode="auto">
            <a:xfrm>
              <a:off x="1524000" y="2209800"/>
              <a:ext cx="357188" cy="39986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200" dirty="0"/>
                <a:t>S</a:t>
              </a:r>
            </a:p>
          </p:txBody>
        </p:sp>
        <p:sp>
          <p:nvSpPr>
            <p:cNvPr id="24596" name="Rectangle 47"/>
            <p:cNvSpPr>
              <a:spLocks noChangeArrowheads="1"/>
            </p:cNvSpPr>
            <p:nvPr/>
          </p:nvSpPr>
          <p:spPr bwMode="auto">
            <a:xfrm>
              <a:off x="1882775" y="2209800"/>
              <a:ext cx="357188" cy="39986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200" dirty="0"/>
                <a:t>M</a:t>
              </a:r>
            </a:p>
          </p:txBody>
        </p:sp>
        <p:sp>
          <p:nvSpPr>
            <p:cNvPr id="24597" name="Rectangle 48"/>
            <p:cNvSpPr>
              <a:spLocks noChangeArrowheads="1"/>
            </p:cNvSpPr>
            <p:nvPr/>
          </p:nvSpPr>
          <p:spPr bwMode="auto">
            <a:xfrm>
              <a:off x="2233613" y="2209800"/>
              <a:ext cx="357188" cy="39986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200" dirty="0"/>
                <a:t>T</a:t>
              </a:r>
            </a:p>
          </p:txBody>
        </p:sp>
        <p:sp>
          <p:nvSpPr>
            <p:cNvPr id="24598" name="Rectangle 49"/>
            <p:cNvSpPr>
              <a:spLocks noChangeArrowheads="1"/>
            </p:cNvSpPr>
            <p:nvPr/>
          </p:nvSpPr>
          <p:spPr bwMode="auto">
            <a:xfrm>
              <a:off x="2592500" y="2209799"/>
              <a:ext cx="408015" cy="39986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200" dirty="0"/>
                <a:t>W</a:t>
              </a:r>
            </a:p>
          </p:txBody>
        </p:sp>
        <p:sp>
          <p:nvSpPr>
            <p:cNvPr id="24599" name="Rectangle 50"/>
            <p:cNvSpPr>
              <a:spLocks noChangeArrowheads="1"/>
            </p:cNvSpPr>
            <p:nvPr/>
          </p:nvSpPr>
          <p:spPr bwMode="auto">
            <a:xfrm>
              <a:off x="2960688" y="2209800"/>
              <a:ext cx="357188" cy="39986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100" dirty="0"/>
                <a:t>Th</a:t>
              </a:r>
            </a:p>
          </p:txBody>
        </p:sp>
        <p:sp>
          <p:nvSpPr>
            <p:cNvPr id="24600" name="Rectangle 51"/>
            <p:cNvSpPr>
              <a:spLocks noChangeArrowheads="1"/>
            </p:cNvSpPr>
            <p:nvPr/>
          </p:nvSpPr>
          <p:spPr bwMode="auto">
            <a:xfrm>
              <a:off x="3322637" y="2206420"/>
              <a:ext cx="389189" cy="40324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200" dirty="0"/>
                <a:t>F</a:t>
              </a:r>
            </a:p>
          </p:txBody>
        </p:sp>
        <p:sp>
          <p:nvSpPr>
            <p:cNvPr id="24601" name="Rectangle 52"/>
            <p:cNvSpPr>
              <a:spLocks noChangeArrowheads="1"/>
            </p:cNvSpPr>
            <p:nvPr/>
          </p:nvSpPr>
          <p:spPr bwMode="auto">
            <a:xfrm>
              <a:off x="3681413" y="2209800"/>
              <a:ext cx="357188" cy="399861"/>
            </a:xfrm>
            <a:prstGeom prst="rect">
              <a:avLst/>
            </a:prstGeom>
            <a:gradFill rotWithShape="1">
              <a:gsLst>
                <a:gs pos="0">
                  <a:schemeClr val="bg1"/>
                </a:gs>
                <a:gs pos="100000">
                  <a:schemeClr val="accent1"/>
                </a:gs>
              </a:gsLst>
              <a:path path="shape">
                <a:fillToRect l="50000" t="50000" r="50000" b="50000"/>
              </a:path>
            </a:gradFill>
            <a:ln w="9525" algn="ctr">
              <a:solidFill>
                <a:schemeClr val="bg2">
                  <a:lumMod val="25000"/>
                </a:schemeClr>
              </a:solidFill>
              <a:miter lim="800000"/>
              <a:headEnd/>
              <a:tailEnd/>
            </a:ln>
          </p:spPr>
          <p:txBody>
            <a:bodyPr anchor="ctr"/>
            <a:lstStyle/>
            <a:p>
              <a:pPr algn="ctr"/>
              <a:r>
                <a:rPr lang="en-US" sz="1200" dirty="0"/>
                <a:t>S</a:t>
              </a:r>
            </a:p>
          </p:txBody>
        </p:sp>
      </p:grpSp>
      <p:sp>
        <p:nvSpPr>
          <p:cNvPr id="24586" name="Text Box 54"/>
          <p:cNvSpPr txBox="1">
            <a:spLocks noChangeArrowheads="1"/>
          </p:cNvSpPr>
          <p:nvPr/>
        </p:nvSpPr>
        <p:spPr bwMode="auto">
          <a:xfrm>
            <a:off x="4583522" y="3687648"/>
            <a:ext cx="4419600" cy="646331"/>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July 13</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Run date for the </a:t>
            </a:r>
            <a:r>
              <a:rPr lang="en-US" sz="1800" b="1" dirty="0">
                <a:latin typeface="Times New Roman" panose="02020603050405020304" pitchFamily="18" charset="0"/>
                <a:cs typeface="Times New Roman" panose="02020603050405020304" pitchFamily="18" charset="0"/>
              </a:rPr>
              <a:t>Final Certifications Forward</a:t>
            </a:r>
            <a:r>
              <a:rPr lang="en-US" sz="1800" dirty="0">
                <a:latin typeface="Times New Roman" panose="02020603050405020304" pitchFamily="18" charset="0"/>
                <a:cs typeface="Times New Roman" panose="02020603050405020304" pitchFamily="18" charset="0"/>
              </a:rPr>
              <a:t> listings</a:t>
            </a:r>
          </a:p>
        </p:txBody>
      </p:sp>
      <p:sp>
        <p:nvSpPr>
          <p:cNvPr id="24587" name="Text Box 55"/>
          <p:cNvSpPr txBox="1">
            <a:spLocks noChangeArrowheads="1"/>
          </p:cNvSpPr>
          <p:nvPr/>
        </p:nvSpPr>
        <p:spPr bwMode="auto">
          <a:xfrm>
            <a:off x="4560596" y="4379260"/>
            <a:ext cx="4419600" cy="923330"/>
          </a:xfrm>
          <a:prstGeom prst="rect">
            <a:avLst/>
          </a:prstGeom>
          <a:noFill/>
          <a:ln w="9525" algn="ctr">
            <a:noFill/>
            <a:miter lim="800000"/>
            <a:headEnd/>
            <a:tailEnd/>
          </a:ln>
        </p:spPr>
        <p:txBody>
          <a:bodyPr>
            <a:spAutoFit/>
          </a:bodyPr>
          <a:lstStyle/>
          <a:p>
            <a:pPr>
              <a:spcBef>
                <a:spcPct val="50000"/>
              </a:spcBef>
            </a:pPr>
            <a:r>
              <a:rPr lang="en-US" sz="1800" b="1" u="sng" dirty="0">
                <a:latin typeface="Times New Roman" panose="02020603050405020304" pitchFamily="18" charset="0"/>
                <a:cs typeface="Times New Roman" panose="02020603050405020304" pitchFamily="18" charset="0"/>
              </a:rPr>
              <a:t>July 14</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Certifications Forward Report </a:t>
            </a:r>
            <a:r>
              <a:rPr lang="en-US" sz="1800" dirty="0">
                <a:latin typeface="Times New Roman" panose="02020603050405020304" pitchFamily="18" charset="0"/>
                <a:cs typeface="Times New Roman" panose="02020603050405020304" pitchFamily="18" charset="0"/>
              </a:rPr>
              <a:t>is due per instructions provided by the Executive Office of the Governor (EOG)*</a:t>
            </a:r>
          </a:p>
        </p:txBody>
      </p:sp>
      <p:sp>
        <p:nvSpPr>
          <p:cNvPr id="24588" name="Text Box 56"/>
          <p:cNvSpPr txBox="1">
            <a:spLocks noChangeArrowheads="1"/>
          </p:cNvSpPr>
          <p:nvPr/>
        </p:nvSpPr>
        <p:spPr bwMode="gray">
          <a:xfrm>
            <a:off x="887822" y="5398056"/>
            <a:ext cx="7391400" cy="646331"/>
          </a:xfrm>
          <a:prstGeom prst="rect">
            <a:avLst/>
          </a:prstGeom>
          <a:solidFill>
            <a:schemeClr val="bg1"/>
          </a:solidFill>
          <a:ln w="9525" algn="ctr">
            <a:solidFill>
              <a:schemeClr val="bg1"/>
            </a:solidFill>
            <a:miter lim="800000"/>
            <a:headEnd/>
            <a:tailEnd/>
          </a:ln>
        </p:spPr>
        <p:txBody>
          <a:bodyPr>
            <a:spAutoFit/>
          </a:bodyPr>
          <a:lstStyle/>
          <a:p>
            <a:pPr>
              <a:spcBef>
                <a:spcPct val="50000"/>
              </a:spcBef>
            </a:pPr>
            <a:r>
              <a:rPr lang="en-US" sz="1800" dirty="0">
                <a:latin typeface="Times New Roman" panose="02020603050405020304" pitchFamily="18" charset="0"/>
                <a:cs typeface="Times New Roman" panose="02020603050405020304" pitchFamily="18" charset="0"/>
              </a:rPr>
              <a:t>*JAC will request the electronic transfer of this data through the FLAIR Help Desk, as instructed by the EOG.</a:t>
            </a:r>
          </a:p>
        </p:txBody>
      </p:sp>
      <p:sp>
        <p:nvSpPr>
          <p:cNvPr id="586810" name="AutoShape 58"/>
          <p:cNvSpPr>
            <a:spLocks noChangeArrowheads="1"/>
          </p:cNvSpPr>
          <p:nvPr/>
        </p:nvSpPr>
        <p:spPr bwMode="auto">
          <a:xfrm>
            <a:off x="2036733" y="3334909"/>
            <a:ext cx="457200" cy="457200"/>
          </a:xfrm>
          <a:prstGeom prst="star5">
            <a:avLst>
              <a:gd name="adj" fmla="val 17342"/>
              <a:gd name="hf" fmla="val 105146"/>
              <a:gd name="vf" fmla="val 110557"/>
            </a:avLst>
          </a:prstGeom>
          <a:noFill/>
          <a:ln w="9525" algn="ctr">
            <a:solidFill>
              <a:schemeClr val="tx1"/>
            </a:solidFill>
            <a:miter lim="800000"/>
            <a:headEnd/>
            <a:tailEnd/>
          </a:ln>
          <a:effectLst/>
        </p:spPr>
        <p:txBody>
          <a:bodyPr wrap="square" anchor="ctr">
            <a:spAutoFit/>
          </a:bodyPr>
          <a:lstStyle/>
          <a:p>
            <a:pPr>
              <a:defRPr/>
            </a:pPr>
            <a:endParaRPr lang="en-US" dirty="0"/>
          </a:p>
        </p:txBody>
      </p:sp>
      <p:sp>
        <p:nvSpPr>
          <p:cNvPr id="62" name="AutoShape 73"/>
          <p:cNvSpPr>
            <a:spLocks noChangeArrowheads="1"/>
          </p:cNvSpPr>
          <p:nvPr/>
        </p:nvSpPr>
        <p:spPr bwMode="auto">
          <a:xfrm>
            <a:off x="2394090" y="3336968"/>
            <a:ext cx="457200" cy="457200"/>
          </a:xfrm>
          <a:prstGeom prst="star5">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64" name="AutoShape 58"/>
          <p:cNvSpPr>
            <a:spLocks noChangeArrowheads="1"/>
          </p:cNvSpPr>
          <p:nvPr/>
        </p:nvSpPr>
        <p:spPr bwMode="auto">
          <a:xfrm>
            <a:off x="1678781" y="2967442"/>
            <a:ext cx="457200" cy="457200"/>
          </a:xfrm>
          <a:prstGeom prst="star5">
            <a:avLst/>
          </a:prstGeom>
          <a:noFill/>
          <a:ln w="9525" algn="ctr">
            <a:solidFill>
              <a:schemeClr val="tx1"/>
            </a:solidFill>
            <a:miter lim="800000"/>
            <a:headEnd/>
            <a:tailEnd/>
          </a:ln>
          <a:effectLst/>
        </p:spPr>
        <p:txBody>
          <a:bodyPr wrap="none" anchor="ctr">
            <a:spAutoFit/>
          </a:bodyPr>
          <a:lstStyle/>
          <a:p>
            <a:pPr>
              <a:defRPr/>
            </a:pPr>
            <a:endParaRPr lang="en-US" dirty="0"/>
          </a:p>
        </p:txBody>
      </p:sp>
      <p:sp>
        <p:nvSpPr>
          <p:cNvPr id="2" name="TextBox 1"/>
          <p:cNvSpPr txBox="1"/>
          <p:nvPr/>
        </p:nvSpPr>
        <p:spPr>
          <a:xfrm>
            <a:off x="6934200" y="6324600"/>
            <a:ext cx="1524000" cy="276999"/>
          </a:xfrm>
          <a:prstGeom prst="rect">
            <a:avLst/>
          </a:prstGeom>
          <a:noFill/>
        </p:spPr>
        <p:txBody>
          <a:bodyPr wrap="square" rtlCol="0">
            <a:spAutoFit/>
          </a:bodyPr>
          <a:lstStyle/>
          <a:p>
            <a:r>
              <a:rPr lang="en-US" sz="1200" dirty="0"/>
              <a:t>    32</a:t>
            </a:r>
          </a:p>
        </p:txBody>
      </p:sp>
      <p:sp>
        <p:nvSpPr>
          <p:cNvPr id="58" name="Date Placeholder 4"/>
          <p:cNvSpPr txBox="1">
            <a:spLocks/>
          </p:cNvSpPr>
          <p:nvPr/>
        </p:nvSpPr>
        <p:spPr>
          <a:xfrm>
            <a:off x="990600" y="6324600"/>
            <a:ext cx="914400" cy="365125"/>
          </a:xfrm>
          <a:prstGeom prst="rect">
            <a:avLst/>
          </a:prstGeom>
        </p:spPr>
        <p:txBody>
          <a:bodyPr/>
          <a:ls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a:lstStyle>
          <a:p>
            <a:pPr>
              <a:defRPr/>
            </a:pPr>
            <a:fld id="{A012A3A2-9AE4-4DD4-8B98-CD1F5B4813CA}" type="datetime1">
              <a:rPr lang="en-US" sz="1200" smtClean="0">
                <a:solidFill>
                  <a:schemeClr val="bg1">
                    <a:lumMod val="50000"/>
                  </a:schemeClr>
                </a:solidFill>
              </a:rPr>
              <a:pPr>
                <a:def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148706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447800"/>
            <a:ext cx="6324600" cy="2590800"/>
          </a:xfrm>
        </p:spPr>
        <p:txBody>
          <a:bodyPr/>
          <a:lstStyle/>
          <a:p>
            <a:pPr eaLnBrk="1" hangingPunct="1"/>
            <a:r>
              <a:rPr lang="en-US" dirty="0">
                <a:cs typeface="Times New Roman" panose="02020603050405020304" pitchFamily="18" charset="0"/>
              </a:rPr>
              <a:t>Budget Office Overview -  </a:t>
            </a:r>
            <a:br>
              <a:rPr lang="en-US" dirty="0">
                <a:cs typeface="Times New Roman" panose="02020603050405020304" pitchFamily="18" charset="0"/>
              </a:rPr>
            </a:br>
            <a:r>
              <a:rPr lang="en-US" dirty="0">
                <a:cs typeface="Times New Roman" panose="02020603050405020304" pitchFamily="18" charset="0"/>
              </a:rPr>
              <a:t>Budget Amendments</a:t>
            </a:r>
            <a:r>
              <a:rPr lang="en-US" dirty="0">
                <a:solidFill>
                  <a:srgbClr val="FF0000"/>
                </a:solidFill>
                <a:cs typeface="Times New Roman" panose="02020603050405020304" pitchFamily="18" charset="0"/>
              </a:rPr>
              <a:t>  </a:t>
            </a:r>
          </a:p>
        </p:txBody>
      </p:sp>
      <p:pic>
        <p:nvPicPr>
          <p:cNvPr id="3" name="Picture 2">
            <a:extLst>
              <a:ext uri="{FF2B5EF4-FFF2-40B4-BE49-F238E27FC236}">
                <a16:creationId xmlns:a16="http://schemas.microsoft.com/office/drawing/2014/main" id="{DB8055AC-7ABE-4CB5-B74A-A201FEF09A29}"/>
              </a:ext>
            </a:extLst>
          </p:cNvPr>
          <p:cNvPicPr/>
          <p:nvPr/>
        </p:nvPicPr>
        <p:blipFill>
          <a:blip r:embed="rId3"/>
          <a:stretch>
            <a:fillRect/>
          </a:stretch>
        </p:blipFill>
        <p:spPr>
          <a:xfrm>
            <a:off x="5867400" y="2971800"/>
            <a:ext cx="2895600" cy="3657600"/>
          </a:xfrm>
          <a:prstGeom prst="rect">
            <a:avLst/>
          </a:prstGeom>
        </p:spPr>
      </p:pic>
    </p:spTree>
    <p:extLst>
      <p:ext uri="{BB962C8B-B14F-4D97-AF65-F5344CB8AC3E}">
        <p14:creationId xmlns:p14="http://schemas.microsoft.com/office/powerpoint/2010/main" val="146481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44475"/>
            <a:ext cx="7772400" cy="1139825"/>
          </a:xfrm>
        </p:spPr>
        <p:txBody>
          <a:bodyPr/>
          <a:lstStyle/>
          <a:p>
            <a:pPr eaLnBrk="1" hangingPunct="1"/>
            <a:r>
              <a:rPr lang="en-US" sz="3600" dirty="0"/>
              <a:t>EOG Memo 22-043                         Remaining Deadlines</a:t>
            </a:r>
            <a:endParaRPr lang="en-US" sz="3600" b="0" dirty="0">
              <a:solidFill>
                <a:srgbClr val="FF0000"/>
              </a:solidFill>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idx="1"/>
          </p:nvPr>
        </p:nvSpPr>
        <p:spPr>
          <a:xfrm>
            <a:off x="914400" y="1384300"/>
            <a:ext cx="6019800" cy="2585734"/>
          </a:xfrm>
        </p:spPr>
        <p:txBody>
          <a:bodyPr/>
          <a:lstStyle/>
          <a:p>
            <a:pPr algn="ctr" eaLnBrk="1" hangingPunct="1">
              <a:buFont typeface="Wingdings" pitchFamily="2" charset="2"/>
              <a:buNone/>
            </a:pPr>
            <a:endParaRPr lang="en-US" sz="2000" b="1" dirty="0">
              <a:latin typeface="Times New Roman" panose="02020603050405020304" pitchFamily="18" charset="0"/>
              <a:cs typeface="Times New Roman" panose="02020603050405020304" pitchFamily="18" charset="0"/>
            </a:endParaRPr>
          </a:p>
          <a:p>
            <a:pPr marL="0" indent="0" algn="ctr" eaLnBrk="1" hangingPunct="1">
              <a:buNone/>
            </a:pPr>
            <a:r>
              <a:rPr lang="en-US" sz="2000" b="1" dirty="0">
                <a:latin typeface="Times New Roman" panose="02020603050405020304" pitchFamily="18" charset="0"/>
                <a:cs typeface="Times New Roman" panose="02020603050405020304" pitchFamily="18" charset="0"/>
              </a:rPr>
              <a:t> </a:t>
            </a:r>
            <a:endParaRPr lang="en-US" sz="2000" b="1" dirty="0">
              <a:solidFill>
                <a:srgbClr val="0000FF"/>
              </a:solidFill>
              <a:latin typeface="Times New Roman" panose="02020603050405020304" pitchFamily="18" charset="0"/>
              <a:cs typeface="Times New Roman" panose="02020603050405020304" pitchFamily="18" charset="0"/>
            </a:endParaRPr>
          </a:p>
          <a:p>
            <a:pPr lvl="1" eaLnBrk="1" hangingPunct="1">
              <a:buFont typeface="Arial" charset="0"/>
              <a:buNone/>
            </a:pP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7086600" y="6356350"/>
            <a:ext cx="1371600" cy="365125"/>
          </a:xfrm>
        </p:spPr>
        <p:txBody>
          <a:bodyPr/>
          <a:lstStyle/>
          <a:p>
            <a:pPr>
              <a:defRPr/>
            </a:pPr>
            <a:r>
              <a:rPr lang="en-US" altLang="en-US" sz="1200" dirty="0"/>
              <a:t>34</a:t>
            </a:r>
          </a:p>
        </p:txBody>
      </p:sp>
      <p:sp>
        <p:nvSpPr>
          <p:cNvPr id="2" name="Date Placeholder 1"/>
          <p:cNvSpPr>
            <a:spLocks noGrp="1"/>
          </p:cNvSpPr>
          <p:nvPr>
            <p:ph type="dt" sz="half" idx="10"/>
          </p:nvPr>
        </p:nvSpPr>
        <p:spPr>
          <a:xfrm>
            <a:off x="990600" y="6248400"/>
            <a:ext cx="1600200" cy="365125"/>
          </a:xfrm>
        </p:spPr>
        <p:txBody>
          <a:bodyPr/>
          <a:lstStyle/>
          <a:p>
            <a:pPr>
              <a:defRPr/>
            </a:pPr>
            <a:fld id="{15EC732F-820E-496A-A30F-6F1202B78529}" type="datetime1">
              <a:rPr lang="en-US" smtClean="0"/>
              <a:t>5/19/2022</a:t>
            </a:fld>
            <a:endParaRPr lang="en-US" dirty="0"/>
          </a:p>
        </p:txBody>
      </p:sp>
      <p:pic>
        <p:nvPicPr>
          <p:cNvPr id="5" name="Picture 4">
            <a:extLst>
              <a:ext uri="{FF2B5EF4-FFF2-40B4-BE49-F238E27FC236}">
                <a16:creationId xmlns:a16="http://schemas.microsoft.com/office/drawing/2014/main" id="{CDDCADD6-D2E8-4923-94A3-365BC395CD1F}"/>
              </a:ext>
            </a:extLst>
          </p:cNvPr>
          <p:cNvPicPr>
            <a:picLocks noChangeAspect="1"/>
          </p:cNvPicPr>
          <p:nvPr/>
        </p:nvPicPr>
        <p:blipFill>
          <a:blip r:embed="rId3"/>
          <a:stretch>
            <a:fillRect/>
          </a:stretch>
        </p:blipFill>
        <p:spPr>
          <a:xfrm>
            <a:off x="655320" y="3818255"/>
            <a:ext cx="8458200" cy="2145016"/>
          </a:xfrm>
          <a:prstGeom prst="rect">
            <a:avLst/>
          </a:prstGeom>
        </p:spPr>
      </p:pic>
      <p:pic>
        <p:nvPicPr>
          <p:cNvPr id="6" name="Picture 5">
            <a:extLst>
              <a:ext uri="{FF2B5EF4-FFF2-40B4-BE49-F238E27FC236}">
                <a16:creationId xmlns:a16="http://schemas.microsoft.com/office/drawing/2014/main" id="{0F7CD760-FDBE-4DEE-BCB7-5F475B9216C0}"/>
              </a:ext>
            </a:extLst>
          </p:cNvPr>
          <p:cNvPicPr>
            <a:picLocks noChangeAspect="1"/>
          </p:cNvPicPr>
          <p:nvPr/>
        </p:nvPicPr>
        <p:blipFill>
          <a:blip r:embed="rId4"/>
          <a:stretch>
            <a:fillRect/>
          </a:stretch>
        </p:blipFill>
        <p:spPr>
          <a:xfrm>
            <a:off x="838200" y="1519555"/>
            <a:ext cx="8305800" cy="22980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44475"/>
            <a:ext cx="7772400" cy="1139825"/>
          </a:xfrm>
        </p:spPr>
        <p:txBody>
          <a:bodyPr/>
          <a:lstStyle/>
          <a:p>
            <a:pPr eaLnBrk="1" hangingPunct="1"/>
            <a:r>
              <a:rPr lang="en-US" sz="3600" dirty="0"/>
              <a:t>EOG Memo 22-043                         Remaining Deadlines</a:t>
            </a:r>
            <a:endParaRPr lang="en-US" sz="3600" b="0" dirty="0">
              <a:solidFill>
                <a:srgbClr val="FF0000"/>
              </a:solidFill>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idx="1"/>
          </p:nvPr>
        </p:nvSpPr>
        <p:spPr>
          <a:xfrm>
            <a:off x="914400" y="1541562"/>
            <a:ext cx="7924800" cy="2585734"/>
          </a:xfrm>
        </p:spPr>
        <p:txBody>
          <a:bodyPr/>
          <a:lstStyle/>
          <a:p>
            <a:pPr eaLnBrk="1" hangingPunct="1">
              <a:buNone/>
            </a:pPr>
            <a:r>
              <a:rPr lang="en-US" sz="2400" dirty="0">
                <a:cs typeface="Times New Roman" panose="02020603050405020304" pitchFamily="18" charset="0"/>
              </a:rPr>
              <a:t>Submit to the JAC Budget Section by: </a:t>
            </a:r>
            <a:r>
              <a:rPr lang="en-US" sz="2400" b="1" dirty="0">
                <a:cs typeface="Times New Roman" panose="02020603050405020304" pitchFamily="18" charset="0"/>
              </a:rPr>
              <a:t> </a:t>
            </a:r>
          </a:p>
          <a:p>
            <a:pPr eaLnBrk="1" hangingPunct="1">
              <a:buNone/>
            </a:pPr>
            <a:endParaRPr lang="en-US" sz="1800" b="1" dirty="0">
              <a:cs typeface="Times New Roman" panose="02020603050405020304" pitchFamily="18" charset="0"/>
            </a:endParaRPr>
          </a:p>
          <a:p>
            <a:pPr eaLnBrk="1" hangingPunct="1">
              <a:buFont typeface="Wingdings" panose="05000000000000000000" pitchFamily="2" charset="2"/>
              <a:buChar char="q"/>
            </a:pPr>
            <a:r>
              <a:rPr lang="en-US" sz="2400" b="1" dirty="0">
                <a:solidFill>
                  <a:srgbClr val="0000FF"/>
                </a:solidFill>
                <a:cs typeface="Times New Roman" panose="02020603050405020304" pitchFamily="18" charset="0"/>
              </a:rPr>
              <a:t>Thursday, May 26, 2022:  </a:t>
            </a:r>
            <a:r>
              <a:rPr lang="en-US" sz="2400" dirty="0">
                <a:cs typeface="Times New Roman" panose="02020603050405020304" pitchFamily="18" charset="0"/>
              </a:rPr>
              <a:t>Salary Rate Changes between Budget Entities</a:t>
            </a:r>
          </a:p>
          <a:p>
            <a:pPr eaLnBrk="1" hangingPunct="1">
              <a:buFont typeface="Wingdings" panose="05000000000000000000" pitchFamily="2" charset="2"/>
              <a:buChar char="q"/>
            </a:pPr>
            <a:r>
              <a:rPr lang="en-US" sz="2400" b="1" dirty="0">
                <a:solidFill>
                  <a:srgbClr val="0000FF"/>
                </a:solidFill>
                <a:cs typeface="Times New Roman" panose="02020603050405020304" pitchFamily="18" charset="0"/>
              </a:rPr>
              <a:t>Thursday, June 9, 2022:  </a:t>
            </a:r>
            <a:r>
              <a:rPr lang="en-US" sz="2400" dirty="0">
                <a:cs typeface="Times New Roman" panose="02020603050405020304" pitchFamily="18" charset="0"/>
              </a:rPr>
              <a:t>5 Day Notification / Program Flexibility </a:t>
            </a:r>
          </a:p>
          <a:p>
            <a:pPr eaLnBrk="1" hangingPunct="1">
              <a:buFont typeface="Wingdings" panose="05000000000000000000" pitchFamily="2" charset="2"/>
              <a:buChar char="q"/>
            </a:pPr>
            <a:r>
              <a:rPr lang="en-US" sz="2400" b="1" dirty="0">
                <a:solidFill>
                  <a:srgbClr val="0000FF"/>
                </a:solidFill>
                <a:cs typeface="Times New Roman" panose="02020603050405020304" pitchFamily="18" charset="0"/>
              </a:rPr>
              <a:t>Thursday, June 16, 2022: </a:t>
            </a:r>
          </a:p>
          <a:p>
            <a:pPr lvl="1" eaLnBrk="1" hangingPunct="1"/>
            <a:r>
              <a:rPr lang="en-US" sz="2400" dirty="0">
                <a:cs typeface="Times New Roman" panose="02020603050405020304" pitchFamily="18" charset="0"/>
              </a:rPr>
              <a:t>Budget authority movement between                       Budget Entities </a:t>
            </a:r>
            <a:endParaRPr lang="en-US" sz="2400" dirty="0">
              <a:solidFill>
                <a:srgbClr val="0000FF"/>
              </a:solidFill>
              <a:cs typeface="Times New Roman" panose="02020603050405020304" pitchFamily="18" charset="0"/>
            </a:endParaRPr>
          </a:p>
          <a:p>
            <a:pPr lvl="1" eaLnBrk="1" hangingPunct="1"/>
            <a:r>
              <a:rPr lang="en-US" sz="2400" dirty="0">
                <a:cs typeface="Times New Roman" panose="02020603050405020304" pitchFamily="18" charset="0"/>
              </a:rPr>
              <a:t>Budget authority movement within a                        Budget Entity</a:t>
            </a:r>
          </a:p>
          <a:p>
            <a:pPr marL="0" indent="0" eaLnBrk="1" hangingPunct="1">
              <a:buNone/>
            </a:pPr>
            <a:endParaRPr lang="en-US" sz="2000" b="1" dirty="0">
              <a:solidFill>
                <a:srgbClr val="0000FF"/>
              </a:solidFill>
              <a:latin typeface="Times New Roman" panose="02020603050405020304" pitchFamily="18" charset="0"/>
              <a:cs typeface="Times New Roman" panose="02020603050405020304" pitchFamily="18" charset="0"/>
            </a:endParaRPr>
          </a:p>
          <a:p>
            <a:pPr lvl="1" eaLnBrk="1" hangingPunct="1">
              <a:buFont typeface="Arial" charset="0"/>
              <a:buNone/>
            </a:pP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7086600" y="6356350"/>
            <a:ext cx="1371600" cy="365125"/>
          </a:xfrm>
        </p:spPr>
        <p:txBody>
          <a:bodyPr/>
          <a:lstStyle/>
          <a:p>
            <a:pPr>
              <a:defRPr/>
            </a:pPr>
            <a:r>
              <a:rPr lang="en-US" altLang="en-US" sz="1200" dirty="0"/>
              <a:t>35</a:t>
            </a:r>
          </a:p>
        </p:txBody>
      </p:sp>
      <p:sp>
        <p:nvSpPr>
          <p:cNvPr id="2" name="Date Placeholder 1"/>
          <p:cNvSpPr>
            <a:spLocks noGrp="1"/>
          </p:cNvSpPr>
          <p:nvPr>
            <p:ph type="dt" sz="half" idx="10"/>
          </p:nvPr>
        </p:nvSpPr>
        <p:spPr>
          <a:xfrm>
            <a:off x="990600" y="6248400"/>
            <a:ext cx="1600200" cy="365125"/>
          </a:xfrm>
        </p:spPr>
        <p:txBody>
          <a:bodyPr/>
          <a:lstStyle/>
          <a:p>
            <a:pPr>
              <a:defRPr/>
            </a:pPr>
            <a:fld id="{15EC732F-820E-496A-A30F-6F1202B78529}" type="datetime1">
              <a:rPr lang="en-US" smtClean="0"/>
              <a:t>5/19/2022</a:t>
            </a:fld>
            <a:endParaRPr lang="en-US" dirty="0"/>
          </a:p>
        </p:txBody>
      </p:sp>
      <p:pic>
        <p:nvPicPr>
          <p:cNvPr id="9" name="Picture 8">
            <a:extLst>
              <a:ext uri="{FF2B5EF4-FFF2-40B4-BE49-F238E27FC236}">
                <a16:creationId xmlns:a16="http://schemas.microsoft.com/office/drawing/2014/main" id="{7A22F7DF-A8AD-485E-80CC-AE50AA8665E1}"/>
              </a:ext>
            </a:extLst>
          </p:cNvPr>
          <p:cNvPicPr/>
          <p:nvPr/>
        </p:nvPicPr>
        <p:blipFill>
          <a:blip r:embed="rId3"/>
          <a:stretch>
            <a:fillRect/>
          </a:stretch>
        </p:blipFill>
        <p:spPr>
          <a:xfrm>
            <a:off x="6410325" y="3649132"/>
            <a:ext cx="2533650" cy="2286000"/>
          </a:xfrm>
          <a:prstGeom prst="rect">
            <a:avLst/>
          </a:prstGeom>
        </p:spPr>
      </p:pic>
    </p:spTree>
    <p:extLst>
      <p:ext uri="{BB962C8B-B14F-4D97-AF65-F5344CB8AC3E}">
        <p14:creationId xmlns:p14="http://schemas.microsoft.com/office/powerpoint/2010/main" val="1124307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dirty="0">
                <a:latin typeface="+mn-lt"/>
                <a:cs typeface="Times New Roman" panose="02020603050405020304" pitchFamily="18" charset="0"/>
              </a:rPr>
              <a:t>5% or $250,000 (whichever is greater) Budget Amendments</a:t>
            </a:r>
            <a:endParaRPr lang="en-US" sz="3600" b="0" dirty="0">
              <a:solidFill>
                <a:srgbClr val="FF0000"/>
              </a:solidFill>
              <a:latin typeface="+mn-lt"/>
              <a:cs typeface="Times New Roman" panose="02020603050405020304" pitchFamily="18" charset="0"/>
            </a:endParaRPr>
          </a:p>
        </p:txBody>
      </p:sp>
      <p:sp>
        <p:nvSpPr>
          <p:cNvPr id="27651" name="Rectangle 3"/>
          <p:cNvSpPr>
            <a:spLocks noGrp="1" noChangeArrowheads="1"/>
          </p:cNvSpPr>
          <p:nvPr>
            <p:ph idx="1"/>
          </p:nvPr>
        </p:nvSpPr>
        <p:spPr>
          <a:xfrm>
            <a:off x="838200" y="1359694"/>
            <a:ext cx="8001000" cy="4800600"/>
          </a:xfrm>
        </p:spPr>
        <p:txBody>
          <a:bodyPr/>
          <a:lstStyle/>
          <a:p>
            <a:pPr eaLnBrk="1" hangingPunct="1"/>
            <a:r>
              <a:rPr lang="en-US" altLang="en-US" sz="2200" dirty="0">
                <a:cs typeface="Times New Roman" panose="02020603050405020304" pitchFamily="18" charset="0"/>
              </a:rPr>
              <a:t>Two types of 5% Budget Amendments for the Movement of Budget Authority: [See. s. 216.292(2)(a)1.–2., F.S.]</a:t>
            </a:r>
          </a:p>
          <a:p>
            <a:pPr eaLnBrk="1" hangingPunct="1"/>
            <a:endParaRPr lang="en-US" altLang="en-US" sz="1600" dirty="0">
              <a:cs typeface="Times New Roman" panose="02020603050405020304" pitchFamily="18" charset="0"/>
            </a:endParaRPr>
          </a:p>
          <a:p>
            <a:pPr marL="457200" lvl="1" indent="0" eaLnBrk="1" hangingPunct="1">
              <a:buNone/>
            </a:pPr>
            <a:r>
              <a:rPr lang="en-US" altLang="en-US" sz="2200" dirty="0">
                <a:cs typeface="Times New Roman" panose="02020603050405020304" pitchFamily="18" charset="0"/>
              </a:rPr>
              <a:t>1. Within a Budget Entity: </a:t>
            </a:r>
          </a:p>
          <a:p>
            <a:pPr marL="1314450" lvl="2" indent="-457200" eaLnBrk="1" hangingPunct="1">
              <a:buClrTx/>
              <a:buFont typeface="+mj-lt"/>
              <a:buAutoNum type="alphaLcPeriod"/>
            </a:pPr>
            <a:r>
              <a:rPr lang="en-US" altLang="en-US" sz="2200" dirty="0">
                <a:cs typeface="Times New Roman" panose="02020603050405020304" pitchFamily="18" charset="0"/>
              </a:rPr>
              <a:t>Between appropriation categories</a:t>
            </a:r>
          </a:p>
          <a:p>
            <a:pPr marL="1314450" lvl="2" indent="-457200" eaLnBrk="1" hangingPunct="1">
              <a:buClrTx/>
              <a:buFont typeface="+mj-lt"/>
              <a:buAutoNum type="alphaLcPeriod"/>
            </a:pPr>
            <a:r>
              <a:rPr lang="en-US" altLang="en-US" sz="2200" dirty="0">
                <a:cs typeface="Times New Roman" panose="02020603050405020304" pitchFamily="18" charset="0"/>
              </a:rPr>
              <a:t> Within identical funds</a:t>
            </a:r>
            <a:endParaRPr lang="en-US" altLang="en-US" sz="2200" b="1" dirty="0">
              <a:cs typeface="Times New Roman" panose="02020603050405020304" pitchFamily="18" charset="0"/>
            </a:endParaRPr>
          </a:p>
          <a:p>
            <a:pPr marL="457200" lvl="1" indent="0" eaLnBrk="1" hangingPunct="1">
              <a:buNone/>
            </a:pPr>
            <a:r>
              <a:rPr lang="en-US" altLang="en-US" sz="2200" dirty="0">
                <a:cs typeface="Times New Roman" panose="02020603050405020304" pitchFamily="18" charset="0"/>
              </a:rPr>
              <a:t>2. Between Budget Entities: </a:t>
            </a:r>
          </a:p>
          <a:p>
            <a:pPr marL="1314450" lvl="2" indent="-457200" eaLnBrk="1" hangingPunct="1">
              <a:buClrTx/>
              <a:buFont typeface="+mj-lt"/>
              <a:buAutoNum type="alphaLcPeriod"/>
            </a:pPr>
            <a:r>
              <a:rPr lang="en-US" altLang="en-US" sz="2200" dirty="0">
                <a:cs typeface="Times New Roman" panose="02020603050405020304" pitchFamily="18" charset="0"/>
              </a:rPr>
              <a:t>Within identical appropriation categories </a:t>
            </a:r>
          </a:p>
          <a:p>
            <a:pPr marL="1314450" lvl="2" indent="-457200" eaLnBrk="1" hangingPunct="1">
              <a:buClrTx/>
              <a:buFont typeface="+mj-lt"/>
              <a:buAutoNum type="alphaLcPeriod"/>
            </a:pPr>
            <a:r>
              <a:rPr lang="en-US" altLang="en-US" sz="2200" dirty="0">
                <a:cs typeface="Times New Roman" panose="02020603050405020304" pitchFamily="18" charset="0"/>
              </a:rPr>
              <a:t>Within identical funds.</a:t>
            </a:r>
          </a:p>
          <a:p>
            <a:pPr marL="457200" lvl="1" indent="0" eaLnBrk="1" hangingPunct="1">
              <a:buNone/>
            </a:pPr>
            <a:endParaRPr lang="en-US" altLang="en-US" sz="1600" dirty="0">
              <a:cs typeface="Times New Roman" panose="02020603050405020304" pitchFamily="18" charset="0"/>
            </a:endParaRPr>
          </a:p>
          <a:p>
            <a:pPr eaLnBrk="1" hangingPunct="1"/>
            <a:r>
              <a:rPr lang="en-US" altLang="en-US" sz="2200" dirty="0">
                <a:cs typeface="Times New Roman" panose="02020603050405020304" pitchFamily="18" charset="0"/>
              </a:rPr>
              <a:t>The Governor’s Office of Policy and Budget (OPB) has a 3-day review period for all agency 5% or $250,000 Budget Amendments.  [See s. 216.292(2)(a)4., F.S.] </a:t>
            </a:r>
          </a:p>
          <a:p>
            <a:pPr marL="0" indent="0" eaLnBrk="1" hangingPunct="1">
              <a:buNone/>
            </a:pP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7086600" y="6356350"/>
            <a:ext cx="1447800" cy="365125"/>
          </a:xfrm>
        </p:spPr>
        <p:txBody>
          <a:bodyPr/>
          <a:lstStyle/>
          <a:p>
            <a:pPr>
              <a:defRPr/>
            </a:pPr>
            <a:r>
              <a:rPr lang="en-US" altLang="en-US" sz="1200" dirty="0"/>
              <a:t>36</a:t>
            </a:r>
          </a:p>
        </p:txBody>
      </p:sp>
      <p:sp>
        <p:nvSpPr>
          <p:cNvPr id="2" name="Date Placeholder 1"/>
          <p:cNvSpPr>
            <a:spLocks noGrp="1"/>
          </p:cNvSpPr>
          <p:nvPr>
            <p:ph type="dt" sz="half" idx="10"/>
          </p:nvPr>
        </p:nvSpPr>
        <p:spPr>
          <a:xfrm>
            <a:off x="990600" y="6248400"/>
            <a:ext cx="1600200" cy="365125"/>
          </a:xfrm>
        </p:spPr>
        <p:txBody>
          <a:bodyPr/>
          <a:lstStyle/>
          <a:p>
            <a:pPr>
              <a:defRPr/>
            </a:pPr>
            <a:fld id="{4D97FE4E-5CFD-42F1-ABD6-C956B088DEA8}" type="datetime1">
              <a:rPr lang="en-US" smtClean="0"/>
              <a:t>5/19/2022</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dirty="0">
                <a:cs typeface="Arial" panose="020B0604020202020204" pitchFamily="34" charset="0"/>
              </a:rPr>
              <a:t>Appropriation Modification</a:t>
            </a:r>
            <a:br>
              <a:rPr lang="en-US" altLang="en-US" sz="3200" i="1" dirty="0">
                <a:cs typeface="Arial" panose="020B0604020202020204" pitchFamily="34" charset="0"/>
              </a:rPr>
            </a:br>
            <a:r>
              <a:rPr lang="en-US" altLang="en-US" sz="3200" dirty="0">
                <a:cs typeface="Arial" panose="020B0604020202020204" pitchFamily="34" charset="0"/>
              </a:rPr>
              <a:t>versus</a:t>
            </a:r>
            <a:r>
              <a:rPr lang="en-US" altLang="en-US" sz="3200" i="1" dirty="0">
                <a:cs typeface="Arial" panose="020B0604020202020204" pitchFamily="34" charset="0"/>
              </a:rPr>
              <a:t> </a:t>
            </a:r>
            <a:r>
              <a:rPr lang="en-US" altLang="en-US" sz="3200" dirty="0">
                <a:cs typeface="Arial" panose="020B0604020202020204" pitchFamily="34" charset="0"/>
              </a:rPr>
              <a:t>Expenditure Journal Transfer</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6627" name="Content Placeholder 2"/>
          <p:cNvSpPr>
            <a:spLocks noGrp="1"/>
          </p:cNvSpPr>
          <p:nvPr>
            <p:ph idx="1"/>
          </p:nvPr>
        </p:nvSpPr>
        <p:spPr>
          <a:xfrm>
            <a:off x="990600" y="1066800"/>
            <a:ext cx="7848600" cy="4343400"/>
          </a:xfrm>
        </p:spPr>
        <p:txBody>
          <a:bodyPr/>
          <a:lstStyle/>
          <a:p>
            <a:pPr marL="457200" marR="0">
              <a:spcBef>
                <a:spcPts val="0"/>
              </a:spcBef>
              <a:spcAft>
                <a:spcPts val="0"/>
              </a:spcAft>
            </a:pPr>
            <a:endParaRPr lang="en-US" sz="2200" b="1" dirty="0">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2400" dirty="0">
                <a:ea typeface="Times New Roman" panose="02020603050405020304" pitchFamily="18" charset="0"/>
              </a:rPr>
              <a:t>The Budget Office cannot move budget authority between funds</a:t>
            </a:r>
            <a:r>
              <a:rPr lang="en-US" sz="2400" i="1" dirty="0">
                <a:ea typeface="Times New Roman" panose="02020603050405020304" pitchFamily="18" charset="0"/>
              </a:rPr>
              <a:t> </a:t>
            </a:r>
            <a:r>
              <a:rPr lang="en-US" sz="2400" dirty="0">
                <a:ea typeface="Times New Roman" panose="02020603050405020304" pitchFamily="18" charset="0"/>
              </a:rPr>
              <a:t>with a Budget Amendment. This requires a Journal Transfer.</a:t>
            </a:r>
          </a:p>
          <a:p>
            <a:pPr marL="114300" marR="0" indent="0">
              <a:spcBef>
                <a:spcPts val="0"/>
              </a:spcBef>
              <a:spcAft>
                <a:spcPts val="0"/>
              </a:spcAft>
              <a:buNone/>
            </a:pPr>
            <a:endParaRPr lang="en-US" sz="1000" dirty="0">
              <a:ea typeface="Times New Roman" panose="02020603050405020304" pitchFamily="18" charset="0"/>
            </a:endParaRPr>
          </a:p>
          <a:p>
            <a:pPr eaLnBrk="1" hangingPunct="1">
              <a:buFont typeface="Wingdings" panose="05000000000000000000" pitchFamily="2" charset="2"/>
              <a:buChar char="Ø"/>
            </a:pPr>
            <a:r>
              <a:rPr lang="en-US" altLang="en-US" sz="2400" dirty="0">
                <a:cs typeface="Arial" panose="020B0604020202020204" pitchFamily="34" charset="0"/>
              </a:rPr>
              <a:t> </a:t>
            </a:r>
            <a:r>
              <a:rPr lang="en-US" altLang="en-US" sz="2400" u="sng" dirty="0">
                <a:cs typeface="Arial" panose="020B0604020202020204" pitchFamily="34" charset="0"/>
              </a:rPr>
              <a:t>Budget Transfers and Amendments </a:t>
            </a:r>
            <a:r>
              <a:rPr lang="en-US" altLang="en-US" sz="2400" dirty="0">
                <a:cs typeface="Arial" panose="020B0604020202020204" pitchFamily="34" charset="0"/>
              </a:rPr>
              <a:t>modify approved spending authority in Appropriation categories, </a:t>
            </a:r>
            <a:r>
              <a:rPr lang="en-US" altLang="en-US" sz="2400" i="1" dirty="0">
                <a:cs typeface="Arial" panose="020B0604020202020204" pitchFamily="34" charset="0"/>
              </a:rPr>
              <a:t>before </a:t>
            </a:r>
            <a:r>
              <a:rPr lang="en-US" altLang="en-US" sz="2400" dirty="0">
                <a:cs typeface="Arial" panose="020B0604020202020204" pitchFamily="34" charset="0"/>
              </a:rPr>
              <a:t>authority is spent. </a:t>
            </a:r>
          </a:p>
          <a:p>
            <a:pPr eaLnBrk="1" hangingPunct="1">
              <a:buFont typeface="Wingdings" panose="05000000000000000000" pitchFamily="2" charset="2"/>
              <a:buChar char="Ø"/>
            </a:pPr>
            <a:endParaRPr lang="en-US" altLang="en-US" sz="1000" dirty="0">
              <a:cs typeface="Arial" panose="020B0604020202020204" pitchFamily="34" charset="0"/>
            </a:endParaRPr>
          </a:p>
          <a:p>
            <a:pPr eaLnBrk="1" hangingPunct="1">
              <a:buFont typeface="Wingdings" panose="05000000000000000000" pitchFamily="2" charset="2"/>
              <a:buChar char="Ø"/>
            </a:pPr>
            <a:r>
              <a:rPr lang="en-US" altLang="en-US" sz="2400" u="sng" dirty="0">
                <a:cs typeface="Arial" panose="020B0604020202020204" pitchFamily="34" charset="0"/>
              </a:rPr>
              <a:t>Journal Transfers (JT) </a:t>
            </a:r>
            <a:r>
              <a:rPr lang="en-US" altLang="en-US" sz="2400" dirty="0">
                <a:cs typeface="Arial" panose="020B0604020202020204" pitchFamily="34" charset="0"/>
              </a:rPr>
              <a:t>of expenditures ‘restores’ or ‘reduces’ available spending authority. JT’s occur </a:t>
            </a:r>
            <a:r>
              <a:rPr lang="en-US" altLang="en-US" sz="2400" i="1" dirty="0">
                <a:cs typeface="Arial" panose="020B0604020202020204" pitchFamily="34" charset="0"/>
              </a:rPr>
              <a:t>after </a:t>
            </a:r>
            <a:r>
              <a:rPr lang="en-US" altLang="en-US" sz="2400" dirty="0">
                <a:cs typeface="Arial" panose="020B0604020202020204" pitchFamily="34" charset="0"/>
              </a:rPr>
              <a:t>authority is spent.</a:t>
            </a:r>
          </a:p>
          <a:p>
            <a:pPr marL="0" indent="0" algn="ctr">
              <a:buNone/>
            </a:pPr>
            <a:endParaRPr lang="en-US" sz="1200" dirty="0">
              <a:solidFill>
                <a:srgbClr val="7030A0"/>
              </a:solidFill>
              <a:cs typeface="Times New Roman" panose="02020603050405020304" pitchFamily="18" charset="0"/>
            </a:endParaRPr>
          </a:p>
          <a:p>
            <a:pPr marL="0" indent="0" algn="ctr">
              <a:buNone/>
            </a:pPr>
            <a:r>
              <a:rPr lang="en-US" sz="2200" dirty="0">
                <a:solidFill>
                  <a:srgbClr val="7030A0"/>
                </a:solidFill>
                <a:cs typeface="Times New Roman" panose="02020603050405020304" pitchFamily="18" charset="0"/>
              </a:rPr>
              <a:t>For assistance with journal transfers please contact:   Accounting@justiceadmin.org.</a:t>
            </a:r>
          </a:p>
          <a:p>
            <a:endParaRPr lang="en-US" sz="1600" dirty="0">
              <a:solidFill>
                <a:srgbClr val="000099"/>
              </a:solidFill>
              <a:latin typeface="Times New Roman" panose="02020603050405020304" pitchFamily="18" charset="0"/>
              <a:cs typeface="Times New Roman" panose="02020603050405020304" pitchFamily="18" charset="0"/>
            </a:endParaRPr>
          </a:p>
          <a:p>
            <a:pPr>
              <a:buFont typeface="Wingdings" pitchFamily="2" charset="2"/>
              <a:buNone/>
            </a:pPr>
            <a:endParaRPr lang="en-US" dirty="0"/>
          </a:p>
        </p:txBody>
      </p:sp>
      <p:sp>
        <p:nvSpPr>
          <p:cNvPr id="3" name="Slide Number Placeholder 2"/>
          <p:cNvSpPr>
            <a:spLocks noGrp="1"/>
          </p:cNvSpPr>
          <p:nvPr>
            <p:ph type="sldNum" sz="quarter" idx="12"/>
          </p:nvPr>
        </p:nvSpPr>
        <p:spPr>
          <a:xfrm>
            <a:off x="7086600" y="6356350"/>
            <a:ext cx="1524000" cy="365125"/>
          </a:xfrm>
        </p:spPr>
        <p:txBody>
          <a:bodyPr/>
          <a:lstStyle/>
          <a:p>
            <a:pPr>
              <a:defRPr/>
            </a:pPr>
            <a:r>
              <a:rPr lang="en-US" altLang="en-US" sz="1200" dirty="0"/>
              <a:t>37</a:t>
            </a:r>
          </a:p>
        </p:txBody>
      </p:sp>
      <p:sp>
        <p:nvSpPr>
          <p:cNvPr id="2" name="Date Placeholder 1"/>
          <p:cNvSpPr>
            <a:spLocks noGrp="1"/>
          </p:cNvSpPr>
          <p:nvPr>
            <p:ph type="dt" sz="half" idx="10"/>
          </p:nvPr>
        </p:nvSpPr>
        <p:spPr>
          <a:xfrm>
            <a:off x="990600" y="6248400"/>
            <a:ext cx="1600200" cy="365125"/>
          </a:xfrm>
        </p:spPr>
        <p:txBody>
          <a:bodyPr/>
          <a:lstStyle/>
          <a:p>
            <a:pPr>
              <a:defRPr/>
            </a:pPr>
            <a:fld id="{DBF312F5-5C20-4B49-A3C3-16A3986E451D}" type="datetime1">
              <a:rPr lang="en-US" smtClean="0"/>
              <a:t>5/19/2022</a:t>
            </a:fld>
            <a:endParaRPr lang="en-US" dirty="0"/>
          </a:p>
        </p:txBody>
      </p:sp>
    </p:spTree>
    <p:extLst>
      <p:ext uri="{BB962C8B-B14F-4D97-AF65-F5344CB8AC3E}">
        <p14:creationId xmlns:p14="http://schemas.microsoft.com/office/powerpoint/2010/main" val="69784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en-US" altLang="en-US" sz="3200" dirty="0">
                <a:cs typeface="Times New Roman" panose="02020603050405020304" pitchFamily="18" charset="0"/>
              </a:rPr>
              <a:t>Procedures for Completing the 5%/$250K Budget Amendment Form</a:t>
            </a:r>
            <a:endParaRPr lang="en-US" altLang="en-US" sz="3200" dirty="0">
              <a:latin typeface="Times New Roman" panose="02020603050405020304" pitchFamily="18" charset="0"/>
              <a:cs typeface="Times New Roman" panose="02020603050405020304" pitchFamily="18" charset="0"/>
            </a:endParaRPr>
          </a:p>
        </p:txBody>
      </p:sp>
      <p:sp>
        <p:nvSpPr>
          <p:cNvPr id="39940" name="Slide Number Placeholder 3"/>
          <p:cNvSpPr>
            <a:spLocks noGrp="1"/>
          </p:cNvSpPr>
          <p:nvPr>
            <p:ph type="sldNum" sz="quarter" idx="12"/>
          </p:nvPr>
        </p:nvSpPr>
        <p:spPr bwMode="auto">
          <a:xfrm>
            <a:off x="7086600" y="6356350"/>
            <a:ext cx="1371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06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002060"/>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060"/>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060"/>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060"/>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060"/>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060"/>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060"/>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060"/>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200" dirty="0"/>
              <a:t>38</a:t>
            </a:r>
          </a:p>
        </p:txBody>
      </p:sp>
      <p:sp>
        <p:nvSpPr>
          <p:cNvPr id="4" name="Content Placeholder 3"/>
          <p:cNvSpPr>
            <a:spLocks noGrp="1"/>
          </p:cNvSpPr>
          <p:nvPr>
            <p:ph idx="1"/>
          </p:nvPr>
        </p:nvSpPr>
        <p:spPr>
          <a:xfrm>
            <a:off x="838200" y="1417638"/>
            <a:ext cx="8001000" cy="4708525"/>
          </a:xfrm>
        </p:spPr>
        <p:txBody>
          <a:bodyPr/>
          <a:lstStyle/>
          <a:p>
            <a:pPr marL="0" marR="0" indent="0" algn="just">
              <a:spcBef>
                <a:spcPts val="0"/>
              </a:spcBef>
              <a:spcAft>
                <a:spcPts val="0"/>
              </a:spcAft>
              <a:buNone/>
            </a:pPr>
            <a:r>
              <a:rPr lang="en-US" sz="2400" dirty="0">
                <a:ea typeface="Times New Roman" panose="02020603050405020304" pitchFamily="18" charset="0"/>
              </a:rPr>
              <a:t>When a JRO determines that a movement of budget authority is necessary:</a:t>
            </a:r>
          </a:p>
          <a:p>
            <a:pPr algn="just">
              <a:spcBef>
                <a:spcPts val="0"/>
              </a:spcBef>
              <a:spcAft>
                <a:spcPts val="0"/>
              </a:spcAft>
              <a:buFont typeface="Wingdings" panose="05000000000000000000" pitchFamily="2" charset="2"/>
              <a:buChar char="q"/>
            </a:pPr>
            <a:endParaRPr lang="en-US" sz="2400" dirty="0">
              <a:latin typeface="Times New Roman" panose="02020603050405020304" pitchFamily="18" charset="0"/>
              <a:ea typeface="Times New Roman" panose="02020603050405020304" pitchFamily="18" charset="0"/>
            </a:endParaRPr>
          </a:p>
          <a:p>
            <a:pPr>
              <a:spcBef>
                <a:spcPts val="0"/>
              </a:spcBef>
              <a:spcAft>
                <a:spcPts val="0"/>
              </a:spcAft>
              <a:buFont typeface="Wingdings" panose="05000000000000000000" pitchFamily="2" charset="2"/>
              <a:buChar char="q"/>
            </a:pPr>
            <a:r>
              <a:rPr lang="en-US" sz="2400" dirty="0">
                <a:ea typeface="Times New Roman" panose="02020603050405020304" pitchFamily="18" charset="0"/>
              </a:rPr>
              <a:t>Verify there is sufficient unexpended released budget authority  available that can be transferred as requested. </a:t>
            </a:r>
          </a:p>
          <a:p>
            <a:pPr>
              <a:spcBef>
                <a:spcPts val="0"/>
              </a:spcBef>
              <a:spcAft>
                <a:spcPts val="0"/>
              </a:spcAft>
              <a:buFont typeface="Wingdings" panose="05000000000000000000" pitchFamily="2" charset="2"/>
              <a:buChar char="q"/>
            </a:pPr>
            <a:endParaRPr lang="en-US" sz="2400" dirty="0">
              <a:ea typeface="Times New Roman" panose="02020603050405020304" pitchFamily="18" charset="0"/>
            </a:endParaRPr>
          </a:p>
          <a:p>
            <a:pPr>
              <a:spcBef>
                <a:spcPts val="0"/>
              </a:spcBef>
              <a:spcAft>
                <a:spcPts val="0"/>
              </a:spcAft>
              <a:buFont typeface="Wingdings" panose="05000000000000000000" pitchFamily="2" charset="2"/>
              <a:buChar char="q"/>
            </a:pPr>
            <a:r>
              <a:rPr lang="en-US" sz="2400" dirty="0">
                <a:ea typeface="Times New Roman" panose="02020603050405020304" pitchFamily="18" charset="0"/>
              </a:rPr>
              <a:t>Consider all invoices that have been sent                                 to the JAC Accounting Section that have not                      been processed for payment.</a:t>
            </a:r>
          </a:p>
          <a:p>
            <a:pPr marL="0" indent="0">
              <a:buNone/>
            </a:pPr>
            <a:endParaRPr lang="en-US" dirty="0"/>
          </a:p>
        </p:txBody>
      </p:sp>
      <p:sp>
        <p:nvSpPr>
          <p:cNvPr id="2" name="Date Placeholder 1"/>
          <p:cNvSpPr>
            <a:spLocks noGrp="1"/>
          </p:cNvSpPr>
          <p:nvPr>
            <p:ph type="dt" sz="half" idx="10"/>
          </p:nvPr>
        </p:nvSpPr>
        <p:spPr>
          <a:xfrm>
            <a:off x="990600" y="6248400"/>
            <a:ext cx="1600200" cy="365125"/>
          </a:xfrm>
        </p:spPr>
        <p:txBody>
          <a:bodyPr/>
          <a:lstStyle/>
          <a:p>
            <a:pPr>
              <a:defRPr/>
            </a:pPr>
            <a:fld id="{31C2C927-F7EB-40D9-9A19-893453750F11}" type="datetime1">
              <a:rPr lang="en-US" smtClean="0"/>
              <a:t>5/19/2022</a:t>
            </a:fld>
            <a:endParaRPr lang="en-US" dirty="0"/>
          </a:p>
        </p:txBody>
      </p:sp>
      <p:pic>
        <p:nvPicPr>
          <p:cNvPr id="6" name="Picture 5">
            <a:extLst>
              <a:ext uri="{FF2B5EF4-FFF2-40B4-BE49-F238E27FC236}">
                <a16:creationId xmlns:a16="http://schemas.microsoft.com/office/drawing/2014/main" id="{785679B5-D52B-4CC8-A3E1-6FBBAD888EF7}"/>
              </a:ext>
            </a:extLst>
          </p:cNvPr>
          <p:cNvPicPr/>
          <p:nvPr/>
        </p:nvPicPr>
        <p:blipFill>
          <a:blip r:embed="rId3"/>
          <a:stretch>
            <a:fillRect/>
          </a:stretch>
        </p:blipFill>
        <p:spPr>
          <a:xfrm>
            <a:off x="6598919" y="4415790"/>
            <a:ext cx="2228851" cy="1706563"/>
          </a:xfrm>
          <a:prstGeom prst="rect">
            <a:avLst/>
          </a:prstGeom>
        </p:spPr>
      </p:pic>
    </p:spTree>
    <p:extLst>
      <p:ext uri="{BB962C8B-B14F-4D97-AF65-F5344CB8AC3E}">
        <p14:creationId xmlns:p14="http://schemas.microsoft.com/office/powerpoint/2010/main" val="3132424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Times New Roman" panose="02020603050405020304" pitchFamily="18" charset="0"/>
              </a:rPr>
              <a:t>Procedures for Completing the 5%/$250K Budget Amendment Form</a:t>
            </a:r>
            <a:endParaRPr lang="en-US" sz="3200" dirty="0"/>
          </a:p>
        </p:txBody>
      </p:sp>
      <p:sp>
        <p:nvSpPr>
          <p:cNvPr id="3" name="Content Placeholder 2"/>
          <p:cNvSpPr>
            <a:spLocks noGrp="1"/>
          </p:cNvSpPr>
          <p:nvPr>
            <p:ph idx="1"/>
          </p:nvPr>
        </p:nvSpPr>
        <p:spPr>
          <a:xfrm>
            <a:off x="876300" y="1455738"/>
            <a:ext cx="7924800" cy="4495800"/>
          </a:xfrm>
        </p:spPr>
        <p:txBody>
          <a:bodyPr/>
          <a:lstStyle/>
          <a:p>
            <a:pPr marL="0" indent="0" eaLnBrk="1" hangingPunct="1">
              <a:spcBef>
                <a:spcPts val="0"/>
              </a:spcBef>
              <a:buNone/>
              <a:defRPr/>
            </a:pPr>
            <a:r>
              <a:rPr lang="en-US" sz="2000" dirty="0">
                <a:cs typeface="Times New Roman" panose="02020603050405020304" pitchFamily="18" charset="0"/>
              </a:rPr>
              <a:t>Access</a:t>
            </a:r>
            <a:r>
              <a:rPr lang="en-US" altLang="en-US" sz="2000" dirty="0">
                <a:cs typeface="Times New Roman" panose="02020603050405020304" pitchFamily="18" charset="0"/>
              </a:rPr>
              <a:t> the electronic form through the JAC Budget Section’s website:  </a:t>
            </a:r>
            <a:r>
              <a:rPr lang="en-US" altLang="en-US" sz="2000" b="1" dirty="0">
                <a:cs typeface="Times New Roman" panose="02020603050405020304" pitchFamily="18" charset="0"/>
                <a:hlinkClick r:id="rId3"/>
              </a:rPr>
              <a:t>https://www.justiceadmin.org/sa/budget/5percentForm.pdf</a:t>
            </a:r>
            <a:r>
              <a:rPr lang="en-US" altLang="en-US" sz="2000" b="1" dirty="0">
                <a:cs typeface="Times New Roman" panose="02020603050405020304" pitchFamily="18" charset="0"/>
              </a:rPr>
              <a:t> </a:t>
            </a:r>
          </a:p>
          <a:p>
            <a:pPr marL="0" indent="0">
              <a:spcBef>
                <a:spcPts val="0"/>
              </a:spcBef>
              <a:buNone/>
            </a:pPr>
            <a:endParaRPr lang="en-US" sz="1800" dirty="0">
              <a:cs typeface="Times New Roman" panose="02020603050405020304" pitchFamily="18" charset="0"/>
            </a:endParaRPr>
          </a:p>
          <a:p>
            <a:pPr marL="0" indent="0">
              <a:buNone/>
            </a:pPr>
            <a:r>
              <a:rPr lang="en-US" sz="2000" b="1" dirty="0"/>
              <a:t>Step 1</a:t>
            </a:r>
            <a:r>
              <a:rPr lang="en-US" sz="2000" dirty="0"/>
              <a:t>. Begin by selecting your agency and circuit/region (as applicable) from the drop-down boxes.</a:t>
            </a:r>
          </a:p>
          <a:p>
            <a:endParaRPr lang="en-US" sz="1800" dirty="0"/>
          </a:p>
          <a:p>
            <a:pPr marL="0" indent="0">
              <a:buNone/>
            </a:pPr>
            <a:r>
              <a:rPr lang="en-US" sz="2000" b="1" dirty="0"/>
              <a:t>Step 2.</a:t>
            </a:r>
            <a:r>
              <a:rPr lang="en-US" sz="2000" dirty="0"/>
              <a:t> Select the appropriate fund (Example: General Revenue, Grants and Donations Trust Fund, etc.)</a:t>
            </a:r>
            <a:endParaRPr lang="en-US" sz="2000" dirty="0">
              <a:cs typeface="Times New Roman" panose="02020603050405020304" pitchFamily="18" charset="0"/>
            </a:endParaRPr>
          </a:p>
          <a:p>
            <a:pPr marL="0" indent="0">
              <a:spcBef>
                <a:spcPts val="0"/>
              </a:spcBef>
              <a:buNone/>
            </a:pPr>
            <a:endParaRPr lang="en-US" sz="800" dirty="0">
              <a:latin typeface="Times New Roman" panose="02020603050405020304" pitchFamily="18" charset="0"/>
              <a:cs typeface="Times New Roman" panose="02020603050405020304" pitchFamily="18" charset="0"/>
            </a:endParaRP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7086600" y="6356350"/>
            <a:ext cx="1447800" cy="365125"/>
          </a:xfrm>
        </p:spPr>
        <p:txBody>
          <a:bodyPr/>
          <a:lstStyle/>
          <a:p>
            <a:pPr>
              <a:defRPr/>
            </a:pPr>
            <a:r>
              <a:rPr lang="en-US" altLang="en-US" sz="1200" dirty="0"/>
              <a:t>39</a:t>
            </a:r>
          </a:p>
        </p:txBody>
      </p:sp>
      <p:sp>
        <p:nvSpPr>
          <p:cNvPr id="5" name="Date Placeholder 4"/>
          <p:cNvSpPr>
            <a:spLocks noGrp="1"/>
          </p:cNvSpPr>
          <p:nvPr>
            <p:ph type="dt" sz="half" idx="10"/>
          </p:nvPr>
        </p:nvSpPr>
        <p:spPr>
          <a:xfrm>
            <a:off x="990600" y="6248400"/>
            <a:ext cx="1600200" cy="365125"/>
          </a:xfrm>
        </p:spPr>
        <p:txBody>
          <a:bodyPr/>
          <a:lstStyle/>
          <a:p>
            <a:pPr>
              <a:defRPr/>
            </a:pPr>
            <a:fld id="{5F931C40-E879-4828-8003-B4A94859782F}" type="datetime1">
              <a:rPr lang="en-US" smtClean="0"/>
              <a:t>5/19/2022</a:t>
            </a:fld>
            <a:endParaRPr lang="en-US" dirty="0"/>
          </a:p>
        </p:txBody>
      </p:sp>
      <p:pic>
        <p:nvPicPr>
          <p:cNvPr id="6" name="Picture 5">
            <a:extLst>
              <a:ext uri="{FF2B5EF4-FFF2-40B4-BE49-F238E27FC236}">
                <a16:creationId xmlns:a16="http://schemas.microsoft.com/office/drawing/2014/main" id="{1990497A-8B0F-4196-A64B-4E4D79D38EC9}"/>
              </a:ext>
            </a:extLst>
          </p:cNvPr>
          <p:cNvPicPr>
            <a:picLocks noChangeAspect="1"/>
          </p:cNvPicPr>
          <p:nvPr/>
        </p:nvPicPr>
        <p:blipFill>
          <a:blip r:embed="rId4"/>
          <a:stretch>
            <a:fillRect/>
          </a:stretch>
        </p:blipFill>
        <p:spPr>
          <a:xfrm>
            <a:off x="876300" y="4136708"/>
            <a:ext cx="8001000" cy="2133600"/>
          </a:xfrm>
          <a:prstGeom prst="rect">
            <a:avLst/>
          </a:prstGeom>
        </p:spPr>
      </p:pic>
    </p:spTree>
    <p:extLst>
      <p:ext uri="{BB962C8B-B14F-4D97-AF65-F5344CB8AC3E}">
        <p14:creationId xmlns:p14="http://schemas.microsoft.com/office/powerpoint/2010/main" val="349453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a:xfrm>
            <a:off x="609600" y="2133600"/>
            <a:ext cx="7623175" cy="1066800"/>
          </a:xfrm>
        </p:spPr>
        <p:txBody>
          <a:bodyPr/>
          <a:lstStyle/>
          <a:p>
            <a:pPr algn="ctr" eaLnBrk="1" hangingPunct="1"/>
            <a:r>
              <a:rPr lang="en-US" dirty="0">
                <a:latin typeface="Times New Roman" panose="02020603050405020304" pitchFamily="18" charset="0"/>
                <a:cs typeface="Times New Roman" panose="02020603050405020304" pitchFamily="18" charset="0"/>
              </a:rPr>
              <a:t>Accounting Overview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Disbursements and Revenue</a:t>
            </a:r>
            <a:br>
              <a:rPr lang="en-US" dirty="0">
                <a:latin typeface="Times New Roman" panose="02020603050405020304" pitchFamily="18" charset="0"/>
                <a:cs typeface="Times New Roman" panose="02020603050405020304" pitchFamily="18" charset="0"/>
              </a:rPr>
            </a:b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36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Calibri" panose="020F0502020204030204" pitchFamily="34" charset="0"/>
              </a:rPr>
              <a:t>Procedures for Completing the 5%/$250K Budget Amendment Form</a:t>
            </a:r>
            <a:endParaRPr lang="en-US" sz="3200" dirty="0"/>
          </a:p>
        </p:txBody>
      </p:sp>
      <p:sp>
        <p:nvSpPr>
          <p:cNvPr id="3" name="Content Placeholder 2"/>
          <p:cNvSpPr>
            <a:spLocks noGrp="1"/>
          </p:cNvSpPr>
          <p:nvPr>
            <p:ph idx="1"/>
          </p:nvPr>
        </p:nvSpPr>
        <p:spPr>
          <a:xfrm>
            <a:off x="971550" y="1455738"/>
            <a:ext cx="7696200" cy="3970889"/>
          </a:xfrm>
        </p:spPr>
        <p:txBody>
          <a:bodyPr/>
          <a:lstStyle/>
          <a:p>
            <a:pPr marL="0" indent="0">
              <a:buNone/>
            </a:pPr>
            <a:r>
              <a:rPr lang="en-US" sz="2000" b="1" dirty="0"/>
              <a:t>Step 3. </a:t>
            </a:r>
            <a:r>
              <a:rPr lang="en-US" sz="2000" dirty="0"/>
              <a:t>Select the type of budget movement you are requesting:</a:t>
            </a:r>
          </a:p>
          <a:p>
            <a:pPr marL="457200" indent="-457200">
              <a:buClr>
                <a:srgbClr val="00B050"/>
              </a:buClr>
              <a:buFont typeface="+mj-lt"/>
              <a:buAutoNum type="alphaUcPeriod"/>
            </a:pPr>
            <a:r>
              <a:rPr lang="en-US" sz="2000" dirty="0"/>
              <a:t>between different appropriation categories within the same budget entity and fund</a:t>
            </a:r>
            <a:endParaRPr lang="en-US" sz="2000" b="1" dirty="0"/>
          </a:p>
          <a:p>
            <a:pPr marL="457200" indent="-457200">
              <a:buClr>
                <a:srgbClr val="00B050"/>
              </a:buClr>
              <a:buFont typeface="+mj-lt"/>
              <a:buAutoNum type="alphaUcPeriod"/>
            </a:pPr>
            <a:r>
              <a:rPr lang="en-US" sz="2000" dirty="0"/>
              <a:t>between budget entities within the same appropriation category and fund</a:t>
            </a:r>
          </a:p>
          <a:p>
            <a:pPr marL="457200" indent="-457200">
              <a:buClr>
                <a:srgbClr val="00B050"/>
              </a:buClr>
              <a:buFont typeface="+mj-lt"/>
              <a:buAutoNum type="alphaUcPeriod"/>
            </a:pPr>
            <a:r>
              <a:rPr lang="en-US" sz="2000" dirty="0"/>
              <a:t>If you are initiating budget movement between budget entities then the budget entity you are moving funds to must be listed under the section entitled “Move to Entity.”</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r>
              <a:rPr lang="en-US" sz="1800" dirty="0"/>
              <a:t> </a:t>
            </a:r>
          </a:p>
          <a:p>
            <a:endParaRPr lang="en-US" dirty="0"/>
          </a:p>
        </p:txBody>
      </p:sp>
      <p:sp>
        <p:nvSpPr>
          <p:cNvPr id="4" name="Slide Number Placeholder 3"/>
          <p:cNvSpPr>
            <a:spLocks noGrp="1"/>
          </p:cNvSpPr>
          <p:nvPr>
            <p:ph type="sldNum" sz="quarter" idx="12"/>
          </p:nvPr>
        </p:nvSpPr>
        <p:spPr>
          <a:xfrm>
            <a:off x="7086600" y="6356350"/>
            <a:ext cx="12954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prstClr val="black"/>
                </a:solidFill>
              </a:rPr>
              <a:t>40</a:t>
            </a:r>
            <a:endParaRPr lang="en-US" altLang="en-US" dirty="0"/>
          </a:p>
        </p:txBody>
      </p:sp>
      <p:sp>
        <p:nvSpPr>
          <p:cNvPr id="5" name="Date Placeholder 4"/>
          <p:cNvSpPr>
            <a:spLocks noGrp="1"/>
          </p:cNvSpPr>
          <p:nvPr>
            <p:ph type="dt" sz="half" idx="10"/>
          </p:nvPr>
        </p:nvSpPr>
        <p:spPr>
          <a:xfrm>
            <a:off x="990600" y="6248400"/>
            <a:ext cx="1600200" cy="365125"/>
          </a:xfrm>
        </p:spPr>
        <p:txBody>
          <a:bodyPr/>
          <a:lstStyle/>
          <a:p>
            <a:pPr>
              <a:defRPr/>
            </a:pPr>
            <a:fld id="{84AA1C62-124E-40A1-8506-8358017FAC0A}" type="datetime1">
              <a:rPr lang="en-US" smtClean="0"/>
              <a:t>5/19/2022</a:t>
            </a:fld>
            <a:endParaRPr lang="en-US" dirty="0"/>
          </a:p>
        </p:txBody>
      </p:sp>
      <p:pic>
        <p:nvPicPr>
          <p:cNvPr id="6" name="Picture 5">
            <a:extLst>
              <a:ext uri="{FF2B5EF4-FFF2-40B4-BE49-F238E27FC236}">
                <a16:creationId xmlns:a16="http://schemas.microsoft.com/office/drawing/2014/main" id="{8C0A8084-3647-422D-BCD3-D888A73DE128}"/>
              </a:ext>
            </a:extLst>
          </p:cNvPr>
          <p:cNvPicPr>
            <a:picLocks noChangeAspect="1"/>
          </p:cNvPicPr>
          <p:nvPr/>
        </p:nvPicPr>
        <p:blipFill>
          <a:blip r:embed="rId3"/>
          <a:stretch>
            <a:fillRect/>
          </a:stretch>
        </p:blipFill>
        <p:spPr>
          <a:xfrm>
            <a:off x="908685" y="4071302"/>
            <a:ext cx="7860030" cy="2211388"/>
          </a:xfrm>
          <a:prstGeom prst="rect">
            <a:avLst/>
          </a:prstGeom>
        </p:spPr>
      </p:pic>
      <p:sp>
        <p:nvSpPr>
          <p:cNvPr id="7" name="TextBox 6">
            <a:extLst>
              <a:ext uri="{FF2B5EF4-FFF2-40B4-BE49-F238E27FC236}">
                <a16:creationId xmlns:a16="http://schemas.microsoft.com/office/drawing/2014/main" id="{D3C44D2A-65E9-4FFC-ABED-5EE3694E09A0}"/>
              </a:ext>
            </a:extLst>
          </p:cNvPr>
          <p:cNvSpPr txBox="1"/>
          <p:nvPr/>
        </p:nvSpPr>
        <p:spPr>
          <a:xfrm flipH="1">
            <a:off x="910904" y="4368046"/>
            <a:ext cx="419100" cy="369332"/>
          </a:xfrm>
          <a:prstGeom prst="rect">
            <a:avLst/>
          </a:prstGeom>
          <a:noFill/>
        </p:spPr>
        <p:txBody>
          <a:bodyPr wrap="square" rtlCol="0">
            <a:spAutoFit/>
          </a:bodyPr>
          <a:lstStyle/>
          <a:p>
            <a:r>
              <a:rPr lang="en-US" sz="1800" b="1" dirty="0">
                <a:solidFill>
                  <a:srgbClr val="00B050"/>
                </a:solidFill>
              </a:rPr>
              <a:t>A</a:t>
            </a:r>
          </a:p>
        </p:txBody>
      </p:sp>
      <p:sp>
        <p:nvSpPr>
          <p:cNvPr id="8" name="TextBox 7">
            <a:extLst>
              <a:ext uri="{FF2B5EF4-FFF2-40B4-BE49-F238E27FC236}">
                <a16:creationId xmlns:a16="http://schemas.microsoft.com/office/drawing/2014/main" id="{5D864E5F-A0F1-4610-A9B0-DC63EE0D5A9B}"/>
              </a:ext>
            </a:extLst>
          </p:cNvPr>
          <p:cNvSpPr txBox="1"/>
          <p:nvPr/>
        </p:nvSpPr>
        <p:spPr>
          <a:xfrm flipH="1">
            <a:off x="908685" y="4629190"/>
            <a:ext cx="419100" cy="369332"/>
          </a:xfrm>
          <a:prstGeom prst="rect">
            <a:avLst/>
          </a:prstGeom>
          <a:noFill/>
        </p:spPr>
        <p:txBody>
          <a:bodyPr wrap="square" rtlCol="0">
            <a:spAutoFit/>
          </a:bodyPr>
          <a:lstStyle/>
          <a:p>
            <a:r>
              <a:rPr lang="en-US" sz="1800" b="1" dirty="0">
                <a:solidFill>
                  <a:srgbClr val="00B050"/>
                </a:solidFill>
              </a:rPr>
              <a:t>B</a:t>
            </a:r>
          </a:p>
        </p:txBody>
      </p:sp>
      <p:sp>
        <p:nvSpPr>
          <p:cNvPr id="9" name="TextBox 8">
            <a:extLst>
              <a:ext uri="{FF2B5EF4-FFF2-40B4-BE49-F238E27FC236}">
                <a16:creationId xmlns:a16="http://schemas.microsoft.com/office/drawing/2014/main" id="{F28E4C15-13D5-4DDE-A3A2-E332FBEB0C93}"/>
              </a:ext>
            </a:extLst>
          </p:cNvPr>
          <p:cNvSpPr txBox="1"/>
          <p:nvPr/>
        </p:nvSpPr>
        <p:spPr>
          <a:xfrm flipH="1">
            <a:off x="2286000" y="4889778"/>
            <a:ext cx="419100" cy="369332"/>
          </a:xfrm>
          <a:prstGeom prst="rect">
            <a:avLst/>
          </a:prstGeom>
          <a:noFill/>
        </p:spPr>
        <p:txBody>
          <a:bodyPr wrap="square" rtlCol="0">
            <a:spAutoFit/>
          </a:bodyPr>
          <a:lstStyle/>
          <a:p>
            <a:r>
              <a:rPr lang="en-US" sz="1800" b="1" dirty="0">
                <a:solidFill>
                  <a:srgbClr val="00B050"/>
                </a:solidFill>
              </a:rPr>
              <a:t>C</a:t>
            </a:r>
          </a:p>
        </p:txBody>
      </p:sp>
      <p:sp>
        <p:nvSpPr>
          <p:cNvPr id="10" name="Arrow: Right 9">
            <a:extLst>
              <a:ext uri="{FF2B5EF4-FFF2-40B4-BE49-F238E27FC236}">
                <a16:creationId xmlns:a16="http://schemas.microsoft.com/office/drawing/2014/main" id="{1F70145B-E6C7-4789-A2BE-6E30B01756BD}"/>
              </a:ext>
            </a:extLst>
          </p:cNvPr>
          <p:cNvSpPr/>
          <p:nvPr/>
        </p:nvSpPr>
        <p:spPr>
          <a:xfrm rot="10800000">
            <a:off x="3200400" y="5296881"/>
            <a:ext cx="1219200" cy="121403"/>
          </a:xfrm>
          <a:prstGeom prst="rightArrow">
            <a:avLst/>
          </a:prstGeom>
          <a:solidFill>
            <a:srgbClr val="0000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A8CA406A-32BC-4839-9AC0-5267C2D9618C}"/>
              </a:ext>
            </a:extLst>
          </p:cNvPr>
          <p:cNvSpPr/>
          <p:nvPr/>
        </p:nvSpPr>
        <p:spPr>
          <a:xfrm rot="10800000">
            <a:off x="3886199" y="5531343"/>
            <a:ext cx="1219200" cy="121403"/>
          </a:xfrm>
          <a:prstGeom prst="rightArrow">
            <a:avLst/>
          </a:prstGeom>
          <a:solidFill>
            <a:srgbClr val="0000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AC3EA24-6F87-47F1-98D4-115649A5E852}"/>
              </a:ext>
            </a:extLst>
          </p:cNvPr>
          <p:cNvSpPr txBox="1"/>
          <p:nvPr/>
        </p:nvSpPr>
        <p:spPr>
          <a:xfrm flipH="1">
            <a:off x="4522120" y="5152803"/>
            <a:ext cx="1600200" cy="369332"/>
          </a:xfrm>
          <a:prstGeom prst="rect">
            <a:avLst/>
          </a:prstGeom>
          <a:noFill/>
        </p:spPr>
        <p:txBody>
          <a:bodyPr wrap="square" rtlCol="0">
            <a:spAutoFit/>
          </a:bodyPr>
          <a:lstStyle/>
          <a:p>
            <a:r>
              <a:rPr lang="en-US" sz="1800" b="1" dirty="0">
                <a:solidFill>
                  <a:srgbClr val="00B050"/>
                </a:solidFill>
              </a:rPr>
              <a:t>See Step 4.</a:t>
            </a:r>
          </a:p>
        </p:txBody>
      </p:sp>
      <p:sp>
        <p:nvSpPr>
          <p:cNvPr id="13" name="TextBox 12">
            <a:extLst>
              <a:ext uri="{FF2B5EF4-FFF2-40B4-BE49-F238E27FC236}">
                <a16:creationId xmlns:a16="http://schemas.microsoft.com/office/drawing/2014/main" id="{FD5EBB4F-AEE5-4F04-B2F7-31076AFD6F72}"/>
              </a:ext>
            </a:extLst>
          </p:cNvPr>
          <p:cNvSpPr txBox="1"/>
          <p:nvPr/>
        </p:nvSpPr>
        <p:spPr>
          <a:xfrm flipH="1">
            <a:off x="5126003" y="5415891"/>
            <a:ext cx="1389094" cy="369332"/>
          </a:xfrm>
          <a:prstGeom prst="rect">
            <a:avLst/>
          </a:prstGeom>
          <a:noFill/>
        </p:spPr>
        <p:txBody>
          <a:bodyPr wrap="square" rtlCol="0">
            <a:spAutoFit/>
          </a:bodyPr>
          <a:lstStyle/>
          <a:p>
            <a:r>
              <a:rPr lang="en-US" sz="1800" b="1" dirty="0">
                <a:solidFill>
                  <a:srgbClr val="00B050"/>
                </a:solidFill>
              </a:rPr>
              <a:t>See Step 5.</a:t>
            </a:r>
          </a:p>
        </p:txBody>
      </p:sp>
      <p:cxnSp>
        <p:nvCxnSpPr>
          <p:cNvPr id="14" name="Straight Arrow Connector 13">
            <a:extLst>
              <a:ext uri="{FF2B5EF4-FFF2-40B4-BE49-F238E27FC236}">
                <a16:creationId xmlns:a16="http://schemas.microsoft.com/office/drawing/2014/main" id="{B6305B6F-3D54-48FB-86DB-CF56F66F65F8}"/>
              </a:ext>
            </a:extLst>
          </p:cNvPr>
          <p:cNvCxnSpPr>
            <a:cxnSpLocks/>
          </p:cNvCxnSpPr>
          <p:nvPr/>
        </p:nvCxnSpPr>
        <p:spPr>
          <a:xfrm>
            <a:off x="6286497" y="5615002"/>
            <a:ext cx="457200" cy="1494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89D3A3E-7C8F-4A91-9B54-3A25D8AA7F18}"/>
              </a:ext>
            </a:extLst>
          </p:cNvPr>
          <p:cNvSpPr/>
          <p:nvPr/>
        </p:nvSpPr>
        <p:spPr>
          <a:xfrm>
            <a:off x="257175" y="5764427"/>
            <a:ext cx="8629650" cy="442911"/>
          </a:xfrm>
          <a:prstGeom prst="ellipse">
            <a:avLst/>
          </a:prstGeom>
          <a:noFill/>
          <a:ln w="19050">
            <a:solidFill>
              <a:srgbClr val="DDA4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2926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Times New Roman" panose="02020603050405020304" pitchFamily="18" charset="0"/>
              </a:rPr>
              <a:t>Procedures for Completing the 5%/$250K Budget Amendment Form</a:t>
            </a:r>
            <a:endParaRPr lang="en-US" sz="3200" dirty="0"/>
          </a:p>
        </p:txBody>
      </p:sp>
      <p:sp>
        <p:nvSpPr>
          <p:cNvPr id="3" name="Content Placeholder 2"/>
          <p:cNvSpPr>
            <a:spLocks noGrp="1"/>
          </p:cNvSpPr>
          <p:nvPr>
            <p:ph idx="1"/>
          </p:nvPr>
        </p:nvSpPr>
        <p:spPr>
          <a:xfrm>
            <a:off x="990600" y="1524000"/>
            <a:ext cx="7696200" cy="4602163"/>
          </a:xfrm>
        </p:spPr>
        <p:txBody>
          <a:bodyPr/>
          <a:lstStyle/>
          <a:p>
            <a:pPr marL="0" indent="0">
              <a:buNone/>
            </a:pPr>
            <a:r>
              <a:rPr lang="en-US" sz="2000" b="1" dirty="0"/>
              <a:t>Step 4.</a:t>
            </a:r>
            <a:r>
              <a:rPr lang="en-US" sz="2000" dirty="0"/>
              <a:t> Determine the impact [recurring or non-recurring].  Budget amendments are only good for the current fiscal year, therefore if you would like the exact amount of the budget transfer to be recurring in subsequent years then mark “Yes” in the Recurring Impact section of the Budget Amendment Request Form. Otherwise mark “No”. </a:t>
            </a:r>
          </a:p>
          <a:p>
            <a:pPr marL="0" indent="0">
              <a:buNone/>
            </a:pPr>
            <a:endParaRPr lang="en-US" sz="2000" dirty="0"/>
          </a:p>
          <a:p>
            <a:pPr marL="0" indent="0">
              <a:buNone/>
            </a:pPr>
            <a:r>
              <a:rPr lang="en-US" sz="2000" b="1" dirty="0">
                <a:cs typeface="Times New Roman" panose="02020603050405020304" pitchFamily="18" charset="0"/>
              </a:rPr>
              <a:t>Step 5.</a:t>
            </a:r>
            <a:r>
              <a:rPr lang="en-US" sz="2000" dirty="0"/>
              <a:t> If you are requesting a 5-Day Unlimited Transfer, a budget amendment summary form must be completed with full justification for the budget action.  Section 216.292 (2) (b) 1. Florida Statutes limits the appropriation categories that can be utilized in this type of transfer. </a:t>
            </a:r>
            <a:r>
              <a:rPr lang="en-US" sz="2000" dirty="0">
                <a:solidFill>
                  <a:srgbClr val="0000FF"/>
                </a:solidFill>
              </a:rPr>
              <a:t>[Deadline: Monday June 13, 2022]</a:t>
            </a:r>
          </a:p>
          <a:p>
            <a:pPr marL="0" indent="0">
              <a:buNone/>
            </a:pPr>
            <a:endParaRPr lang="en-US" sz="2000" dirty="0">
              <a:solidFill>
                <a:srgbClr val="0000FF"/>
              </a:solidFill>
            </a:endParaRPr>
          </a:p>
          <a:p>
            <a:pPr marL="0" indent="0">
              <a:buNone/>
            </a:pPr>
            <a:r>
              <a:rPr lang="en-US" sz="2000" dirty="0">
                <a:hlinkClick r:id="rId3"/>
              </a:rPr>
              <a:t>https://www.justiceadmin.org/ClientAgencies/Budget%20Deficit%20Procedures/Budget-Amendment-Summary-Form.pdf</a:t>
            </a:r>
            <a:endParaRPr lang="en-US" sz="2000" dirty="0"/>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086600" y="6356350"/>
            <a:ext cx="1371600" cy="365125"/>
          </a:xfrm>
        </p:spPr>
        <p:txBody>
          <a:bodyPr/>
          <a:lstStyle/>
          <a:p>
            <a:pPr>
              <a:defRPr/>
            </a:pPr>
            <a:r>
              <a:rPr lang="en-US" altLang="en-US" sz="1200" dirty="0"/>
              <a:t>41</a:t>
            </a:r>
          </a:p>
        </p:txBody>
      </p:sp>
      <p:sp>
        <p:nvSpPr>
          <p:cNvPr id="5" name="Date Placeholder 4"/>
          <p:cNvSpPr>
            <a:spLocks noGrp="1"/>
          </p:cNvSpPr>
          <p:nvPr>
            <p:ph type="dt" sz="half" idx="10"/>
          </p:nvPr>
        </p:nvSpPr>
        <p:spPr>
          <a:xfrm>
            <a:off x="990600" y="6248400"/>
            <a:ext cx="1600200" cy="365125"/>
          </a:xfrm>
        </p:spPr>
        <p:txBody>
          <a:bodyPr/>
          <a:lstStyle/>
          <a:p>
            <a:pPr>
              <a:defRPr/>
            </a:pPr>
            <a:fld id="{43BBCAA4-4251-4365-85ED-92395D032469}" type="datetime1">
              <a:rPr lang="en-US" smtClean="0"/>
              <a:t>5/19/2022</a:t>
            </a:fld>
            <a:endParaRPr lang="en-US" dirty="0"/>
          </a:p>
        </p:txBody>
      </p:sp>
    </p:spTree>
    <p:extLst>
      <p:ext uri="{BB962C8B-B14F-4D97-AF65-F5344CB8AC3E}">
        <p14:creationId xmlns:p14="http://schemas.microsoft.com/office/powerpoint/2010/main" val="1725416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Times New Roman" panose="02020603050405020304" pitchFamily="18" charset="0"/>
              </a:rPr>
              <a:t>Procedures for Completing the 5%/$250K Budget Amendment Form</a:t>
            </a:r>
            <a:endParaRPr lang="en-US" sz="3200" dirty="0"/>
          </a:p>
        </p:txBody>
      </p:sp>
      <p:sp>
        <p:nvSpPr>
          <p:cNvPr id="3" name="Content Placeholder 2"/>
          <p:cNvSpPr>
            <a:spLocks noGrp="1"/>
          </p:cNvSpPr>
          <p:nvPr>
            <p:ph idx="1"/>
          </p:nvPr>
        </p:nvSpPr>
        <p:spPr>
          <a:xfrm>
            <a:off x="914400" y="1600200"/>
            <a:ext cx="8001000" cy="4572000"/>
          </a:xfrm>
        </p:spPr>
        <p:txBody>
          <a:bodyPr/>
          <a:lstStyle/>
          <a:p>
            <a:pPr marL="0" indent="0">
              <a:buNone/>
            </a:pPr>
            <a:r>
              <a:rPr lang="en-US" sz="2000" b="1" dirty="0"/>
              <a:t>Step 6. </a:t>
            </a:r>
            <a:r>
              <a:rPr lang="en-US" sz="2000" dirty="0"/>
              <a:t>Type “GR” in the Revenue Source column if the transfer is for General Revenue. If the transfer is for a trust fund, the source of funds must be listed (i.e., Article V-Traffic Fines, Cost of Prosecution, County Information Technology, VAWA, etc.).  A numeric organizational code  and EO from your account code listing may also be noted to further identify the desired cost center to post to in FLAIR.</a:t>
            </a:r>
          </a:p>
          <a:p>
            <a:pPr marL="0" indent="0">
              <a:buNone/>
            </a:pPr>
            <a:r>
              <a:rPr lang="en-US" sz="2000" dirty="0"/>
              <a:t> </a:t>
            </a:r>
          </a:p>
          <a:p>
            <a:pPr marL="0" indent="0">
              <a:buNone/>
            </a:pPr>
            <a:r>
              <a:rPr lang="en-US" sz="2000" b="1" dirty="0"/>
              <a:t>Step 7. </a:t>
            </a:r>
            <a:r>
              <a:rPr lang="en-US" sz="2000" dirty="0"/>
              <a:t>Enter the amounts “from” and “to” onto the form on the desired appropriation category or categories lines.  </a:t>
            </a:r>
            <a:r>
              <a:rPr lang="en-US" sz="2000" b="1" dirty="0"/>
              <a:t>Enter whole dollars only</a:t>
            </a:r>
            <a:r>
              <a:rPr lang="en-US" sz="2000" dirty="0"/>
              <a:t>.  PLEASE DO NOT enter cents or use any type of punctuation marks. The form will automatically convert the amount “from” to a negative number and the amount “to” will automatically show as a positive number. Therefore, do not insert plus or minus signs in front of the dollar amounts.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endParaRPr lang="en-US" dirty="0"/>
          </a:p>
        </p:txBody>
      </p:sp>
      <p:sp>
        <p:nvSpPr>
          <p:cNvPr id="4" name="Slide Number Placeholder 3"/>
          <p:cNvSpPr>
            <a:spLocks noGrp="1"/>
          </p:cNvSpPr>
          <p:nvPr>
            <p:ph type="sldNum" sz="quarter" idx="12"/>
          </p:nvPr>
        </p:nvSpPr>
        <p:spPr>
          <a:xfrm>
            <a:off x="7086600" y="6356350"/>
            <a:ext cx="1371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prstClr val="black"/>
                </a:solidFill>
              </a:rPr>
              <a:t>42</a:t>
            </a:r>
            <a:endParaRPr lang="en-US" altLang="en-US" dirty="0"/>
          </a:p>
        </p:txBody>
      </p:sp>
      <p:sp>
        <p:nvSpPr>
          <p:cNvPr id="5" name="Date Placeholder 4"/>
          <p:cNvSpPr>
            <a:spLocks noGrp="1"/>
          </p:cNvSpPr>
          <p:nvPr>
            <p:ph type="dt" sz="half" idx="10"/>
          </p:nvPr>
        </p:nvSpPr>
        <p:spPr>
          <a:xfrm>
            <a:off x="990600" y="6248400"/>
            <a:ext cx="1600200" cy="365125"/>
          </a:xfrm>
        </p:spPr>
        <p:txBody>
          <a:bodyPr/>
          <a:lstStyle/>
          <a:p>
            <a:pPr>
              <a:defRPr/>
            </a:pPr>
            <a:fld id="{5BC1555D-D15B-423A-B318-64B9E5079BD9}" type="datetime1">
              <a:rPr lang="en-US" smtClean="0"/>
              <a:t>5/19/2022</a:t>
            </a:fld>
            <a:endParaRPr lang="en-US" dirty="0"/>
          </a:p>
        </p:txBody>
      </p:sp>
    </p:spTree>
    <p:extLst>
      <p:ext uri="{BB962C8B-B14F-4D97-AF65-F5344CB8AC3E}">
        <p14:creationId xmlns:p14="http://schemas.microsoft.com/office/powerpoint/2010/main" val="1422851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Times New Roman" panose="02020603050405020304" pitchFamily="18" charset="0"/>
              </a:rPr>
              <a:t>Procedures for Completing the 5%/$250K Budget Amendment Form</a:t>
            </a:r>
            <a:endParaRPr lang="en-US" sz="3200" dirty="0"/>
          </a:p>
        </p:txBody>
      </p:sp>
      <p:sp>
        <p:nvSpPr>
          <p:cNvPr id="3" name="Content Placeholder 2"/>
          <p:cNvSpPr>
            <a:spLocks noGrp="1"/>
          </p:cNvSpPr>
          <p:nvPr>
            <p:ph idx="1"/>
          </p:nvPr>
        </p:nvSpPr>
        <p:spPr>
          <a:xfrm>
            <a:off x="876300" y="1463007"/>
            <a:ext cx="7696200" cy="4525963"/>
          </a:xfrm>
        </p:spPr>
        <p:txBody>
          <a:bodyPr/>
          <a:lstStyle/>
          <a:p>
            <a:pPr marL="0" indent="0">
              <a:spcBef>
                <a:spcPts val="0"/>
              </a:spcBef>
              <a:buNone/>
            </a:pPr>
            <a:endParaRPr lang="en-US" sz="2000" b="1" dirty="0">
              <a:latin typeface="Times New Roman" panose="02020603050405020304" pitchFamily="18" charset="0"/>
              <a:cs typeface="Times New Roman" panose="02020603050405020304" pitchFamily="18" charset="0"/>
            </a:endParaRP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endParaRPr lang="en-US" dirty="0"/>
          </a:p>
        </p:txBody>
      </p:sp>
      <p:sp>
        <p:nvSpPr>
          <p:cNvPr id="4" name="Slide Number Placeholder 3"/>
          <p:cNvSpPr>
            <a:spLocks noGrp="1"/>
          </p:cNvSpPr>
          <p:nvPr>
            <p:ph type="sldNum" sz="quarter" idx="12"/>
          </p:nvPr>
        </p:nvSpPr>
        <p:spPr>
          <a:xfrm>
            <a:off x="7086600" y="6356350"/>
            <a:ext cx="990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prstClr val="black"/>
                </a:solidFill>
              </a:rPr>
              <a:t>43</a:t>
            </a:r>
            <a:endParaRPr lang="en-US" altLang="en-US" dirty="0"/>
          </a:p>
        </p:txBody>
      </p:sp>
      <p:sp>
        <p:nvSpPr>
          <p:cNvPr id="5" name="Date Placeholder 4"/>
          <p:cNvSpPr>
            <a:spLocks noGrp="1"/>
          </p:cNvSpPr>
          <p:nvPr>
            <p:ph type="dt" sz="half" idx="10"/>
          </p:nvPr>
        </p:nvSpPr>
        <p:spPr>
          <a:xfrm>
            <a:off x="990600" y="6248400"/>
            <a:ext cx="1600200" cy="365125"/>
          </a:xfrm>
        </p:spPr>
        <p:txBody>
          <a:bodyPr/>
          <a:lstStyle/>
          <a:p>
            <a:pPr>
              <a:defRPr/>
            </a:pPr>
            <a:fld id="{AE570923-C87F-47D4-B585-B605FD0F830B}" type="datetime1">
              <a:rPr lang="en-US" smtClean="0"/>
              <a:t>5/19/2022</a:t>
            </a:fld>
            <a:endParaRPr lang="en-US" dirty="0"/>
          </a:p>
        </p:txBody>
      </p:sp>
      <p:pic>
        <p:nvPicPr>
          <p:cNvPr id="6" name="Picture 5">
            <a:extLst>
              <a:ext uri="{FF2B5EF4-FFF2-40B4-BE49-F238E27FC236}">
                <a16:creationId xmlns:a16="http://schemas.microsoft.com/office/drawing/2014/main" id="{CE016005-9E06-4ECD-BBA7-F7D618F95962}"/>
              </a:ext>
            </a:extLst>
          </p:cNvPr>
          <p:cNvPicPr>
            <a:picLocks noChangeAspect="1"/>
          </p:cNvPicPr>
          <p:nvPr/>
        </p:nvPicPr>
        <p:blipFill>
          <a:blip r:embed="rId3"/>
          <a:stretch>
            <a:fillRect/>
          </a:stretch>
        </p:blipFill>
        <p:spPr>
          <a:xfrm>
            <a:off x="1092200" y="1383916"/>
            <a:ext cx="7315200" cy="4399342"/>
          </a:xfrm>
          <a:prstGeom prst="rect">
            <a:avLst/>
          </a:prstGeom>
        </p:spPr>
      </p:pic>
      <p:pic>
        <p:nvPicPr>
          <p:cNvPr id="7" name="Picture 6">
            <a:extLst>
              <a:ext uri="{FF2B5EF4-FFF2-40B4-BE49-F238E27FC236}">
                <a16:creationId xmlns:a16="http://schemas.microsoft.com/office/drawing/2014/main" id="{4BFE2FC5-6F3D-46F3-8C3D-A86DC8E648AE}"/>
              </a:ext>
            </a:extLst>
          </p:cNvPr>
          <p:cNvPicPr>
            <a:picLocks noChangeAspect="1"/>
          </p:cNvPicPr>
          <p:nvPr/>
        </p:nvPicPr>
        <p:blipFill>
          <a:blip r:embed="rId4"/>
          <a:stretch>
            <a:fillRect/>
          </a:stretch>
        </p:blipFill>
        <p:spPr>
          <a:xfrm>
            <a:off x="1047750" y="5760759"/>
            <a:ext cx="7315200" cy="408550"/>
          </a:xfrm>
          <a:prstGeom prst="rect">
            <a:avLst/>
          </a:prstGeom>
        </p:spPr>
      </p:pic>
      <p:sp>
        <p:nvSpPr>
          <p:cNvPr id="8" name="Oval 7">
            <a:extLst>
              <a:ext uri="{FF2B5EF4-FFF2-40B4-BE49-F238E27FC236}">
                <a16:creationId xmlns:a16="http://schemas.microsoft.com/office/drawing/2014/main" id="{9588804A-FC99-4711-AA20-370833ED0DBC}"/>
              </a:ext>
            </a:extLst>
          </p:cNvPr>
          <p:cNvSpPr/>
          <p:nvPr/>
        </p:nvSpPr>
        <p:spPr>
          <a:xfrm>
            <a:off x="3505200" y="3810000"/>
            <a:ext cx="1600200" cy="533400"/>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06234F8-BABD-456A-9751-26C2FD175A34}"/>
              </a:ext>
            </a:extLst>
          </p:cNvPr>
          <p:cNvSpPr/>
          <p:nvPr/>
        </p:nvSpPr>
        <p:spPr>
          <a:xfrm>
            <a:off x="3581400" y="4476674"/>
            <a:ext cx="1600200" cy="533400"/>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6AD9495-C295-433E-B992-C5CF6277776E}"/>
              </a:ext>
            </a:extLst>
          </p:cNvPr>
          <p:cNvSpPr/>
          <p:nvPr/>
        </p:nvSpPr>
        <p:spPr>
          <a:xfrm>
            <a:off x="6826250" y="4362450"/>
            <a:ext cx="1600200" cy="5334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735D2AE-C67F-445B-996B-C4E2CD14ABDD}"/>
              </a:ext>
            </a:extLst>
          </p:cNvPr>
          <p:cNvSpPr/>
          <p:nvPr/>
        </p:nvSpPr>
        <p:spPr>
          <a:xfrm>
            <a:off x="5289550" y="3829050"/>
            <a:ext cx="1600200" cy="5334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4C4EA79-97F9-4EB9-8068-4114ACCC9DCC}"/>
              </a:ext>
            </a:extLst>
          </p:cNvPr>
          <p:cNvSpPr/>
          <p:nvPr/>
        </p:nvSpPr>
        <p:spPr>
          <a:xfrm>
            <a:off x="5334000" y="5682312"/>
            <a:ext cx="2819400" cy="53340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093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Times New Roman" panose="02020603050405020304" pitchFamily="18" charset="0"/>
              </a:rPr>
              <a:t>Procedures for Completing the 5%/$250K Budget Amendment Form</a:t>
            </a:r>
            <a:endParaRPr lang="en-US" sz="3200" dirty="0"/>
          </a:p>
        </p:txBody>
      </p:sp>
      <p:sp>
        <p:nvSpPr>
          <p:cNvPr id="3" name="Content Placeholder 2"/>
          <p:cNvSpPr>
            <a:spLocks noGrp="1"/>
          </p:cNvSpPr>
          <p:nvPr>
            <p:ph idx="1"/>
          </p:nvPr>
        </p:nvSpPr>
        <p:spPr>
          <a:xfrm>
            <a:off x="876300" y="1463007"/>
            <a:ext cx="7696200" cy="4525963"/>
          </a:xfrm>
        </p:spPr>
        <p:txBody>
          <a:bodyPr/>
          <a:lstStyle/>
          <a:p>
            <a:pPr marL="0" indent="0">
              <a:spcBef>
                <a:spcPts val="0"/>
              </a:spcBef>
              <a:buNone/>
            </a:pPr>
            <a:endParaRPr lang="en-US" sz="2000" b="1" dirty="0">
              <a:latin typeface="Times New Roman" panose="02020603050405020304" pitchFamily="18" charset="0"/>
              <a:cs typeface="Times New Roman" panose="02020603050405020304" pitchFamily="18" charset="0"/>
            </a:endParaRP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endParaRPr lang="en-US" dirty="0"/>
          </a:p>
        </p:txBody>
      </p:sp>
      <p:sp>
        <p:nvSpPr>
          <p:cNvPr id="4" name="Slide Number Placeholder 3"/>
          <p:cNvSpPr>
            <a:spLocks noGrp="1"/>
          </p:cNvSpPr>
          <p:nvPr>
            <p:ph type="sldNum" sz="quarter" idx="12"/>
          </p:nvPr>
        </p:nvSpPr>
        <p:spPr>
          <a:xfrm>
            <a:off x="7086600" y="6356350"/>
            <a:ext cx="990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prstClr val="black"/>
                </a:solidFill>
              </a:rPr>
              <a:t>44</a:t>
            </a:r>
            <a:endParaRPr lang="en-US" altLang="en-US" dirty="0"/>
          </a:p>
        </p:txBody>
      </p:sp>
      <p:sp>
        <p:nvSpPr>
          <p:cNvPr id="5" name="Date Placeholder 4"/>
          <p:cNvSpPr>
            <a:spLocks noGrp="1"/>
          </p:cNvSpPr>
          <p:nvPr>
            <p:ph type="dt" sz="half" idx="10"/>
          </p:nvPr>
        </p:nvSpPr>
        <p:spPr>
          <a:xfrm>
            <a:off x="990600" y="6248400"/>
            <a:ext cx="1600200" cy="365125"/>
          </a:xfrm>
        </p:spPr>
        <p:txBody>
          <a:bodyPr/>
          <a:lstStyle/>
          <a:p>
            <a:pPr>
              <a:defRPr/>
            </a:pPr>
            <a:fld id="{AE570923-C87F-47D4-B585-B605FD0F830B}" type="datetime1">
              <a:rPr lang="en-US" smtClean="0"/>
              <a:t>5/19/2022</a:t>
            </a:fld>
            <a:endParaRPr lang="en-US" dirty="0"/>
          </a:p>
        </p:txBody>
      </p:sp>
      <p:sp>
        <p:nvSpPr>
          <p:cNvPr id="8" name="Content Placeholder 2">
            <a:extLst>
              <a:ext uri="{FF2B5EF4-FFF2-40B4-BE49-F238E27FC236}">
                <a16:creationId xmlns:a16="http://schemas.microsoft.com/office/drawing/2014/main" id="{2612BE9B-1B13-46A4-BC6A-ED17F8FA9FE5}"/>
              </a:ext>
            </a:extLst>
          </p:cNvPr>
          <p:cNvSpPr txBox="1">
            <a:spLocks/>
          </p:cNvSpPr>
          <p:nvPr/>
        </p:nvSpPr>
        <p:spPr bwMode="auto">
          <a:xfrm>
            <a:off x="990600" y="1524000"/>
            <a:ext cx="76962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1" dirty="0"/>
              <a:t>Step 8. </a:t>
            </a:r>
            <a:r>
              <a:rPr lang="en-US" sz="2000" dirty="0"/>
              <a:t>Provide a brief reason why the budget amendment is being requested.</a:t>
            </a:r>
          </a:p>
          <a:p>
            <a:pPr marL="0" indent="0">
              <a:buFont typeface="Wingdings" pitchFamily="2" charset="2"/>
              <a:buNone/>
            </a:pPr>
            <a:r>
              <a:rPr lang="en-US" sz="2000" b="1" i="1" dirty="0"/>
              <a:t>Example Statement</a:t>
            </a:r>
            <a:r>
              <a:rPr lang="en-US" sz="2000" i="1" dirty="0"/>
              <a:t>:  The ___ Office in the __ Judicial Circuit does not have sufficient budget authority in the Other Personal Services (OPS) category to meet this fiscal year’s remaining obligations.</a:t>
            </a:r>
          </a:p>
          <a:p>
            <a:pPr marL="0" indent="0">
              <a:buFont typeface="Wingdings" pitchFamily="2" charset="2"/>
              <a:buNone/>
            </a:pPr>
            <a:endParaRPr lang="en-US" sz="2000" b="1" dirty="0"/>
          </a:p>
          <a:p>
            <a:pPr marL="0" indent="0">
              <a:buFont typeface="Wingdings" pitchFamily="2" charset="2"/>
              <a:buNone/>
            </a:pPr>
            <a:r>
              <a:rPr lang="en-US" sz="2000" b="1" dirty="0"/>
              <a:t>Step 9. </a:t>
            </a:r>
            <a:r>
              <a:rPr lang="en-US" sz="2000" dirty="0"/>
              <a:t>Date and sign the completed form. An employee who is authorized to sign budget transaction requests may type their name in the authorized signature field without having to print and sign the form.</a:t>
            </a:r>
          </a:p>
          <a:p>
            <a:pPr marL="0" indent="0">
              <a:buFont typeface="Wingdings" pitchFamily="2" charset="2"/>
              <a:buNone/>
            </a:pPr>
            <a:endParaRPr lang="en-US" sz="2000" b="1" dirty="0"/>
          </a:p>
          <a:p>
            <a:pPr marL="0" indent="0">
              <a:buFont typeface="Wingdings" pitchFamily="2" charset="2"/>
              <a:buNone/>
            </a:pPr>
            <a:r>
              <a:rPr lang="en-US" sz="2000" b="1" dirty="0"/>
              <a:t>Step 10</a:t>
            </a:r>
            <a:r>
              <a:rPr lang="en-US" sz="2000" dirty="0"/>
              <a:t>. Transmit the form electronically to the JAC budget Office using the following  email address:   </a:t>
            </a:r>
            <a:r>
              <a:rPr lang="en-US" sz="2000" u="sng" dirty="0">
                <a:hlinkClick r:id="rId3"/>
              </a:rPr>
              <a:t>Budget@justiceadmin.org</a:t>
            </a:r>
            <a:endParaRPr lang="en-US" sz="2000" dirty="0"/>
          </a:p>
          <a:p>
            <a:pPr marL="0" indent="0">
              <a:buFont typeface="Wingdings" pitchFamily="2" charset="2"/>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393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Times New Roman" panose="02020603050405020304" pitchFamily="18" charset="0"/>
              </a:rPr>
              <a:t>Procedures for Completing the 5%/$250K Budget Amendment Form</a:t>
            </a:r>
            <a:endParaRPr lang="en-US" sz="3200" dirty="0"/>
          </a:p>
        </p:txBody>
      </p:sp>
      <p:sp>
        <p:nvSpPr>
          <p:cNvPr id="3" name="Content Placeholder 2"/>
          <p:cNvSpPr>
            <a:spLocks noGrp="1"/>
          </p:cNvSpPr>
          <p:nvPr>
            <p:ph idx="1"/>
          </p:nvPr>
        </p:nvSpPr>
        <p:spPr>
          <a:xfrm>
            <a:off x="876300" y="1463007"/>
            <a:ext cx="7696200" cy="4525963"/>
          </a:xfrm>
        </p:spPr>
        <p:txBody>
          <a:bodyPr/>
          <a:lstStyle/>
          <a:p>
            <a:pPr marL="0" indent="0">
              <a:spcBef>
                <a:spcPts val="0"/>
              </a:spcBef>
              <a:buNone/>
            </a:pPr>
            <a:endParaRPr lang="en-US" sz="2000" b="1" dirty="0">
              <a:latin typeface="Times New Roman" panose="02020603050405020304" pitchFamily="18" charset="0"/>
              <a:cs typeface="Times New Roman" panose="02020603050405020304" pitchFamily="18" charset="0"/>
            </a:endParaRP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endParaRPr lang="en-US" dirty="0"/>
          </a:p>
        </p:txBody>
      </p:sp>
      <p:sp>
        <p:nvSpPr>
          <p:cNvPr id="4" name="Slide Number Placeholder 3"/>
          <p:cNvSpPr>
            <a:spLocks noGrp="1"/>
          </p:cNvSpPr>
          <p:nvPr>
            <p:ph type="sldNum" sz="quarter" idx="12"/>
          </p:nvPr>
        </p:nvSpPr>
        <p:spPr>
          <a:xfrm>
            <a:off x="7086600" y="6356350"/>
            <a:ext cx="990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prstClr val="black"/>
                </a:solidFill>
              </a:rPr>
              <a:t>45</a:t>
            </a:r>
            <a:endParaRPr lang="en-US" altLang="en-US" dirty="0"/>
          </a:p>
        </p:txBody>
      </p:sp>
      <p:sp>
        <p:nvSpPr>
          <p:cNvPr id="5" name="Date Placeholder 4"/>
          <p:cNvSpPr>
            <a:spLocks noGrp="1"/>
          </p:cNvSpPr>
          <p:nvPr>
            <p:ph type="dt" sz="half" idx="10"/>
          </p:nvPr>
        </p:nvSpPr>
        <p:spPr>
          <a:xfrm>
            <a:off x="990600" y="6248400"/>
            <a:ext cx="1600200" cy="365125"/>
          </a:xfrm>
        </p:spPr>
        <p:txBody>
          <a:bodyPr/>
          <a:lstStyle/>
          <a:p>
            <a:pPr>
              <a:defRPr/>
            </a:pPr>
            <a:fld id="{AE570923-C87F-47D4-B585-B605FD0F830B}" type="datetime1">
              <a:rPr lang="en-US" smtClean="0"/>
              <a:t>5/19/2022</a:t>
            </a:fld>
            <a:endParaRPr lang="en-US" dirty="0"/>
          </a:p>
        </p:txBody>
      </p:sp>
      <p:sp>
        <p:nvSpPr>
          <p:cNvPr id="8" name="Content Placeholder 2">
            <a:extLst>
              <a:ext uri="{FF2B5EF4-FFF2-40B4-BE49-F238E27FC236}">
                <a16:creationId xmlns:a16="http://schemas.microsoft.com/office/drawing/2014/main" id="{2612BE9B-1B13-46A4-BC6A-ED17F8FA9FE5}"/>
              </a:ext>
            </a:extLst>
          </p:cNvPr>
          <p:cNvSpPr txBox="1">
            <a:spLocks/>
          </p:cNvSpPr>
          <p:nvPr/>
        </p:nvSpPr>
        <p:spPr bwMode="auto">
          <a:xfrm>
            <a:off x="876300" y="1500756"/>
            <a:ext cx="76962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457200" marR="0">
              <a:spcBef>
                <a:spcPts val="0"/>
              </a:spcBef>
              <a:spcAft>
                <a:spcPts val="0"/>
              </a:spcAft>
            </a:pPr>
            <a:endParaRPr lang="en-US" sz="1800" b="1" dirty="0">
              <a:ea typeface="Times New Roman" panose="02020603050405020304" pitchFamily="18" charset="0"/>
            </a:endParaRPr>
          </a:p>
          <a:p>
            <a:pPr marL="114300" marR="0" indent="0">
              <a:spcBef>
                <a:spcPts val="0"/>
              </a:spcBef>
              <a:spcAft>
                <a:spcPts val="0"/>
              </a:spcAft>
              <a:buNone/>
            </a:pPr>
            <a:r>
              <a:rPr lang="en-US" sz="1800" b="1" dirty="0">
                <a:ea typeface="Times New Roman" panose="02020603050405020304" pitchFamily="18" charset="0"/>
              </a:rPr>
              <a:t>SPECIAL NOTE REGARDING 5% or $250K  BUDGET AMENDMENTS</a:t>
            </a:r>
            <a:endParaRPr lang="en-US" sz="1800" dirty="0">
              <a:ea typeface="Times New Roman" panose="02020603050405020304" pitchFamily="18" charset="0"/>
            </a:endParaRPr>
          </a:p>
          <a:p>
            <a:pPr marL="114300" marR="0" indent="0">
              <a:spcBef>
                <a:spcPts val="0"/>
              </a:spcBef>
              <a:spcAft>
                <a:spcPts val="0"/>
              </a:spcAft>
              <a:buNone/>
            </a:pPr>
            <a:r>
              <a:rPr lang="en-US" sz="1800" dirty="0">
                <a:solidFill>
                  <a:srgbClr val="0000FF"/>
                </a:solidFill>
                <a:ea typeface="Times New Roman" panose="02020603050405020304" pitchFamily="18" charset="0"/>
              </a:rPr>
              <a:t>When there is a consistent need to request the same transfer of budget authority between the same categories every fiscal year; please consider a realignment of budget authority in your LBR or Amended LBR using Issue Code numbers 2000100 [Add] and 2000200 [Deduct]. This action will help to ensure that your operating budget is properly aligned where best and most needed to accommodate expenditures. Additionally, it will decrease the number of requests made to OPB during the fiscal year.</a:t>
            </a:r>
            <a:endParaRPr lang="en-US" sz="1800" dirty="0">
              <a:ea typeface="Times New Roman" panose="02020603050405020304" pitchFamily="18" charset="0"/>
            </a:endParaRPr>
          </a:p>
          <a:p>
            <a:pPr marL="0" indent="0">
              <a:buFont typeface="Wingdings" pitchFamily="2" charset="2"/>
              <a:buNone/>
            </a:pP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6EC7AC-1CA2-42A7-84B3-822433E4F64D}"/>
              </a:ext>
            </a:extLst>
          </p:cNvPr>
          <p:cNvPicPr>
            <a:picLocks noChangeAspect="1"/>
          </p:cNvPicPr>
          <p:nvPr/>
        </p:nvPicPr>
        <p:blipFill>
          <a:blip r:embed="rId3"/>
          <a:stretch>
            <a:fillRect/>
          </a:stretch>
        </p:blipFill>
        <p:spPr>
          <a:xfrm>
            <a:off x="1005320" y="1600200"/>
            <a:ext cx="8001000" cy="1600200"/>
          </a:xfrm>
          <a:prstGeom prst="rect">
            <a:avLst/>
          </a:prstGeom>
        </p:spPr>
      </p:pic>
      <p:pic>
        <p:nvPicPr>
          <p:cNvPr id="9" name="Picture 8">
            <a:extLst>
              <a:ext uri="{FF2B5EF4-FFF2-40B4-BE49-F238E27FC236}">
                <a16:creationId xmlns:a16="http://schemas.microsoft.com/office/drawing/2014/main" id="{252AE09C-69D9-47D7-A2BA-7BDD9F454CEE}"/>
              </a:ext>
            </a:extLst>
          </p:cNvPr>
          <p:cNvPicPr>
            <a:picLocks noChangeAspect="1"/>
          </p:cNvPicPr>
          <p:nvPr/>
        </p:nvPicPr>
        <p:blipFill>
          <a:blip r:embed="rId4"/>
          <a:stretch>
            <a:fillRect/>
          </a:stretch>
        </p:blipFill>
        <p:spPr>
          <a:xfrm>
            <a:off x="1057708" y="1927093"/>
            <a:ext cx="7681912" cy="438917"/>
          </a:xfrm>
          <a:prstGeom prst="rect">
            <a:avLst/>
          </a:prstGeom>
        </p:spPr>
      </p:pic>
      <p:pic>
        <p:nvPicPr>
          <p:cNvPr id="10" name="Picture 9">
            <a:extLst>
              <a:ext uri="{FF2B5EF4-FFF2-40B4-BE49-F238E27FC236}">
                <a16:creationId xmlns:a16="http://schemas.microsoft.com/office/drawing/2014/main" id="{4C15CB20-1031-4132-8F37-9141D183CEF3}"/>
              </a:ext>
            </a:extLst>
          </p:cNvPr>
          <p:cNvPicPr>
            <a:picLocks noChangeAspect="1"/>
          </p:cNvPicPr>
          <p:nvPr/>
        </p:nvPicPr>
        <p:blipFill>
          <a:blip r:embed="rId5"/>
          <a:stretch>
            <a:fillRect/>
          </a:stretch>
        </p:blipFill>
        <p:spPr>
          <a:xfrm>
            <a:off x="4365309" y="2472372"/>
            <a:ext cx="3319461" cy="306302"/>
          </a:xfrm>
          <a:prstGeom prst="rect">
            <a:avLst/>
          </a:prstGeom>
        </p:spPr>
      </p:pic>
      <p:pic>
        <p:nvPicPr>
          <p:cNvPr id="11" name="Picture 10">
            <a:extLst>
              <a:ext uri="{FF2B5EF4-FFF2-40B4-BE49-F238E27FC236}">
                <a16:creationId xmlns:a16="http://schemas.microsoft.com/office/drawing/2014/main" id="{7BDB916E-0C27-4F6E-8399-0EF611D0B047}"/>
              </a:ext>
            </a:extLst>
          </p:cNvPr>
          <p:cNvPicPr>
            <a:picLocks noChangeAspect="1"/>
          </p:cNvPicPr>
          <p:nvPr/>
        </p:nvPicPr>
        <p:blipFill>
          <a:blip r:embed="rId6"/>
          <a:stretch>
            <a:fillRect/>
          </a:stretch>
        </p:blipFill>
        <p:spPr>
          <a:xfrm>
            <a:off x="1447800" y="2461175"/>
            <a:ext cx="1552575" cy="294591"/>
          </a:xfrm>
          <a:prstGeom prst="rect">
            <a:avLst/>
          </a:prstGeom>
        </p:spPr>
      </p:pic>
    </p:spTree>
    <p:extLst>
      <p:ext uri="{BB962C8B-B14F-4D97-AF65-F5344CB8AC3E}">
        <p14:creationId xmlns:p14="http://schemas.microsoft.com/office/powerpoint/2010/main" val="3531136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11"/>
          <p:cNvSpPr txBox="1">
            <a:spLocks noChangeArrowheads="1"/>
          </p:cNvSpPr>
          <p:nvPr/>
        </p:nvSpPr>
        <p:spPr bwMode="auto">
          <a:xfrm>
            <a:off x="977900" y="3048496"/>
            <a:ext cx="8229600" cy="3231654"/>
          </a:xfrm>
          <a:prstGeom prst="rect">
            <a:avLst/>
          </a:prstGeom>
          <a:noFill/>
          <a:ln w="9525" algn="ctr">
            <a:noFill/>
            <a:miter lim="800000"/>
            <a:headEnd/>
            <a:tailEnd/>
          </a:ln>
        </p:spPr>
        <p:txBody>
          <a:bodyPr wrap="square">
            <a:spAutoFit/>
          </a:bodyPr>
          <a:lstStyle/>
          <a:p>
            <a:pPr marL="342900" indent="-342900">
              <a:buFont typeface="Arial" panose="020B0604020202020204" pitchFamily="34" charset="0"/>
              <a:buChar char="•"/>
            </a:pPr>
            <a:r>
              <a:rPr lang="en-US" sz="2400" dirty="0">
                <a:solidFill>
                  <a:schemeClr val="accent1">
                    <a:lumMod val="50000"/>
                  </a:schemeClr>
                </a:solidFill>
              </a:rPr>
              <a:t>Implementing the use of shared Budget folders between the Budget Office and the JRO’s to minimize emailing numerous attachments back and forth as necessary to assemble the LBR and LRPP. </a:t>
            </a:r>
          </a:p>
          <a:p>
            <a:endParaRPr lang="en-US" sz="2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Fewer than a dozen JRO’s are not set up</a:t>
            </a:r>
            <a:r>
              <a:rPr lang="en-US" sz="1800" dirty="0">
                <a:solidFill>
                  <a:schemeClr val="accent1">
                    <a:lumMod val="50000"/>
                  </a:schemeClr>
                </a:solidFill>
              </a:rPr>
              <a:t>.</a:t>
            </a:r>
          </a:p>
          <a:p>
            <a:pPr marL="342900" indent="-342900">
              <a:buFont typeface="Arial" panose="020B0604020202020204" pitchFamily="34" charset="0"/>
              <a:buChar char="•"/>
            </a:pPr>
            <a:endParaRPr lang="en-US" sz="18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More information to come in the next several weeks</a:t>
            </a:r>
          </a:p>
          <a:p>
            <a:endParaRPr lang="en-US" sz="1800" dirty="0">
              <a:latin typeface="+mn-lt"/>
              <a:cs typeface="Times New Roman" panose="02020603050405020304" pitchFamily="18" charset="0"/>
            </a:endParaRPr>
          </a:p>
        </p:txBody>
      </p:sp>
      <p:sp>
        <p:nvSpPr>
          <p:cNvPr id="3" name="Slide Number Placeholder 2"/>
          <p:cNvSpPr>
            <a:spLocks noGrp="1"/>
          </p:cNvSpPr>
          <p:nvPr>
            <p:ph type="sldNum" sz="quarter" idx="12"/>
          </p:nvPr>
        </p:nvSpPr>
        <p:spPr>
          <a:xfrm>
            <a:off x="7086600" y="6356350"/>
            <a:ext cx="609600" cy="365125"/>
          </a:xfrm>
        </p:spPr>
        <p:txBody>
          <a:bodyPr/>
          <a:lstStyle/>
          <a:p>
            <a:pPr>
              <a:defRPr/>
            </a:pPr>
            <a:r>
              <a:rPr lang="en-US" altLang="en-US" sz="1200" dirty="0"/>
              <a:t>46</a:t>
            </a:r>
          </a:p>
        </p:txBody>
      </p:sp>
      <p:sp>
        <p:nvSpPr>
          <p:cNvPr id="2" name="Date Placeholder 1"/>
          <p:cNvSpPr>
            <a:spLocks noGrp="1"/>
          </p:cNvSpPr>
          <p:nvPr>
            <p:ph type="dt" sz="half" idx="10"/>
          </p:nvPr>
        </p:nvSpPr>
        <p:spPr>
          <a:xfrm>
            <a:off x="990600" y="6248400"/>
            <a:ext cx="1600200" cy="365125"/>
          </a:xfrm>
        </p:spPr>
        <p:txBody>
          <a:bodyPr/>
          <a:lstStyle/>
          <a:p>
            <a:pPr>
              <a:defRPr/>
            </a:pPr>
            <a:fld id="{840051A4-15DE-4D05-AF1C-CF67DF10A17B}" type="datetime1">
              <a:rPr lang="en-US" smtClean="0"/>
              <a:t>5/19/2022</a:t>
            </a:fld>
            <a:endParaRPr lang="en-US" dirty="0"/>
          </a:p>
        </p:txBody>
      </p:sp>
      <p:sp>
        <p:nvSpPr>
          <p:cNvPr id="7" name="Title 6">
            <a:extLst>
              <a:ext uri="{FF2B5EF4-FFF2-40B4-BE49-F238E27FC236}">
                <a16:creationId xmlns:a16="http://schemas.microsoft.com/office/drawing/2014/main" id="{3185FD0A-1FF6-437D-8882-343757BDCDE2}"/>
              </a:ext>
            </a:extLst>
          </p:cNvPr>
          <p:cNvSpPr>
            <a:spLocks noGrp="1"/>
          </p:cNvSpPr>
          <p:nvPr>
            <p:ph type="title"/>
          </p:nvPr>
        </p:nvSpPr>
        <p:spPr>
          <a:xfrm>
            <a:off x="762000" y="0"/>
            <a:ext cx="8001000" cy="1676400"/>
          </a:xfrm>
          <a:prstGeom prst="horizontalScroll">
            <a:avLst/>
          </a:prstGeom>
          <a:solidFill>
            <a:srgbClr val="F5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399FF"/>
                </a:solidFill>
              </a:rPr>
              <a:t>IN TIME for LBR &amp; LRPP FY2023-24 Preparation ....</a:t>
            </a:r>
          </a:p>
        </p:txBody>
      </p:sp>
      <p:pic>
        <p:nvPicPr>
          <p:cNvPr id="9" name="Picture 8">
            <a:extLst>
              <a:ext uri="{FF2B5EF4-FFF2-40B4-BE49-F238E27FC236}">
                <a16:creationId xmlns:a16="http://schemas.microsoft.com/office/drawing/2014/main" id="{DB5EF394-B27A-4F21-A542-5264F6145EAE}"/>
              </a:ext>
            </a:extLst>
          </p:cNvPr>
          <p:cNvPicPr>
            <a:picLocks noChangeAspect="1"/>
          </p:cNvPicPr>
          <p:nvPr/>
        </p:nvPicPr>
        <p:blipFill>
          <a:blip r:embed="rId3"/>
          <a:stretch>
            <a:fillRect/>
          </a:stretch>
        </p:blipFill>
        <p:spPr>
          <a:xfrm>
            <a:off x="3429000" y="1542871"/>
            <a:ext cx="2819400" cy="136552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dirty="0">
                <a:latin typeface="+mn-lt"/>
                <a:cs typeface="Times New Roman" panose="02020603050405020304" pitchFamily="18" charset="0"/>
              </a:rPr>
              <a:t>Budget Office Contact Information</a:t>
            </a:r>
          </a:p>
        </p:txBody>
      </p:sp>
      <p:sp>
        <p:nvSpPr>
          <p:cNvPr id="29703" name="Text Box 11"/>
          <p:cNvSpPr txBox="1">
            <a:spLocks noChangeArrowheads="1"/>
          </p:cNvSpPr>
          <p:nvPr/>
        </p:nvSpPr>
        <p:spPr bwMode="auto">
          <a:xfrm>
            <a:off x="914400" y="1417638"/>
            <a:ext cx="8229600" cy="2831544"/>
          </a:xfrm>
          <a:prstGeom prst="rect">
            <a:avLst/>
          </a:prstGeom>
          <a:noFill/>
          <a:ln w="9525" algn="ctr">
            <a:noFill/>
            <a:miter lim="800000"/>
            <a:headEnd/>
            <a:tailEnd/>
          </a:ln>
        </p:spPr>
        <p:txBody>
          <a:bodyPr wrap="square">
            <a:spAutoFit/>
          </a:bodyPr>
          <a:lstStyle/>
          <a:p>
            <a:r>
              <a:rPr lang="en-US" sz="2400" dirty="0">
                <a:latin typeface="+mn-lt"/>
                <a:cs typeface="Times New Roman" panose="02020603050405020304" pitchFamily="18" charset="0"/>
              </a:rPr>
              <a:t>Email Addresses: </a:t>
            </a:r>
            <a:r>
              <a:rPr lang="en-US" sz="2400" dirty="0">
                <a:solidFill>
                  <a:srgbClr val="0000FF"/>
                </a:solidFill>
                <a:latin typeface="+mn-lt"/>
                <a:cs typeface="Times New Roman" panose="02020603050405020304" pitchFamily="18" charset="0"/>
                <a:hlinkClick r:id="rId3"/>
              </a:rPr>
              <a:t>budget@justiceadmin.org</a:t>
            </a:r>
            <a:r>
              <a:rPr lang="en-US" sz="2400" dirty="0">
                <a:solidFill>
                  <a:srgbClr val="0000FF"/>
                </a:solidFill>
                <a:latin typeface="+mn-lt"/>
                <a:cs typeface="Times New Roman" panose="02020603050405020304" pitchFamily="18" charset="0"/>
              </a:rPr>
              <a:t> </a:t>
            </a:r>
            <a:r>
              <a:rPr lang="en-US" sz="2400" dirty="0">
                <a:solidFill>
                  <a:schemeClr val="accent1">
                    <a:lumMod val="50000"/>
                  </a:schemeClr>
                </a:solidFill>
                <a:latin typeface="+mn-lt"/>
                <a:cs typeface="Times New Roman" panose="02020603050405020304" pitchFamily="18" charset="0"/>
              </a:rPr>
              <a:t>*</a:t>
            </a:r>
          </a:p>
          <a:p>
            <a:pPr marL="342900" indent="-342900">
              <a:buFont typeface="Arial" panose="020B0604020202020204" pitchFamily="34" charset="0"/>
              <a:buChar char="•"/>
            </a:pPr>
            <a:r>
              <a:rPr lang="en-US" sz="2400" dirty="0">
                <a:solidFill>
                  <a:schemeClr val="accent1">
                    <a:lumMod val="50000"/>
                  </a:schemeClr>
                </a:solidFill>
                <a:latin typeface="+mn-lt"/>
                <a:cs typeface="Times New Roman" panose="02020603050405020304" pitchFamily="18" charset="0"/>
              </a:rPr>
              <a:t>Mailea Adams:    </a:t>
            </a:r>
            <a:r>
              <a:rPr lang="en-US" sz="2400" dirty="0">
                <a:solidFill>
                  <a:schemeClr val="accent6">
                    <a:lumMod val="75000"/>
                  </a:schemeClr>
                </a:solidFill>
                <a:latin typeface="+mn-lt"/>
                <a:cs typeface="Times New Roman" panose="02020603050405020304" pitchFamily="18" charset="0"/>
                <a:hlinkClick r:id="rId4"/>
              </a:rPr>
              <a:t>mailea.adams@justiceadmin.org</a:t>
            </a:r>
            <a:endParaRPr lang="en-US" sz="2400" dirty="0">
              <a:solidFill>
                <a:schemeClr val="accent6">
                  <a:lumMod val="75000"/>
                </a:schemeClr>
              </a:solidFill>
              <a:latin typeface="+mn-lt"/>
              <a:cs typeface="Times New Roman" panose="02020603050405020304" pitchFamily="18" charset="0"/>
            </a:endParaRPr>
          </a:p>
          <a:p>
            <a:pPr marL="342900" indent="-342900">
              <a:buFont typeface="Arial" panose="020B0604020202020204" pitchFamily="34" charset="0"/>
              <a:buChar char="•"/>
            </a:pPr>
            <a:r>
              <a:rPr lang="en-US" sz="2400" dirty="0">
                <a:latin typeface="+mn-lt"/>
                <a:cs typeface="Times New Roman" panose="02020603050405020304" pitchFamily="18" charset="0"/>
              </a:rPr>
              <a:t>Kelly Jeffries:       </a:t>
            </a:r>
            <a:r>
              <a:rPr lang="en-US" sz="2400" dirty="0">
                <a:solidFill>
                  <a:schemeClr val="accent6">
                    <a:lumMod val="75000"/>
                  </a:schemeClr>
                </a:solidFill>
                <a:latin typeface="+mn-lt"/>
                <a:cs typeface="Times New Roman" panose="02020603050405020304" pitchFamily="18" charset="0"/>
                <a:hlinkClick r:id="rId5"/>
              </a:rPr>
              <a:t>kelly.jeffries@justiceadmin.org</a:t>
            </a:r>
            <a:endParaRPr lang="en-US" sz="2400" dirty="0">
              <a:solidFill>
                <a:schemeClr val="accent6">
                  <a:lumMod val="75000"/>
                </a:schemeClr>
              </a:solidFill>
              <a:latin typeface="+mn-lt"/>
              <a:cs typeface="Times New Roman" panose="02020603050405020304" pitchFamily="18" charset="0"/>
            </a:endParaRPr>
          </a:p>
          <a:p>
            <a:pPr marL="342900" indent="-342900">
              <a:buFont typeface="Arial" panose="020B0604020202020204" pitchFamily="34" charset="0"/>
              <a:buChar char="•"/>
            </a:pPr>
            <a:r>
              <a:rPr lang="en-US" sz="2400" dirty="0">
                <a:latin typeface="+mn-lt"/>
                <a:cs typeface="Times New Roman" panose="02020603050405020304" pitchFamily="18" charset="0"/>
              </a:rPr>
              <a:t>Adams Preisser:  </a:t>
            </a:r>
            <a:r>
              <a:rPr lang="en-US" sz="2400" dirty="0">
                <a:solidFill>
                  <a:schemeClr val="accent6">
                    <a:lumMod val="75000"/>
                  </a:schemeClr>
                </a:solidFill>
                <a:latin typeface="+mn-lt"/>
                <a:cs typeface="Times New Roman" panose="02020603050405020304" pitchFamily="18" charset="0"/>
                <a:hlinkClick r:id="rId6"/>
              </a:rPr>
              <a:t>adam.preisser@justiceadmin.org</a:t>
            </a:r>
            <a:endParaRPr lang="en-US" sz="2400" dirty="0">
              <a:solidFill>
                <a:schemeClr val="accent6">
                  <a:lumMod val="75000"/>
                </a:schemeClr>
              </a:solidFill>
              <a:latin typeface="+mn-lt"/>
              <a:cs typeface="Times New Roman" panose="02020603050405020304" pitchFamily="18" charset="0"/>
            </a:endParaRPr>
          </a:p>
          <a:p>
            <a:endParaRPr lang="en-US" sz="1600" dirty="0">
              <a:latin typeface="+mn-lt"/>
              <a:cs typeface="Times New Roman" panose="02020603050405020304" pitchFamily="18" charset="0"/>
            </a:endParaRPr>
          </a:p>
          <a:p>
            <a:r>
              <a:rPr lang="en-US" sz="2400" dirty="0">
                <a:latin typeface="+mn-lt"/>
                <a:cs typeface="Times New Roman" panose="02020603050405020304" pitchFamily="18" charset="0"/>
              </a:rPr>
              <a:t>Telephone #: (850) 488-2415</a:t>
            </a:r>
          </a:p>
          <a:p>
            <a:endParaRPr lang="en-US" sz="1800" dirty="0">
              <a:latin typeface="+mn-lt"/>
              <a:cs typeface="Times New Roman" panose="02020603050405020304" pitchFamily="18" charset="0"/>
            </a:endParaRPr>
          </a:p>
          <a:p>
            <a:pPr algn="ctr"/>
            <a:r>
              <a:rPr lang="en-US" sz="2400" dirty="0">
                <a:solidFill>
                  <a:schemeClr val="accent1">
                    <a:lumMod val="50000"/>
                  </a:schemeClr>
                </a:solidFill>
                <a:latin typeface="+mn-lt"/>
                <a:cs typeface="Times New Roman" panose="02020603050405020304" pitchFamily="18" charset="0"/>
              </a:rPr>
              <a:t>* Preferred address for submissions that are to be processed.</a:t>
            </a:r>
            <a:endParaRPr lang="en-US" sz="2400" dirty="0">
              <a:solidFill>
                <a:schemeClr val="accent1">
                  <a:lumMod val="50000"/>
                </a:schemeClr>
              </a:solidFill>
              <a:latin typeface="+mn-lt"/>
            </a:endParaRPr>
          </a:p>
        </p:txBody>
      </p:sp>
      <p:sp>
        <p:nvSpPr>
          <p:cNvPr id="3" name="Slide Number Placeholder 2"/>
          <p:cNvSpPr>
            <a:spLocks noGrp="1"/>
          </p:cNvSpPr>
          <p:nvPr>
            <p:ph type="sldNum" sz="quarter" idx="12"/>
          </p:nvPr>
        </p:nvSpPr>
        <p:spPr>
          <a:xfrm>
            <a:off x="7086600" y="6356350"/>
            <a:ext cx="609600" cy="365125"/>
          </a:xfrm>
        </p:spPr>
        <p:txBody>
          <a:bodyPr/>
          <a:lstStyle/>
          <a:p>
            <a:pPr>
              <a:defRPr/>
            </a:pPr>
            <a:r>
              <a:rPr lang="en-US" altLang="en-US" sz="1200" dirty="0"/>
              <a:t>47</a:t>
            </a:r>
          </a:p>
        </p:txBody>
      </p:sp>
      <p:sp>
        <p:nvSpPr>
          <p:cNvPr id="2" name="Date Placeholder 1"/>
          <p:cNvSpPr>
            <a:spLocks noGrp="1"/>
          </p:cNvSpPr>
          <p:nvPr>
            <p:ph type="dt" sz="half" idx="10"/>
          </p:nvPr>
        </p:nvSpPr>
        <p:spPr>
          <a:xfrm>
            <a:off x="990600" y="6248400"/>
            <a:ext cx="1600200" cy="365125"/>
          </a:xfrm>
        </p:spPr>
        <p:txBody>
          <a:bodyPr/>
          <a:lstStyle/>
          <a:p>
            <a:pPr>
              <a:defRPr/>
            </a:pPr>
            <a:fld id="{840051A4-15DE-4D05-AF1C-CF67DF10A17B}" type="datetime1">
              <a:rPr lang="en-US" smtClean="0"/>
              <a:t>5/19/2022</a:t>
            </a:fld>
            <a:endParaRPr lang="en-US" dirty="0"/>
          </a:p>
        </p:txBody>
      </p:sp>
      <p:pic>
        <p:nvPicPr>
          <p:cNvPr id="8" name="Picture 7">
            <a:extLst>
              <a:ext uri="{FF2B5EF4-FFF2-40B4-BE49-F238E27FC236}">
                <a16:creationId xmlns:a16="http://schemas.microsoft.com/office/drawing/2014/main" id="{95311B1C-1A5A-4077-B4AA-53A309022DD9}"/>
              </a:ext>
            </a:extLst>
          </p:cNvPr>
          <p:cNvPicPr/>
          <p:nvPr/>
        </p:nvPicPr>
        <p:blipFill>
          <a:blip r:embed="rId7"/>
          <a:stretch>
            <a:fillRect/>
          </a:stretch>
        </p:blipFill>
        <p:spPr>
          <a:xfrm>
            <a:off x="1809750" y="4425642"/>
            <a:ext cx="5724525" cy="1738631"/>
          </a:xfrm>
          <a:prstGeom prst="rect">
            <a:avLst/>
          </a:prstGeom>
        </p:spPr>
      </p:pic>
    </p:spTree>
    <p:extLst>
      <p:ext uri="{BB962C8B-B14F-4D97-AF65-F5344CB8AC3E}">
        <p14:creationId xmlns:p14="http://schemas.microsoft.com/office/powerpoint/2010/main" val="4020317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a:xfrm>
            <a:off x="914400" y="1447800"/>
            <a:ext cx="7623175" cy="1066800"/>
          </a:xfrm>
        </p:spPr>
        <p:txBody>
          <a:bodyPr/>
          <a:lstStyle/>
          <a:p>
            <a:pPr algn="ctr" eaLnBrk="1" hangingPunct="1"/>
            <a:r>
              <a:rPr lang="en-US" dirty="0">
                <a:latin typeface="Times New Roman" panose="02020603050405020304" pitchFamily="18" charset="0"/>
                <a:cs typeface="Times New Roman" panose="02020603050405020304" pitchFamily="18" charset="0"/>
              </a:rPr>
              <a:t>Human Resources</a:t>
            </a:r>
            <a:br>
              <a:rPr lang="en-US" dirty="0">
                <a:latin typeface="Times New Roman" panose="02020603050405020304" pitchFamily="18" charset="0"/>
                <a:cs typeface="Times New Roman" panose="02020603050405020304" pitchFamily="18" charset="0"/>
              </a:rPr>
            </a:b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62200"/>
            <a:ext cx="3810000" cy="28575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590800"/>
            <a:ext cx="2943212" cy="2194560"/>
          </a:xfrm>
          <a:prstGeom prst="rect">
            <a:avLst/>
          </a:prstGeom>
        </p:spPr>
      </p:pic>
      <p:sp>
        <p:nvSpPr>
          <p:cNvPr id="7" name="TextBox 6"/>
          <p:cNvSpPr txBox="1"/>
          <p:nvPr/>
        </p:nvSpPr>
        <p:spPr>
          <a:xfrm>
            <a:off x="762000" y="5486400"/>
            <a:ext cx="7239000" cy="369332"/>
          </a:xfrm>
          <a:prstGeom prst="rect">
            <a:avLst/>
          </a:prstGeom>
          <a:noFill/>
        </p:spPr>
        <p:txBody>
          <a:bodyPr wrap="square" rtlCol="0">
            <a:spAutoFit/>
          </a:bodyPr>
          <a:lstStyle/>
          <a:p>
            <a:r>
              <a:rPr lang="en-US" sz="1800" dirty="0"/>
              <a:t>How it started.				How it ended.</a:t>
            </a:r>
          </a:p>
        </p:txBody>
      </p:sp>
    </p:spTree>
    <p:extLst>
      <p:ext uri="{BB962C8B-B14F-4D97-AF65-F5344CB8AC3E}">
        <p14:creationId xmlns:p14="http://schemas.microsoft.com/office/powerpoint/2010/main" val="3762419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Payroll Discussion— </a:t>
            </a:r>
            <a:endParaRPr lang="en-US" sz="1800" b="0" dirty="0">
              <a:solidFill>
                <a:srgbClr val="FF0000"/>
              </a:solidFill>
              <a:latin typeface="Times New Roman" panose="02020603050405020304" pitchFamily="18" charset="0"/>
              <a:cs typeface="Times New Roman" panose="02020603050405020304" pitchFamily="18" charset="0"/>
            </a:endParaRPr>
          </a:p>
        </p:txBody>
      </p:sp>
      <p:sp>
        <p:nvSpPr>
          <p:cNvPr id="31749" name="Text Box 6"/>
          <p:cNvSpPr txBox="1">
            <a:spLocks noChangeArrowheads="1"/>
          </p:cNvSpPr>
          <p:nvPr/>
        </p:nvSpPr>
        <p:spPr bwMode="auto">
          <a:xfrm>
            <a:off x="914400" y="1525586"/>
            <a:ext cx="8077200" cy="708025"/>
          </a:xfrm>
          <a:prstGeom prst="rect">
            <a:avLst/>
          </a:prstGeom>
          <a:noFill/>
          <a:ln w="9525" algn="ctr">
            <a:noFill/>
            <a:miter lim="800000"/>
            <a:headEnd/>
            <a:tailEnd/>
          </a:ln>
        </p:spPr>
        <p:txBody>
          <a:bodyPr>
            <a:spAutoFit/>
          </a:bodyPr>
          <a:lstStyle/>
          <a:p>
            <a:pPr>
              <a:spcBef>
                <a:spcPct val="50000"/>
              </a:spcBef>
            </a:pPr>
            <a:r>
              <a:rPr lang="en-US" sz="2000" b="1" dirty="0">
                <a:latin typeface="Times New Roman" panose="02020603050405020304" pitchFamily="18" charset="0"/>
                <a:cs typeface="Times New Roman" panose="02020603050405020304" pitchFamily="18" charset="0"/>
              </a:rPr>
              <a:t>Early Submission:  </a:t>
            </a:r>
            <a:r>
              <a:rPr lang="en-US" sz="2000" dirty="0">
                <a:latin typeface="Times New Roman" panose="02020603050405020304" pitchFamily="18" charset="0"/>
                <a:cs typeface="Times New Roman" panose="02020603050405020304" pitchFamily="18" charset="0"/>
              </a:rPr>
              <a:t>Please submit payroll actions as soon as you know about them.  </a:t>
            </a:r>
            <a:endParaRPr lang="en-US" sz="2000" b="1" dirty="0">
              <a:latin typeface="Times New Roman" panose="02020603050405020304" pitchFamily="18" charset="0"/>
              <a:cs typeface="Times New Roman" panose="02020603050405020304" pitchFamily="18" charset="0"/>
            </a:endParaRPr>
          </a:p>
        </p:txBody>
      </p:sp>
      <p:sp>
        <p:nvSpPr>
          <p:cNvPr id="649223" name="AutoShape 7"/>
          <p:cNvSpPr>
            <a:spLocks/>
          </p:cNvSpPr>
          <p:nvPr/>
        </p:nvSpPr>
        <p:spPr bwMode="gray">
          <a:xfrm>
            <a:off x="5334000" y="2424112"/>
            <a:ext cx="3048000" cy="3595688"/>
          </a:xfrm>
          <a:prstGeom prst="borderCallout2">
            <a:avLst>
              <a:gd name="adj1" fmla="val -5804"/>
              <a:gd name="adj2" fmla="val 24846"/>
              <a:gd name="adj3" fmla="val 107"/>
              <a:gd name="adj4" fmla="val 44810"/>
              <a:gd name="adj5" fmla="val -10286"/>
              <a:gd name="adj6" fmla="val 15697"/>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1600" b="1" dirty="0">
                <a:solidFill>
                  <a:srgbClr val="F8F8F8"/>
                </a:solidFill>
                <a:effectLst>
                  <a:outerShdw blurRad="38100" dist="38100" dir="2700000" algn="tl">
                    <a:srgbClr val="000000"/>
                  </a:outerShdw>
                </a:effectLst>
              </a:rPr>
              <a:t>On-Demand Payments:</a:t>
            </a:r>
            <a:r>
              <a:rPr lang="en-US" sz="1600" dirty="0">
                <a:solidFill>
                  <a:srgbClr val="F8F8F8"/>
                </a:solidFill>
              </a:rPr>
              <a:t> </a:t>
            </a:r>
          </a:p>
          <a:p>
            <a:pPr algn="ctr">
              <a:defRPr/>
            </a:pPr>
            <a:r>
              <a:rPr lang="en-US" sz="1600" dirty="0">
                <a:solidFill>
                  <a:schemeClr val="bg1"/>
                </a:solidFill>
              </a:rPr>
              <a:t>Deadline for processing in </a:t>
            </a:r>
          </a:p>
          <a:p>
            <a:pPr algn="ctr">
              <a:defRPr/>
            </a:pPr>
            <a:r>
              <a:rPr lang="en-US" sz="1600" dirty="0">
                <a:solidFill>
                  <a:schemeClr val="bg1"/>
                </a:solidFill>
              </a:rPr>
              <a:t>FY 21-22 is </a:t>
            </a:r>
          </a:p>
          <a:p>
            <a:pPr algn="ctr">
              <a:defRPr/>
            </a:pPr>
            <a:r>
              <a:rPr lang="en-US" sz="1600" b="1" u="sng" dirty="0">
                <a:solidFill>
                  <a:schemeClr val="tx1"/>
                </a:solidFill>
              </a:rPr>
              <a:t>Tuesday, 06/28/2022 at 2:00 p.m.</a:t>
            </a:r>
          </a:p>
          <a:p>
            <a:pPr algn="ctr">
              <a:buFontTx/>
              <a:buChar char="•"/>
              <a:defRPr/>
            </a:pPr>
            <a:endParaRPr lang="en-US" sz="1600" dirty="0">
              <a:solidFill>
                <a:schemeClr val="bg1"/>
              </a:solidFill>
            </a:endParaRPr>
          </a:p>
          <a:p>
            <a:pPr algn="ctr">
              <a:buFontTx/>
              <a:buChar char="•"/>
              <a:defRPr/>
            </a:pPr>
            <a:r>
              <a:rPr lang="en-US" sz="1600" dirty="0">
                <a:solidFill>
                  <a:schemeClr val="bg1"/>
                </a:solidFill>
              </a:rPr>
              <a:t>No guarantee that On-Demand requests entered </a:t>
            </a:r>
            <a:r>
              <a:rPr lang="en-US" sz="1600" b="1" u="sng" dirty="0">
                <a:solidFill>
                  <a:schemeClr val="tx1"/>
                </a:solidFill>
              </a:rPr>
              <a:t>after</a:t>
            </a:r>
            <a:r>
              <a:rPr lang="en-US" sz="1600" u="sng" dirty="0">
                <a:solidFill>
                  <a:schemeClr val="tx1"/>
                </a:solidFill>
              </a:rPr>
              <a:t> </a:t>
            </a:r>
            <a:r>
              <a:rPr lang="en-US" sz="1600" b="1" u="sng" dirty="0">
                <a:solidFill>
                  <a:schemeClr val="tx1"/>
                </a:solidFill>
              </a:rPr>
              <a:t>06/28/2022 2:00 p.m.</a:t>
            </a:r>
            <a:r>
              <a:rPr lang="en-US" sz="1600" b="1" dirty="0">
                <a:solidFill>
                  <a:schemeClr val="tx1"/>
                </a:solidFill>
              </a:rPr>
              <a:t> </a:t>
            </a:r>
            <a:r>
              <a:rPr lang="en-US" sz="1600" dirty="0">
                <a:solidFill>
                  <a:schemeClr val="bg1"/>
                </a:solidFill>
              </a:rPr>
              <a:t>will be processed from FY 21-22 budget, but can be certified forward as a FY 21-22 payable if funds are available.  Please coordinate with your JAC Accountant.</a:t>
            </a:r>
          </a:p>
        </p:txBody>
      </p:sp>
      <p:sp>
        <p:nvSpPr>
          <p:cNvPr id="10" name="AutoShape 5"/>
          <p:cNvSpPr>
            <a:spLocks/>
          </p:cNvSpPr>
          <p:nvPr/>
        </p:nvSpPr>
        <p:spPr bwMode="gray">
          <a:xfrm>
            <a:off x="1524000" y="3048000"/>
            <a:ext cx="2743200" cy="1600200"/>
          </a:xfrm>
          <a:prstGeom prst="borderCallout2">
            <a:avLst>
              <a:gd name="adj1" fmla="val 556"/>
              <a:gd name="adj2" fmla="val 31809"/>
              <a:gd name="adj3" fmla="val 2213"/>
              <a:gd name="adj4" fmla="val 32327"/>
              <a:gd name="adj5" fmla="val -350"/>
              <a:gd name="adj6" fmla="val 29757"/>
            </a:avLst>
          </a:prstGeom>
          <a:ln>
            <a:headEnd/>
            <a:tailEnd/>
          </a:ln>
        </p:spPr>
        <p:style>
          <a:lnRef idx="1">
            <a:schemeClr val="accent6"/>
          </a:lnRef>
          <a:fillRef idx="3">
            <a:schemeClr val="accent6"/>
          </a:fillRef>
          <a:effectRef idx="2">
            <a:schemeClr val="accent6"/>
          </a:effectRef>
          <a:fontRef idx="minor">
            <a:schemeClr val="lt1"/>
          </a:fontRef>
        </p:style>
        <p:txBody>
          <a:bodyPr/>
          <a:lstStyle/>
          <a:p>
            <a:pPr algn="ctr">
              <a:defRPr/>
            </a:pPr>
            <a:r>
              <a:rPr lang="en-US" sz="1600" b="1" dirty="0">
                <a:solidFill>
                  <a:srgbClr val="F8F8F8"/>
                </a:solidFill>
                <a:effectLst>
                  <a:outerShdw blurRad="38100" dist="38100" dir="2700000" algn="tl">
                    <a:srgbClr val="000000"/>
                  </a:outerShdw>
                </a:effectLst>
              </a:rPr>
              <a:t>Supplemental Pay Transactions:</a:t>
            </a:r>
            <a:r>
              <a:rPr lang="en-US" sz="1600" dirty="0">
                <a:solidFill>
                  <a:srgbClr val="F8F8F8"/>
                </a:solidFill>
              </a:rPr>
              <a:t> </a:t>
            </a:r>
          </a:p>
          <a:p>
            <a:pPr algn="ctr">
              <a:defRPr/>
            </a:pPr>
            <a:r>
              <a:rPr lang="en-US" sz="1600" dirty="0">
                <a:solidFill>
                  <a:schemeClr val="bg1"/>
                </a:solidFill>
              </a:rPr>
              <a:t>Due </a:t>
            </a:r>
            <a:r>
              <a:rPr lang="en-US" sz="1600" b="1" u="sng" dirty="0">
                <a:solidFill>
                  <a:schemeClr val="tx1"/>
                </a:solidFill>
              </a:rPr>
              <a:t>Thursday,</a:t>
            </a:r>
            <a:r>
              <a:rPr lang="en-US" sz="1600" u="sng" dirty="0">
                <a:solidFill>
                  <a:schemeClr val="tx1"/>
                </a:solidFill>
              </a:rPr>
              <a:t> </a:t>
            </a:r>
            <a:r>
              <a:rPr lang="en-US" sz="1600" b="1" u="sng" dirty="0">
                <a:solidFill>
                  <a:schemeClr val="tx1"/>
                </a:solidFill>
              </a:rPr>
              <a:t>06/16/2022 </a:t>
            </a:r>
            <a:r>
              <a:rPr lang="en-US" sz="1600" dirty="0">
                <a:solidFill>
                  <a:schemeClr val="bg1"/>
                </a:solidFill>
              </a:rPr>
              <a:t>to ensure processing from </a:t>
            </a:r>
          </a:p>
          <a:p>
            <a:pPr algn="ctr">
              <a:defRPr/>
            </a:pPr>
            <a:r>
              <a:rPr lang="en-US" sz="1600" dirty="0">
                <a:solidFill>
                  <a:schemeClr val="bg1"/>
                </a:solidFill>
              </a:rPr>
              <a:t>FY 21-22 budget.</a:t>
            </a:r>
          </a:p>
        </p:txBody>
      </p:sp>
      <p:sp>
        <p:nvSpPr>
          <p:cNvPr id="3" name="TextBox 2"/>
          <p:cNvSpPr txBox="1"/>
          <p:nvPr/>
        </p:nvSpPr>
        <p:spPr>
          <a:xfrm>
            <a:off x="7086600" y="6352401"/>
            <a:ext cx="838200" cy="276999"/>
          </a:xfrm>
          <a:prstGeom prst="rect">
            <a:avLst/>
          </a:prstGeom>
          <a:noFill/>
        </p:spPr>
        <p:txBody>
          <a:bodyPr wrap="square" rtlCol="0">
            <a:spAutoFit/>
          </a:bodyPr>
          <a:lstStyle/>
          <a:p>
            <a:r>
              <a:rPr lang="en-US" sz="1200" dirty="0"/>
              <a:t>49</a:t>
            </a:r>
          </a:p>
        </p:txBody>
      </p:sp>
      <p:sp>
        <p:nvSpPr>
          <p:cNvPr id="5" name="Rectangle 4"/>
          <p:cNvSpPr/>
          <p:nvPr/>
        </p:nvSpPr>
        <p:spPr>
          <a:xfrm>
            <a:off x="990600" y="6276201"/>
            <a:ext cx="853119" cy="276999"/>
          </a:xfrm>
          <a:prstGeom prst="rect">
            <a:avLst/>
          </a:prstGeom>
        </p:spPr>
        <p:txBody>
          <a:bodyPr wrap="none">
            <a:spAutoFit/>
          </a:bodyPr>
          <a:lstStyle/>
          <a:p>
            <a:fld id="{840051A4-15DE-4D05-AF1C-CF67DF10A17B}"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18966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State of Florida Fiscal Year</a:t>
            </a:r>
          </a:p>
        </p:txBody>
      </p:sp>
      <p:sp>
        <p:nvSpPr>
          <p:cNvPr id="3" name="Content Placeholder 2"/>
          <p:cNvSpPr>
            <a:spLocks noGrp="1"/>
          </p:cNvSpPr>
          <p:nvPr>
            <p:ph idx="1"/>
          </p:nvPr>
        </p:nvSpPr>
        <p:spPr>
          <a:xfrm>
            <a:off x="990600" y="1447800"/>
            <a:ext cx="7696200" cy="4525963"/>
          </a:xfrm>
        </p:spPr>
        <p:txBody>
          <a:bodyPr/>
          <a:lstStyle/>
          <a:p>
            <a:r>
              <a:rPr lang="en-US" dirty="0">
                <a:latin typeface="Times New Roman" panose="02020603050405020304" pitchFamily="18" charset="0"/>
                <a:cs typeface="Times New Roman" panose="02020603050405020304" pitchFamily="18" charset="0"/>
              </a:rPr>
              <a:t>The State of Florida’s fiscal year runs from July 1 through June 30</a:t>
            </a:r>
          </a:p>
          <a:p>
            <a:r>
              <a:rPr lang="en-US" dirty="0">
                <a:latin typeface="Times New Roman" panose="02020603050405020304" pitchFamily="18" charset="0"/>
                <a:cs typeface="Times New Roman" panose="02020603050405020304" pitchFamily="18" charset="0"/>
              </a:rPr>
              <a:t>Florida governmental accounting is mostly a year-to-year process – “spend it or lose it”</a:t>
            </a:r>
          </a:p>
          <a:p>
            <a:r>
              <a:rPr lang="en-US" dirty="0">
                <a:latin typeface="Times New Roman" panose="02020603050405020304" pitchFamily="18" charset="0"/>
                <a:cs typeface="Times New Roman" panose="02020603050405020304" pitchFamily="18" charset="0"/>
              </a:rPr>
              <a:t>The State of Florida allows </a:t>
            </a:r>
            <a:r>
              <a:rPr lang="en-US" b="1" i="1" dirty="0">
                <a:latin typeface="Times New Roman" panose="02020603050405020304" pitchFamily="18" charset="0"/>
                <a:cs typeface="Times New Roman" panose="02020603050405020304" pitchFamily="18" charset="0"/>
              </a:rPr>
              <a:t>state obligations incurred but not paid prior to June 30 </a:t>
            </a:r>
            <a:r>
              <a:rPr lang="en-US" dirty="0">
                <a:latin typeface="Times New Roman" panose="02020603050405020304" pitchFamily="18" charset="0"/>
                <a:cs typeface="Times New Roman" panose="02020603050405020304" pitchFamily="18" charset="0"/>
              </a:rPr>
              <a:t>to be paid after June 30 </a:t>
            </a:r>
          </a:p>
          <a:p>
            <a:pPr lvl="1"/>
            <a:r>
              <a:rPr lang="en-US" dirty="0">
                <a:latin typeface="Times New Roman" panose="02020603050405020304" pitchFamily="18" charset="0"/>
                <a:cs typeface="Times New Roman" panose="02020603050405020304" pitchFamily="18" charset="0"/>
              </a:rPr>
              <a:t>In effect, extending the fiscal year to September 30</a:t>
            </a:r>
          </a:p>
        </p:txBody>
      </p:sp>
      <p:sp>
        <p:nvSpPr>
          <p:cNvPr id="5" name="Slide Number Placeholder 4"/>
          <p:cNvSpPr>
            <a:spLocks noGrp="1"/>
          </p:cNvSpPr>
          <p:nvPr>
            <p:ph type="sldNum" sz="quarter" idx="12"/>
          </p:nvPr>
        </p:nvSpPr>
        <p:spPr>
          <a:xfrm>
            <a:off x="7162800" y="6356350"/>
            <a:ext cx="1143000" cy="365125"/>
          </a:xfrm>
        </p:spPr>
        <p:txBody>
          <a:bodyPr/>
          <a:lstStyle/>
          <a:p>
            <a:pPr>
              <a:defRPr/>
            </a:pPr>
            <a:r>
              <a:rPr lang="en-US" altLang="en-US" sz="1200" dirty="0"/>
              <a:t>5</a:t>
            </a:r>
          </a:p>
        </p:txBody>
      </p:sp>
      <p:sp>
        <p:nvSpPr>
          <p:cNvPr id="4" name="Date Placeholder 3"/>
          <p:cNvSpPr>
            <a:spLocks noGrp="1"/>
          </p:cNvSpPr>
          <p:nvPr>
            <p:ph type="dt" sz="half" idx="10"/>
          </p:nvPr>
        </p:nvSpPr>
        <p:spPr>
          <a:xfrm>
            <a:off x="990600" y="6324600"/>
            <a:ext cx="1600200" cy="365125"/>
          </a:xfrm>
        </p:spPr>
        <p:txBody>
          <a:bodyPr/>
          <a:lstStyle/>
          <a:p>
            <a:pPr>
              <a:defRPr/>
            </a:pPr>
            <a:fld id="{4F9AB387-7343-4A1A-904C-8F2E2590BBDE}" type="datetime1">
              <a:rPr lang="en-US" smtClean="0">
                <a:solidFill>
                  <a:schemeClr val="bg1">
                    <a:lumMod val="50000"/>
                  </a:schemeClr>
                </a:solidFill>
              </a:rPr>
              <a:t>5/19/2022</a:t>
            </a:fld>
            <a:endParaRPr lang="en-US" dirty="0">
              <a:solidFill>
                <a:schemeClr val="bg1">
                  <a:lumMod val="50000"/>
                </a:schemeClr>
              </a:solidFill>
            </a:endParaRPr>
          </a:p>
        </p:txBody>
      </p:sp>
    </p:spTree>
    <p:extLst>
      <p:ext uri="{BB962C8B-B14F-4D97-AF65-F5344CB8AC3E}">
        <p14:creationId xmlns:p14="http://schemas.microsoft.com/office/powerpoint/2010/main" val="1435763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Payroll Discussion</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2179637"/>
            <a:ext cx="7696200" cy="4525963"/>
          </a:xfrm>
        </p:spPr>
        <p:txBody>
          <a:bodyPr/>
          <a:lstStyle/>
          <a:p>
            <a:r>
              <a:rPr lang="en-US" dirty="0">
                <a:solidFill>
                  <a:srgbClr val="7030A0"/>
                </a:solidFill>
                <a:latin typeface="Times New Roman" panose="02020603050405020304" pitchFamily="18" charset="0"/>
                <a:cs typeface="Times New Roman" panose="02020603050405020304" pitchFamily="18" charset="0"/>
              </a:rPr>
              <a:t>Supplemental Payroll </a:t>
            </a:r>
            <a:r>
              <a:rPr lang="en-US" i="1" dirty="0">
                <a:solidFill>
                  <a:srgbClr val="7030A0"/>
                </a:solidFill>
                <a:latin typeface="Times New Roman" panose="02020603050405020304" pitchFamily="18" charset="0"/>
                <a:cs typeface="Times New Roman" panose="02020603050405020304" pitchFamily="18" charset="0"/>
              </a:rPr>
              <a:t>processes</a:t>
            </a:r>
            <a:r>
              <a:rPr lang="en-US" dirty="0">
                <a:solidFill>
                  <a:srgbClr val="7030A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Tuesday, June 21</a:t>
            </a:r>
            <a:r>
              <a:rPr lang="en-US" baseline="30000" dirty="0">
                <a:solidFill>
                  <a:srgbClr val="FF0000"/>
                </a:solidFill>
                <a:latin typeface="Times New Roman" panose="02020603050405020304" pitchFamily="18" charset="0"/>
                <a:cs typeface="Times New Roman" panose="02020603050405020304" pitchFamily="18" charset="0"/>
              </a:rPr>
              <a:t>st</a:t>
            </a:r>
            <a:r>
              <a:rPr lang="en-US" dirty="0">
                <a:solidFill>
                  <a:srgbClr val="FF0000"/>
                </a:solidFill>
                <a:latin typeface="Times New Roman" panose="02020603050405020304" pitchFamily="18" charset="0"/>
                <a:cs typeface="Times New Roman" panose="02020603050405020304" pitchFamily="18" charset="0"/>
              </a:rPr>
              <a:t>   </a:t>
            </a:r>
          </a:p>
          <a:p>
            <a:r>
              <a:rPr lang="en-US" dirty="0">
                <a:solidFill>
                  <a:srgbClr val="7030A0"/>
                </a:solidFill>
                <a:latin typeface="Times New Roman" panose="02020603050405020304" pitchFamily="18" charset="0"/>
                <a:cs typeface="Times New Roman" panose="02020603050405020304" pitchFamily="18" charset="0"/>
              </a:rPr>
              <a:t>It will </a:t>
            </a:r>
            <a:r>
              <a:rPr lang="en-US" i="1" dirty="0">
                <a:solidFill>
                  <a:srgbClr val="7030A0"/>
                </a:solidFill>
                <a:latin typeface="Times New Roman" panose="02020603050405020304" pitchFamily="18" charset="0"/>
                <a:cs typeface="Times New Roman" panose="02020603050405020304" pitchFamily="18" charset="0"/>
              </a:rPr>
              <a:t>post</a:t>
            </a:r>
            <a:r>
              <a:rPr lang="en-US" dirty="0">
                <a:solidFill>
                  <a:srgbClr val="7030A0"/>
                </a:solidFill>
                <a:latin typeface="Times New Roman" panose="02020603050405020304" pitchFamily="18" charset="0"/>
                <a:cs typeface="Times New Roman" panose="02020603050405020304" pitchFamily="18" charset="0"/>
              </a:rPr>
              <a:t> </a:t>
            </a:r>
            <a:r>
              <a:rPr lang="en-US" u="sng" dirty="0">
                <a:solidFill>
                  <a:srgbClr val="7030A0"/>
                </a:solidFill>
                <a:latin typeface="Times New Roman" panose="02020603050405020304" pitchFamily="18" charset="0"/>
                <a:cs typeface="Times New Roman" panose="02020603050405020304" pitchFamily="18" charset="0"/>
              </a:rPr>
              <a:t>late</a:t>
            </a:r>
            <a:r>
              <a:rPr lang="en-US" dirty="0">
                <a:solidFill>
                  <a:srgbClr val="7030A0"/>
                </a:solidFill>
                <a:latin typeface="Times New Roman" panose="02020603050405020304" pitchFamily="18" charset="0"/>
                <a:cs typeface="Times New Roman" panose="02020603050405020304" pitchFamily="18" charset="0"/>
              </a:rPr>
              <a:t> afternoon on </a:t>
            </a:r>
            <a:r>
              <a:rPr lang="en-US" dirty="0">
                <a:solidFill>
                  <a:srgbClr val="FF0000"/>
                </a:solidFill>
                <a:latin typeface="Times New Roman" panose="02020603050405020304" pitchFamily="18" charset="0"/>
                <a:cs typeface="Times New Roman" panose="02020603050405020304" pitchFamily="18" charset="0"/>
              </a:rPr>
              <a:t>Tuesday, June 21</a:t>
            </a:r>
            <a:r>
              <a:rPr lang="en-US" baseline="30000" dirty="0">
                <a:solidFill>
                  <a:srgbClr val="FF0000"/>
                </a:solidFill>
                <a:latin typeface="Times New Roman" panose="02020603050405020304" pitchFamily="18" charset="0"/>
                <a:cs typeface="Times New Roman" panose="02020603050405020304" pitchFamily="18" charset="0"/>
              </a:rPr>
              <a:t>st</a:t>
            </a:r>
            <a:r>
              <a:rPr lang="en-US" dirty="0">
                <a:solidFill>
                  <a:srgbClr val="FF0000"/>
                </a:solidFill>
                <a:latin typeface="Times New Roman" panose="02020603050405020304" pitchFamily="18" charset="0"/>
                <a:cs typeface="Times New Roman" panose="02020603050405020304" pitchFamily="18" charset="0"/>
              </a:rPr>
              <a:t>   </a:t>
            </a:r>
            <a:endParaRPr lang="en-US" baseline="30000" dirty="0">
              <a:solidFill>
                <a:srgbClr val="FF0000"/>
              </a:solidFill>
              <a:latin typeface="Times New Roman" panose="02020603050405020304" pitchFamily="18" charset="0"/>
              <a:cs typeface="Times New Roman" panose="02020603050405020304" pitchFamily="18" charset="0"/>
            </a:endParaRPr>
          </a:p>
          <a:p>
            <a:r>
              <a:rPr lang="en-US" dirty="0">
                <a:solidFill>
                  <a:srgbClr val="7030A0"/>
                </a:solidFill>
                <a:latin typeface="Times New Roman" panose="02020603050405020304" pitchFamily="18" charset="0"/>
                <a:cs typeface="Times New Roman" panose="02020603050405020304" pitchFamily="18" charset="0"/>
              </a:rPr>
              <a:t>It will </a:t>
            </a:r>
            <a:r>
              <a:rPr lang="en-US" i="1" dirty="0">
                <a:solidFill>
                  <a:srgbClr val="7030A0"/>
                </a:solidFill>
                <a:latin typeface="Times New Roman" panose="02020603050405020304" pitchFamily="18" charset="0"/>
                <a:cs typeface="Times New Roman" panose="02020603050405020304" pitchFamily="18" charset="0"/>
              </a:rPr>
              <a:t>pay</a:t>
            </a:r>
            <a:r>
              <a:rPr lang="en-US" dirty="0">
                <a:solidFill>
                  <a:srgbClr val="7030A0"/>
                </a:solidFill>
                <a:latin typeface="Times New Roman" panose="02020603050405020304" pitchFamily="18" charset="0"/>
                <a:cs typeface="Times New Roman" panose="02020603050405020304" pitchFamily="18" charset="0"/>
              </a:rPr>
              <a:t> on </a:t>
            </a:r>
            <a:r>
              <a:rPr lang="en-US" dirty="0">
                <a:solidFill>
                  <a:srgbClr val="FF0000"/>
                </a:solidFill>
                <a:latin typeface="Times New Roman" panose="02020603050405020304" pitchFamily="18" charset="0"/>
                <a:cs typeface="Times New Roman" panose="02020603050405020304" pitchFamily="18" charset="0"/>
              </a:rPr>
              <a:t>Monday, June 27</a:t>
            </a:r>
            <a:r>
              <a:rPr lang="en-US" baseline="30000" dirty="0">
                <a:solidFill>
                  <a:srgbClr val="FF0000"/>
                </a:solidFill>
                <a:latin typeface="Times New Roman" panose="02020603050405020304" pitchFamily="18" charset="0"/>
                <a:cs typeface="Times New Roman" panose="02020603050405020304" pitchFamily="18" charset="0"/>
              </a:rPr>
              <a:t>th</a:t>
            </a:r>
            <a:r>
              <a:rPr lang="en-US" dirty="0">
                <a:solidFill>
                  <a:srgbClr val="7030A0"/>
                </a:solidFill>
                <a:latin typeface="Times New Roman" panose="02020603050405020304" pitchFamily="18" charset="0"/>
                <a:cs typeface="Times New Roman" panose="02020603050405020304" pitchFamily="18" charset="0"/>
              </a:rPr>
              <a:t> </a:t>
            </a:r>
            <a:r>
              <a:rPr lang="en-US" dirty="0">
                <a:solidFill>
                  <a:srgbClr val="9966FF"/>
                </a:solidFill>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Supplemental will be charged to FY 21-22</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86600" y="6370340"/>
            <a:ext cx="838200" cy="276999"/>
          </a:xfrm>
          <a:prstGeom prst="rect">
            <a:avLst/>
          </a:prstGeom>
          <a:noFill/>
        </p:spPr>
        <p:txBody>
          <a:bodyPr wrap="square" rtlCol="0">
            <a:spAutoFit/>
          </a:bodyPr>
          <a:lstStyle/>
          <a:p>
            <a:r>
              <a:rPr lang="en-US" sz="1200" dirty="0"/>
              <a:t>50</a:t>
            </a:r>
          </a:p>
        </p:txBody>
      </p:sp>
      <p:sp>
        <p:nvSpPr>
          <p:cNvPr id="6" name="TextBox 5"/>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573591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ORG CODES! </a:t>
            </a:r>
            <a:r>
              <a:rPr lang="en-US" sz="2800" dirty="0">
                <a:latin typeface="Times New Roman" panose="02020603050405020304" pitchFamily="18" charset="0"/>
                <a:cs typeface="Times New Roman" panose="02020603050405020304" pitchFamily="18" charset="0"/>
              </a:rPr>
              <a:t>They do make a difference. </a:t>
            </a:r>
          </a:p>
        </p:txBody>
      </p:sp>
      <p:sp>
        <p:nvSpPr>
          <p:cNvPr id="6" name="Content Placeholder 5"/>
          <p:cNvSpPr>
            <a:spLocks noGrp="1"/>
          </p:cNvSpPr>
          <p:nvPr>
            <p:ph idx="1"/>
          </p:nvPr>
        </p:nvSpPr>
        <p:spPr>
          <a:xfrm>
            <a:off x="990600" y="1600200"/>
            <a:ext cx="7696200" cy="4525963"/>
          </a:xfrm>
        </p:spPr>
        <p:txBody>
          <a:bodyPr/>
          <a:lstStyle/>
          <a:p>
            <a:endParaRPr lang="en-US" dirty="0"/>
          </a:p>
          <a:p>
            <a:endParaRPr lang="en-US" dirty="0"/>
          </a:p>
          <a:p>
            <a:endParaRPr lang="en-US" dirty="0"/>
          </a:p>
          <a:p>
            <a:endParaRPr lang="en-US" dirty="0"/>
          </a:p>
          <a:p>
            <a:endParaRPr lang="en-US" dirty="0"/>
          </a:p>
          <a:p>
            <a:pPr lvl="0"/>
            <a:r>
              <a:rPr lang="en-US" sz="1400" dirty="0">
                <a:latin typeface="Times New Roman" panose="02020603050405020304" pitchFamily="18" charset="0"/>
                <a:cs typeface="Times New Roman" panose="02020603050405020304" pitchFamily="18" charset="0"/>
              </a:rPr>
              <a:t>Please do not confuse the Account Code with the Org Code.  Both are important to put on the form.  Account Codes ensure we have the correct corresponding Org Code.</a:t>
            </a:r>
          </a:p>
          <a:p>
            <a:pPr lvl="0"/>
            <a:r>
              <a:rPr lang="en-US" sz="1400" dirty="0">
                <a:latin typeface="Times New Roman" panose="02020603050405020304" pitchFamily="18" charset="0"/>
                <a:cs typeface="Times New Roman" panose="02020603050405020304" pitchFamily="18" charset="0"/>
              </a:rPr>
              <a:t>Account Codes have 29 digits.</a:t>
            </a:r>
          </a:p>
          <a:p>
            <a:pPr lvl="0"/>
            <a:r>
              <a:rPr lang="en-US" sz="1400" dirty="0">
                <a:latin typeface="Times New Roman" panose="02020603050405020304" pitchFamily="18" charset="0"/>
                <a:cs typeface="Times New Roman" panose="02020603050405020304" pitchFamily="18" charset="0"/>
              </a:rPr>
              <a:t>Org Codes have 11 digits.</a:t>
            </a:r>
          </a:p>
          <a:p>
            <a:endParaRPr lang="en-US" dirty="0"/>
          </a:p>
        </p:txBody>
      </p:sp>
      <p:pic>
        <p:nvPicPr>
          <p:cNvPr id="7" name="Picture 6"/>
          <p:cNvPicPr>
            <a:picLocks noChangeAspect="1"/>
          </p:cNvPicPr>
          <p:nvPr/>
        </p:nvPicPr>
        <p:blipFill>
          <a:blip r:embed="rId3"/>
          <a:stretch>
            <a:fillRect/>
          </a:stretch>
        </p:blipFill>
        <p:spPr>
          <a:xfrm>
            <a:off x="990600" y="1905000"/>
            <a:ext cx="7620000" cy="2051909"/>
          </a:xfrm>
          <a:prstGeom prst="rect">
            <a:avLst/>
          </a:prstGeom>
        </p:spPr>
      </p:pic>
      <p:sp>
        <p:nvSpPr>
          <p:cNvPr id="3" name="TextBox 2"/>
          <p:cNvSpPr txBox="1"/>
          <p:nvPr/>
        </p:nvSpPr>
        <p:spPr>
          <a:xfrm>
            <a:off x="7086600" y="6324600"/>
            <a:ext cx="685800" cy="276999"/>
          </a:xfrm>
          <a:prstGeom prst="rect">
            <a:avLst/>
          </a:prstGeom>
          <a:noFill/>
        </p:spPr>
        <p:txBody>
          <a:bodyPr wrap="square" rtlCol="0">
            <a:spAutoFit/>
          </a:bodyPr>
          <a:lstStyle/>
          <a:p>
            <a:r>
              <a:rPr lang="en-US" sz="1200" dirty="0"/>
              <a:t>51</a:t>
            </a:r>
          </a:p>
        </p:txBody>
      </p:sp>
      <p:sp>
        <p:nvSpPr>
          <p:cNvPr id="4" name="TextBox 3"/>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3111580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381000"/>
            <a:ext cx="7620000" cy="911225"/>
          </a:xfrm>
        </p:spPr>
        <p:txBody>
          <a:bodyPr/>
          <a:lstStyle/>
          <a:p>
            <a:pPr eaLnBrk="1" hangingPunct="1"/>
            <a:r>
              <a:rPr lang="en-US" dirty="0">
                <a:latin typeface="Times New Roman" panose="02020603050405020304" pitchFamily="18" charset="0"/>
                <a:cs typeface="Times New Roman" panose="02020603050405020304" pitchFamily="18" charset="0"/>
              </a:rPr>
              <a:t>Salary Cancellation Deadlines</a:t>
            </a:r>
            <a:br>
              <a:rPr lang="en-US" dirty="0">
                <a:latin typeface="Times New Roman" panose="02020603050405020304" pitchFamily="18" charset="0"/>
                <a:cs typeface="Times New Roman" panose="02020603050405020304" pitchFamily="18" charset="0"/>
              </a:rPr>
            </a:br>
            <a:endParaRPr lang="en-US" sz="1800" b="0" dirty="0">
              <a:solidFill>
                <a:srgbClr val="FF0000"/>
              </a:solidFill>
            </a:endParaRPr>
          </a:p>
        </p:txBody>
      </p:sp>
      <p:sp>
        <p:nvSpPr>
          <p:cNvPr id="650248" name="Rectangle 8"/>
          <p:cNvSpPr>
            <a:spLocks noChangeArrowheads="1"/>
          </p:cNvSpPr>
          <p:nvPr/>
        </p:nvSpPr>
        <p:spPr bwMode="gray">
          <a:xfrm>
            <a:off x="1524000" y="2209800"/>
            <a:ext cx="2133600" cy="3200400"/>
          </a:xfrm>
          <a:prstGeom prst="rect">
            <a:avLst/>
          </a:prstGeom>
          <a:solidFill>
            <a:schemeClr val="accent6"/>
          </a:solidFill>
          <a:ln w="38100" algn="ctr">
            <a:noFill/>
            <a:miter lim="800000"/>
            <a:headEnd/>
            <a:tailEnd/>
          </a:ln>
          <a:effectLst/>
        </p:spPr>
        <p:txBody>
          <a:bodyPr/>
          <a:lstStyle/>
          <a:p>
            <a:pPr>
              <a:defRPr/>
            </a:pPr>
            <a:endParaRPr lang="en-US" sz="800" dirty="0">
              <a:solidFill>
                <a:schemeClr val="bg1"/>
              </a:solidFill>
            </a:endParaRPr>
          </a:p>
          <a:p>
            <a:pPr>
              <a:defRPr/>
            </a:pPr>
            <a:r>
              <a:rPr lang="en-US" sz="1400" dirty="0">
                <a:solidFill>
                  <a:schemeClr val="bg1"/>
                </a:solidFill>
                <a:latin typeface="Times New Roman" panose="02020603050405020304" pitchFamily="18" charset="0"/>
                <a:cs typeface="Times New Roman" panose="02020603050405020304" pitchFamily="18" charset="0"/>
              </a:rPr>
              <a:t>Salary cancellations requested in late June which are not timely processed and approved by DFS can result in funds not being restored for </a:t>
            </a:r>
          </a:p>
          <a:p>
            <a:pPr>
              <a:defRPr/>
            </a:pPr>
            <a:r>
              <a:rPr lang="en-US" sz="1400" dirty="0">
                <a:solidFill>
                  <a:schemeClr val="bg1"/>
                </a:solidFill>
                <a:latin typeface="Times New Roman" panose="02020603050405020304" pitchFamily="18" charset="0"/>
                <a:cs typeface="Times New Roman" panose="02020603050405020304" pitchFamily="18" charset="0"/>
              </a:rPr>
              <a:t>FY 21-22.</a:t>
            </a:r>
          </a:p>
        </p:txBody>
      </p:sp>
      <p:sp>
        <p:nvSpPr>
          <p:cNvPr id="650249" name="Rectangle 9"/>
          <p:cNvSpPr>
            <a:spLocks noChangeArrowheads="1"/>
          </p:cNvSpPr>
          <p:nvPr/>
        </p:nvSpPr>
        <p:spPr bwMode="gray">
          <a:xfrm>
            <a:off x="1524000" y="1463744"/>
            <a:ext cx="2138363" cy="70788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a:defRPr/>
            </a:pPr>
            <a:r>
              <a:rPr lang="en-US" sz="2000" b="1" dirty="0">
                <a:solidFill>
                  <a:schemeClr val="bg1"/>
                </a:solidFill>
                <a:latin typeface="Times New Roman" panose="02020603050405020304" pitchFamily="18" charset="0"/>
                <a:cs typeface="Times New Roman" panose="02020603050405020304" pitchFamily="18" charset="0"/>
              </a:rPr>
              <a:t>Potential Budget Impact</a:t>
            </a:r>
          </a:p>
        </p:txBody>
      </p:sp>
      <p:sp>
        <p:nvSpPr>
          <p:cNvPr id="650250" name="Rectangle 10"/>
          <p:cNvSpPr>
            <a:spLocks noChangeArrowheads="1"/>
          </p:cNvSpPr>
          <p:nvPr/>
        </p:nvSpPr>
        <p:spPr bwMode="gray">
          <a:xfrm>
            <a:off x="3886200" y="1981200"/>
            <a:ext cx="2133600" cy="3429000"/>
          </a:xfrm>
          <a:prstGeom prst="rect">
            <a:avLst/>
          </a:prstGeom>
          <a:solidFill>
            <a:schemeClr val="accent6"/>
          </a:solidFill>
          <a:ln w="38100" algn="ctr">
            <a:noFill/>
            <a:miter lim="800000"/>
            <a:headEnd/>
            <a:tailEnd/>
          </a:ln>
          <a:effectLst/>
        </p:spPr>
        <p:txBody>
          <a:bodyPr/>
          <a:lstStyle/>
          <a:p>
            <a:pPr>
              <a:defRPr/>
            </a:pPr>
            <a:endParaRPr lang="en-US" sz="800" dirty="0">
              <a:solidFill>
                <a:schemeClr val="bg1"/>
              </a:solidFill>
            </a:endParaRPr>
          </a:p>
          <a:p>
            <a:pPr>
              <a:defRPr/>
            </a:pPr>
            <a:r>
              <a:rPr lang="en-US" sz="1400" dirty="0">
                <a:solidFill>
                  <a:schemeClr val="bg1"/>
                </a:solidFill>
                <a:latin typeface="Times New Roman" panose="02020603050405020304" pitchFamily="18" charset="0"/>
                <a:cs typeface="Times New Roman" panose="02020603050405020304" pitchFamily="18" charset="0"/>
              </a:rPr>
              <a:t>Monthly payroll EFTs marked for deletion by </a:t>
            </a:r>
            <a:r>
              <a:rPr lang="en-US" sz="1400" b="1" dirty="0">
                <a:latin typeface="Times New Roman" panose="02020603050405020304" pitchFamily="18" charset="0"/>
                <a:cs typeface="Times New Roman" panose="02020603050405020304" pitchFamily="18" charset="0"/>
              </a:rPr>
              <a:t>10:00 a.m., </a:t>
            </a:r>
            <a:r>
              <a:rPr lang="en-US" sz="1400" b="1" u="sng" dirty="0">
                <a:latin typeface="Times New Roman" panose="02020603050405020304" pitchFamily="18" charset="0"/>
                <a:cs typeface="Times New Roman" panose="02020603050405020304" pitchFamily="18" charset="0"/>
              </a:rPr>
              <a:t>Tuesday</a:t>
            </a:r>
            <a:r>
              <a:rPr lang="en-US" sz="1400" b="1" dirty="0">
                <a:latin typeface="Times New Roman" panose="02020603050405020304" pitchFamily="18" charset="0"/>
                <a:cs typeface="Times New Roman" panose="02020603050405020304" pitchFamily="18" charset="0"/>
              </a:rPr>
              <a:t>, </a:t>
            </a:r>
            <a:r>
              <a:rPr lang="en-US" sz="1400" b="1" u="sng" dirty="0">
                <a:latin typeface="Times New Roman" panose="02020603050405020304" pitchFamily="18" charset="0"/>
                <a:cs typeface="Times New Roman" panose="02020603050405020304" pitchFamily="18" charset="0"/>
              </a:rPr>
              <a:t>06/28/2022</a:t>
            </a:r>
            <a:r>
              <a:rPr lang="en-US" sz="1400" b="1" u="sng"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and supplemental payroll EFTs marked for deletion by </a:t>
            </a:r>
            <a:r>
              <a:rPr lang="en-US" sz="1400" b="1" dirty="0">
                <a:latin typeface="Times New Roman" panose="02020603050405020304" pitchFamily="18" charset="0"/>
                <a:cs typeface="Times New Roman" panose="02020603050405020304" pitchFamily="18" charset="0"/>
              </a:rPr>
              <a:t>9:00 a.m., </a:t>
            </a:r>
            <a:r>
              <a:rPr lang="en-US" sz="1400" b="1" u="sng" dirty="0">
                <a:latin typeface="Times New Roman" panose="02020603050405020304" pitchFamily="18" charset="0"/>
                <a:cs typeface="Times New Roman" panose="02020603050405020304" pitchFamily="18" charset="0"/>
              </a:rPr>
              <a:t>Thursday,</a:t>
            </a:r>
            <a:r>
              <a:rPr lang="en-US" sz="1400" u="sng" dirty="0">
                <a:latin typeface="Times New Roman" panose="02020603050405020304" pitchFamily="18" charset="0"/>
                <a:cs typeface="Times New Roman" panose="02020603050405020304" pitchFamily="18" charset="0"/>
              </a:rPr>
              <a:t> </a:t>
            </a:r>
            <a:r>
              <a:rPr lang="en-US" sz="1400" b="1" u="sng" dirty="0">
                <a:latin typeface="Times New Roman" panose="02020603050405020304" pitchFamily="18" charset="0"/>
                <a:cs typeface="Times New Roman" panose="02020603050405020304" pitchFamily="18" charset="0"/>
              </a:rPr>
              <a:t>06/23/2022 </a:t>
            </a:r>
            <a:r>
              <a:rPr lang="en-US" sz="1400" dirty="0">
                <a:solidFill>
                  <a:schemeClr val="bg1"/>
                </a:solidFill>
                <a:latin typeface="Times New Roman" panose="02020603050405020304" pitchFamily="18" charset="0"/>
                <a:cs typeface="Times New Roman" panose="02020603050405020304" pitchFamily="18" charset="0"/>
              </a:rPr>
              <a:t>will be restored to agency’s accounts in June 2022.  </a:t>
            </a:r>
            <a:r>
              <a:rPr lang="en-US" sz="1400" b="1" dirty="0">
                <a:solidFill>
                  <a:schemeClr val="bg1"/>
                </a:solidFill>
                <a:latin typeface="Times New Roman" panose="02020603050405020304" pitchFamily="18" charset="0"/>
                <a:cs typeface="Times New Roman" panose="02020603050405020304" pitchFamily="18" charset="0"/>
              </a:rPr>
              <a:t>Overpayment problems discovered after these deadlines will require a refund from the employee.</a:t>
            </a:r>
          </a:p>
        </p:txBody>
      </p:sp>
      <p:sp>
        <p:nvSpPr>
          <p:cNvPr id="650251" name="Rectangle 11"/>
          <p:cNvSpPr>
            <a:spLocks noChangeArrowheads="1"/>
          </p:cNvSpPr>
          <p:nvPr/>
        </p:nvSpPr>
        <p:spPr bwMode="gray">
          <a:xfrm>
            <a:off x="3886200" y="1463744"/>
            <a:ext cx="2133600" cy="70788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a:defRPr/>
            </a:pPr>
            <a:r>
              <a:rPr lang="en-US" sz="2000" b="1" dirty="0">
                <a:solidFill>
                  <a:schemeClr val="bg1"/>
                </a:solidFill>
                <a:latin typeface="Times New Roman" panose="02020603050405020304" pitchFamily="18" charset="0"/>
                <a:cs typeface="Times New Roman" panose="02020603050405020304" pitchFamily="18" charset="0"/>
              </a:rPr>
              <a:t>EFT Cancellations</a:t>
            </a:r>
          </a:p>
        </p:txBody>
      </p:sp>
      <p:sp>
        <p:nvSpPr>
          <p:cNvPr id="650252" name="Rectangle 12"/>
          <p:cNvSpPr>
            <a:spLocks noChangeArrowheads="1"/>
          </p:cNvSpPr>
          <p:nvPr/>
        </p:nvSpPr>
        <p:spPr bwMode="gray">
          <a:xfrm>
            <a:off x="6248400" y="2209800"/>
            <a:ext cx="2133600" cy="3194538"/>
          </a:xfrm>
          <a:prstGeom prst="rect">
            <a:avLst/>
          </a:prstGeom>
          <a:solidFill>
            <a:schemeClr val="accent6"/>
          </a:solidFill>
          <a:ln w="38100" algn="ctr">
            <a:noFill/>
            <a:miter lim="800000"/>
            <a:headEnd/>
            <a:tailEnd/>
          </a:ln>
          <a:effectLst/>
        </p:spPr>
        <p:txBody>
          <a:bodyPr/>
          <a:lstStyle/>
          <a:p>
            <a:pPr>
              <a:defRPr/>
            </a:pPr>
            <a:endParaRPr lang="en-US" sz="800" dirty="0">
              <a:solidFill>
                <a:schemeClr val="bg1"/>
              </a:solidFill>
            </a:endParaRPr>
          </a:p>
          <a:p>
            <a:pPr>
              <a:defRPr/>
            </a:pPr>
            <a:r>
              <a:rPr lang="en-US" sz="1400" dirty="0">
                <a:solidFill>
                  <a:schemeClr val="bg1"/>
                </a:solidFill>
                <a:latin typeface="Times New Roman" panose="02020603050405020304" pitchFamily="18" charset="0"/>
                <a:cs typeface="Times New Roman" panose="02020603050405020304" pitchFamily="18" charset="0"/>
              </a:rPr>
              <a:t>Deadline for processing cancellation of payroll warrants dated for June is </a:t>
            </a:r>
            <a:r>
              <a:rPr lang="en-US" sz="1400" b="1" dirty="0">
                <a:latin typeface="Times New Roman" panose="02020603050405020304" pitchFamily="18" charset="0"/>
                <a:cs typeface="Times New Roman" panose="02020603050405020304" pitchFamily="18" charset="0"/>
              </a:rPr>
              <a:t>9:00 a.m., </a:t>
            </a:r>
            <a:r>
              <a:rPr lang="en-US" sz="1400" b="1" u="sng" dirty="0">
                <a:latin typeface="Times New Roman" panose="02020603050405020304" pitchFamily="18" charset="0"/>
                <a:cs typeface="Times New Roman" panose="02020603050405020304" pitchFamily="18" charset="0"/>
              </a:rPr>
              <a:t>Wednesday</a:t>
            </a:r>
            <a:r>
              <a:rPr lang="en-US" sz="1400" u="sng" dirty="0">
                <a:latin typeface="Times New Roman" panose="02020603050405020304" pitchFamily="18" charset="0"/>
                <a:cs typeface="Times New Roman" panose="02020603050405020304" pitchFamily="18" charset="0"/>
              </a:rPr>
              <a:t>, </a:t>
            </a:r>
            <a:r>
              <a:rPr lang="en-US" sz="1400" b="1" u="sng" dirty="0">
                <a:latin typeface="Times New Roman" panose="02020603050405020304" pitchFamily="18" charset="0"/>
                <a:cs typeface="Times New Roman" panose="02020603050405020304" pitchFamily="18" charset="0"/>
              </a:rPr>
              <a:t>06/29/2022</a:t>
            </a:r>
            <a:r>
              <a:rPr lang="en-US" sz="14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to ensure funds are restored to FY 21-22 accounts.</a:t>
            </a:r>
          </a:p>
          <a:p>
            <a:pPr>
              <a:defRPr/>
            </a:pPr>
            <a:endParaRPr lang="en-US" sz="1400" dirty="0">
              <a:solidFill>
                <a:schemeClr val="bg1"/>
              </a:solidFill>
              <a:latin typeface="Times New Roman" panose="02020603050405020304" pitchFamily="18" charset="0"/>
              <a:cs typeface="Times New Roman" panose="02020603050405020304" pitchFamily="18" charset="0"/>
            </a:endParaRPr>
          </a:p>
          <a:p>
            <a:pPr>
              <a:defRPr/>
            </a:pPr>
            <a:r>
              <a:rPr lang="en-US" sz="1400" dirty="0">
                <a:solidFill>
                  <a:schemeClr val="bg1"/>
                </a:solidFill>
                <a:latin typeface="Times New Roman" panose="02020603050405020304" pitchFamily="18" charset="0"/>
                <a:cs typeface="Times New Roman" panose="02020603050405020304" pitchFamily="18" charset="0"/>
              </a:rPr>
              <a:t>EFT cancellation reports will not post in RDS </a:t>
            </a:r>
            <a:r>
              <a:rPr lang="en-US" sz="1400" u="sng" dirty="0">
                <a:solidFill>
                  <a:schemeClr val="bg1"/>
                </a:solidFill>
                <a:latin typeface="Times New Roman" panose="02020603050405020304" pitchFamily="18" charset="0"/>
                <a:cs typeface="Times New Roman" panose="02020603050405020304" pitchFamily="18" charset="0"/>
              </a:rPr>
              <a:t>until the warrant date of June 30th.</a:t>
            </a:r>
          </a:p>
        </p:txBody>
      </p:sp>
      <p:sp>
        <p:nvSpPr>
          <p:cNvPr id="650253" name="Rectangle 13"/>
          <p:cNvSpPr>
            <a:spLocks noChangeArrowheads="1"/>
          </p:cNvSpPr>
          <p:nvPr/>
        </p:nvSpPr>
        <p:spPr bwMode="gray">
          <a:xfrm>
            <a:off x="6248400" y="1463744"/>
            <a:ext cx="2138363" cy="70788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a:defRPr/>
            </a:pPr>
            <a:r>
              <a:rPr lang="en-US" sz="2000" b="1" dirty="0">
                <a:solidFill>
                  <a:schemeClr val="bg1"/>
                </a:solidFill>
                <a:latin typeface="Times New Roman" panose="02020603050405020304" pitchFamily="18" charset="0"/>
                <a:cs typeface="Times New Roman" panose="02020603050405020304" pitchFamily="18" charset="0"/>
              </a:rPr>
              <a:t>Paper Warrant Cancellations</a:t>
            </a:r>
          </a:p>
        </p:txBody>
      </p:sp>
      <p:sp>
        <p:nvSpPr>
          <p:cNvPr id="32778" name="Text Box 14"/>
          <p:cNvSpPr txBox="1">
            <a:spLocks noChangeArrowheads="1"/>
          </p:cNvSpPr>
          <p:nvPr/>
        </p:nvSpPr>
        <p:spPr bwMode="gray">
          <a:xfrm>
            <a:off x="1524000" y="5418138"/>
            <a:ext cx="7086600" cy="706437"/>
          </a:xfrm>
          <a:prstGeom prst="rect">
            <a:avLst/>
          </a:prstGeom>
          <a:solidFill>
            <a:schemeClr val="bg1"/>
          </a:solidFill>
          <a:ln w="9525" algn="ctr">
            <a:noFill/>
            <a:miter lim="800000"/>
            <a:headEnd/>
            <a:tailEnd/>
          </a:ln>
        </p:spPr>
        <p:txBody>
          <a:bodyPr>
            <a:spAutoFit/>
          </a:bodyPr>
          <a:lstStyle/>
          <a:p>
            <a:pPr>
              <a:spcBef>
                <a:spcPct val="50000"/>
              </a:spcBef>
            </a:pPr>
            <a:r>
              <a:rPr lang="en-US" sz="2000" b="1" dirty="0">
                <a:latin typeface="Times New Roman" panose="02020603050405020304" pitchFamily="18" charset="0"/>
                <a:cs typeface="Times New Roman" panose="02020603050405020304" pitchFamily="18" charset="0"/>
              </a:rPr>
              <a:t>JAC staff will monitor pending cancellations to ensure proper processing for FY 21-22.</a:t>
            </a:r>
          </a:p>
        </p:txBody>
      </p:sp>
      <p:sp>
        <p:nvSpPr>
          <p:cNvPr id="2" name="TextBox 1"/>
          <p:cNvSpPr txBox="1"/>
          <p:nvPr/>
        </p:nvSpPr>
        <p:spPr>
          <a:xfrm>
            <a:off x="7086600" y="6324600"/>
            <a:ext cx="646560" cy="276999"/>
          </a:xfrm>
          <a:prstGeom prst="rect">
            <a:avLst/>
          </a:prstGeom>
          <a:noFill/>
        </p:spPr>
        <p:txBody>
          <a:bodyPr wrap="square" rtlCol="0">
            <a:spAutoFit/>
          </a:bodyPr>
          <a:lstStyle/>
          <a:p>
            <a:r>
              <a:rPr lang="en-US" sz="1200" dirty="0"/>
              <a:t>52</a:t>
            </a:r>
          </a:p>
        </p:txBody>
      </p:sp>
      <p:sp>
        <p:nvSpPr>
          <p:cNvPr id="3" name="TextBox 2"/>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3898480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Insurance Payments</a:t>
            </a:r>
            <a:r>
              <a:rPr lang="en-US" dirty="0">
                <a:solidFill>
                  <a:srgbClr val="FF0000"/>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33795" name="Rectangle 3"/>
          <p:cNvSpPr>
            <a:spLocks noGrp="1" noChangeArrowheads="1"/>
          </p:cNvSpPr>
          <p:nvPr>
            <p:ph idx="1"/>
          </p:nvPr>
        </p:nvSpPr>
        <p:spPr>
          <a:xfrm>
            <a:off x="990600" y="1524000"/>
            <a:ext cx="7696200" cy="4602163"/>
          </a:xfrm>
        </p:spPr>
        <p:txBody>
          <a:bodyPr/>
          <a:lstStyle/>
          <a:p>
            <a:pPr eaLnBrk="1" hangingPunct="1"/>
            <a:r>
              <a:rPr lang="en-US" sz="2800" dirty="0">
                <a:latin typeface="Times New Roman" panose="02020603050405020304" pitchFamily="18" charset="0"/>
                <a:cs typeface="Times New Roman" panose="02020603050405020304" pitchFamily="18" charset="0"/>
              </a:rPr>
              <a:t>Health, Life &amp; Disability Voucher Payments (to DMS) deadline for submission to JAC is </a:t>
            </a:r>
            <a:r>
              <a:rPr lang="en-US" sz="2800" b="1" u="sng" dirty="0">
                <a:solidFill>
                  <a:srgbClr val="FF0000"/>
                </a:solidFill>
                <a:highlight>
                  <a:srgbClr val="F8F8F8"/>
                </a:highlight>
                <a:latin typeface="Times New Roman" panose="02020603050405020304" pitchFamily="18" charset="0"/>
                <a:cs typeface="Times New Roman" panose="02020603050405020304" pitchFamily="18" charset="0"/>
              </a:rPr>
              <a:t>5:00 p.m., Thursday June 16, 2022</a:t>
            </a:r>
            <a:r>
              <a:rPr lang="en-US" sz="2800" dirty="0">
                <a:solidFill>
                  <a:srgbClr val="FF0000"/>
                </a:solidFill>
                <a:highlight>
                  <a:srgbClr val="F8F8F8"/>
                </a:highlight>
                <a:latin typeface="Times New Roman" panose="02020603050405020304" pitchFamily="18" charset="0"/>
                <a:cs typeface="Times New Roman" panose="02020603050405020304" pitchFamily="18" charset="0"/>
              </a:rPr>
              <a:t>.</a:t>
            </a:r>
            <a:endParaRPr lang="en-US" sz="2800" strike="sngStrike" dirty="0">
              <a:solidFill>
                <a:srgbClr val="FF0000"/>
              </a:solidFill>
              <a:highlight>
                <a:srgbClr val="F8F8F8"/>
              </a:highlight>
              <a:latin typeface="Times New Roman" panose="02020603050405020304" pitchFamily="18" charset="0"/>
              <a:cs typeface="Times New Roman" panose="02020603050405020304" pitchFamily="18" charset="0"/>
            </a:endParaRPr>
          </a:p>
          <a:p>
            <a:pPr eaLnBrk="1" hangingPunct="1"/>
            <a:r>
              <a:rPr lang="en-US" sz="2800" dirty="0">
                <a:latin typeface="Times New Roman" panose="02020603050405020304" pitchFamily="18" charset="0"/>
                <a:cs typeface="Times New Roman" panose="02020603050405020304" pitchFamily="18" charset="0"/>
              </a:rPr>
              <a:t>JAC will follow the standard operating procedure of coordinating with the JRO prior to processing the voucher.</a:t>
            </a:r>
          </a:p>
          <a:p>
            <a:pPr eaLnBrk="1" hangingPunct="1"/>
            <a:r>
              <a:rPr lang="en-US" sz="2800" dirty="0">
                <a:latin typeface="Times New Roman" panose="02020603050405020304" pitchFamily="18" charset="0"/>
                <a:cs typeface="Times New Roman" panose="02020603050405020304" pitchFamily="18" charset="0"/>
              </a:rPr>
              <a:t>Insurance premium payments for July coverage that are not paid in June cannot be certified forward and must be paid out of FY 21-22 funds; have employees sign up as soon as possible.</a:t>
            </a:r>
          </a:p>
        </p:txBody>
      </p:sp>
      <p:sp>
        <p:nvSpPr>
          <p:cNvPr id="2" name="TextBox 1"/>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
        <p:nvSpPr>
          <p:cNvPr id="3" name="TextBox 2"/>
          <p:cNvSpPr txBox="1"/>
          <p:nvPr/>
        </p:nvSpPr>
        <p:spPr>
          <a:xfrm>
            <a:off x="7086600" y="6324600"/>
            <a:ext cx="685800" cy="276999"/>
          </a:xfrm>
          <a:prstGeom prst="rect">
            <a:avLst/>
          </a:prstGeom>
          <a:noFill/>
        </p:spPr>
        <p:txBody>
          <a:bodyPr wrap="square" rtlCol="0">
            <a:spAutoFit/>
          </a:bodyPr>
          <a:lstStyle/>
          <a:p>
            <a:r>
              <a:rPr lang="en-US" sz="1200" dirty="0"/>
              <a:t>53</a:t>
            </a:r>
          </a:p>
        </p:txBody>
      </p:sp>
    </p:spTree>
    <p:extLst>
      <p:ext uri="{BB962C8B-B14F-4D97-AF65-F5344CB8AC3E}">
        <p14:creationId xmlns:p14="http://schemas.microsoft.com/office/powerpoint/2010/main" val="2295182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Avoid Negative Balances</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668679" name="AutoShape 7"/>
          <p:cNvSpPr>
            <a:spLocks/>
          </p:cNvSpPr>
          <p:nvPr/>
        </p:nvSpPr>
        <p:spPr bwMode="gray">
          <a:xfrm>
            <a:off x="1790700" y="1828800"/>
            <a:ext cx="2571750" cy="3657600"/>
          </a:xfrm>
          <a:prstGeom prst="borderCallout2">
            <a:avLst>
              <a:gd name="adj1" fmla="val 98153"/>
              <a:gd name="adj2" fmla="val 100792"/>
              <a:gd name="adj3" fmla="val 99097"/>
              <a:gd name="adj4" fmla="val 100001"/>
              <a:gd name="adj5" fmla="val 99566"/>
              <a:gd name="adj6" fmla="val 99284"/>
            </a:avLst>
          </a:prstGeom>
          <a:ln>
            <a:headEnd/>
            <a:tailEnd/>
          </a:ln>
        </p:spPr>
        <p:style>
          <a:lnRef idx="0">
            <a:schemeClr val="accent6"/>
          </a:lnRef>
          <a:fillRef idx="3">
            <a:schemeClr val="accent6"/>
          </a:fillRef>
          <a:effectRef idx="3">
            <a:schemeClr val="accent6"/>
          </a:effectRef>
          <a:fontRef idx="minor">
            <a:schemeClr val="lt1"/>
          </a:fontRef>
        </p:style>
        <p:txBody>
          <a:bodyPr/>
          <a:lstStyle/>
          <a:p>
            <a:pPr>
              <a:defRPr/>
            </a:pPr>
            <a:r>
              <a:rPr lang="en-US" sz="1500" dirty="0">
                <a:solidFill>
                  <a:prstClr val="white"/>
                </a:solidFill>
                <a:latin typeface="Times New Roman" panose="02020603050405020304" pitchFamily="18" charset="0"/>
                <a:cs typeface="Times New Roman" panose="02020603050405020304" pitchFamily="18" charset="0"/>
              </a:rPr>
              <a:t>The June monthly regular payroll will post in the late afternoon of </a:t>
            </a:r>
            <a:r>
              <a:rPr lang="en-US" sz="1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500" b="1" u="sng" dirty="0">
                <a:solidFill>
                  <a:schemeClr val="tx1"/>
                </a:solidFill>
                <a:latin typeface="Times New Roman" panose="02020603050405020304" pitchFamily="18" charset="0"/>
                <a:cs typeface="Times New Roman" panose="02020603050405020304" pitchFamily="18" charset="0"/>
              </a:rPr>
              <a:t>Thursday, June 23</a:t>
            </a:r>
            <a:r>
              <a:rPr lang="en-US" sz="1500" b="1" u="sng" baseline="30000" dirty="0">
                <a:solidFill>
                  <a:schemeClr val="tx1"/>
                </a:solidFill>
                <a:latin typeface="Times New Roman" panose="02020603050405020304" pitchFamily="18" charset="0"/>
                <a:cs typeface="Times New Roman" panose="02020603050405020304" pitchFamily="18" charset="0"/>
              </a:rPr>
              <a:t>rd</a:t>
            </a:r>
            <a:r>
              <a:rPr lang="en-US" sz="15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defRPr/>
            </a:pPr>
            <a:endParaRPr lang="en-US" sz="1500" dirty="0">
              <a:solidFill>
                <a:prstClr val="white"/>
              </a:solidFill>
              <a:latin typeface="Times New Roman" panose="02020603050405020304" pitchFamily="18" charset="0"/>
              <a:cs typeface="Times New Roman" panose="02020603050405020304" pitchFamily="18" charset="0"/>
            </a:endParaRPr>
          </a:p>
          <a:p>
            <a:pPr>
              <a:defRPr/>
            </a:pPr>
            <a:r>
              <a:rPr lang="en-US" sz="1500" dirty="0">
                <a:solidFill>
                  <a:prstClr val="white"/>
                </a:solidFill>
                <a:latin typeface="Times New Roman" panose="02020603050405020304" pitchFamily="18" charset="0"/>
                <a:cs typeface="Times New Roman" panose="02020603050405020304" pitchFamily="18" charset="0"/>
              </a:rPr>
              <a:t>You can still do a Journal Transfer after payroll posts if you have a negative balance. JT requests must be received by our Accounting Section by close of business on    </a:t>
            </a:r>
            <a:r>
              <a:rPr lang="en-US" sz="1500" b="1" u="sng" dirty="0">
                <a:solidFill>
                  <a:schemeClr val="tx1"/>
                </a:solidFill>
                <a:latin typeface="Times New Roman" panose="02020603050405020304" pitchFamily="18" charset="0"/>
                <a:cs typeface="Times New Roman" panose="02020603050405020304" pitchFamily="18" charset="0"/>
              </a:rPr>
              <a:t>Thursday, June 23</a:t>
            </a:r>
            <a:r>
              <a:rPr lang="en-US" sz="1500" b="1" u="sng" baseline="30000" dirty="0">
                <a:solidFill>
                  <a:schemeClr val="tx1"/>
                </a:solidFill>
                <a:latin typeface="Times New Roman" panose="02020603050405020304" pitchFamily="18" charset="0"/>
                <a:cs typeface="Times New Roman" panose="02020603050405020304" pitchFamily="18" charset="0"/>
              </a:rPr>
              <a:t>rd</a:t>
            </a:r>
            <a:r>
              <a:rPr lang="en-US" sz="1500" b="1" u="sng" dirty="0">
                <a:solidFill>
                  <a:schemeClr val="tx1"/>
                </a:solidFill>
                <a:latin typeface="Times New Roman" panose="02020603050405020304" pitchFamily="18" charset="0"/>
                <a:cs typeface="Times New Roman" panose="02020603050405020304" pitchFamily="18" charset="0"/>
              </a:rPr>
              <a:t>.</a:t>
            </a:r>
            <a:endParaRPr lang="en-US" sz="1500" b="1" dirty="0">
              <a:solidFill>
                <a:schemeClr val="tx1"/>
              </a:solidFill>
              <a:latin typeface="Times New Roman" panose="02020603050405020304" pitchFamily="18" charset="0"/>
              <a:cs typeface="Times New Roman" panose="02020603050405020304" pitchFamily="18" charset="0"/>
            </a:endParaRPr>
          </a:p>
        </p:txBody>
      </p:sp>
      <p:sp>
        <p:nvSpPr>
          <p:cNvPr id="668680" name="AutoShape 8"/>
          <p:cNvSpPr>
            <a:spLocks/>
          </p:cNvSpPr>
          <p:nvPr/>
        </p:nvSpPr>
        <p:spPr bwMode="gray">
          <a:xfrm>
            <a:off x="5170133" y="2514600"/>
            <a:ext cx="2476500" cy="2133600"/>
          </a:xfrm>
          <a:prstGeom prst="borderCallout2">
            <a:avLst>
              <a:gd name="adj1" fmla="val 100398"/>
              <a:gd name="adj2" fmla="val 46626"/>
              <a:gd name="adj3" fmla="val 101503"/>
              <a:gd name="adj4" fmla="val 46526"/>
              <a:gd name="adj5" fmla="val 100899"/>
              <a:gd name="adj6" fmla="val 46902"/>
            </a:avLst>
          </a:prstGeom>
          <a:ln>
            <a:headEnd/>
            <a:tailEnd/>
          </a:ln>
        </p:spPr>
        <p:style>
          <a:lnRef idx="0">
            <a:schemeClr val="accent6"/>
          </a:lnRef>
          <a:fillRef idx="3">
            <a:schemeClr val="accent6"/>
          </a:fillRef>
          <a:effectRef idx="3">
            <a:schemeClr val="accent6"/>
          </a:effectRef>
          <a:fontRef idx="minor">
            <a:schemeClr val="lt1"/>
          </a:fontRef>
        </p:style>
        <p:txBody>
          <a:bodyPr anchor="t" anchorCtr="0"/>
          <a:lstStyle/>
          <a:p>
            <a:pPr algn="ctr" fontAlgn="base">
              <a:spcBef>
                <a:spcPct val="0"/>
              </a:spcBef>
              <a:spcAft>
                <a:spcPct val="0"/>
              </a:spcAft>
              <a:defRPr/>
            </a:pPr>
            <a:r>
              <a:rPr lang="en-US" sz="1500" dirty="0">
                <a:solidFill>
                  <a:prstClr val="white"/>
                </a:solidFill>
                <a:latin typeface="Times New Roman" panose="02020603050405020304" pitchFamily="18" charset="0"/>
                <a:cs typeface="Times New Roman" panose="02020603050405020304" pitchFamily="18" charset="0"/>
              </a:rPr>
              <a:t>Any negative Salary or OPS release balances created after payroll posts on </a:t>
            </a:r>
            <a:r>
              <a:rPr lang="en-US" sz="1500" b="1" dirty="0">
                <a:solidFill>
                  <a:schemeClr val="tx1"/>
                </a:solidFill>
                <a:latin typeface="Times New Roman" panose="02020603050405020304" pitchFamily="18" charset="0"/>
                <a:cs typeface="Times New Roman" panose="02020603050405020304" pitchFamily="18" charset="0"/>
              </a:rPr>
              <a:t>Thursday,</a:t>
            </a:r>
            <a:r>
              <a:rPr lang="en-US" sz="1500" b="1" dirty="0">
                <a:solidFill>
                  <a:prstClr val="white"/>
                </a:solidFill>
                <a:latin typeface="Times New Roman" panose="02020603050405020304" pitchFamily="18" charset="0"/>
                <a:cs typeface="Times New Roman" panose="02020603050405020304" pitchFamily="18" charset="0"/>
              </a:rPr>
              <a:t> </a:t>
            </a:r>
            <a:r>
              <a:rPr lang="en-US" sz="1500" b="1" u="sng" dirty="0">
                <a:solidFill>
                  <a:schemeClr val="tx1"/>
                </a:solidFill>
                <a:latin typeface="Times New Roman" panose="02020603050405020304" pitchFamily="18" charset="0"/>
                <a:cs typeface="Times New Roman" panose="02020603050405020304" pitchFamily="18" charset="0"/>
              </a:rPr>
              <a:t>June 23</a:t>
            </a:r>
            <a:r>
              <a:rPr lang="en-US" sz="1500" b="1" u="sng" baseline="30000" dirty="0">
                <a:solidFill>
                  <a:schemeClr val="tx1"/>
                </a:solidFill>
                <a:latin typeface="Times New Roman" panose="02020603050405020304" pitchFamily="18" charset="0"/>
                <a:cs typeface="Times New Roman" panose="02020603050405020304" pitchFamily="18" charset="0"/>
              </a:rPr>
              <a:t>rd</a:t>
            </a:r>
            <a:r>
              <a:rPr lang="en-US" sz="1500" b="1" u="sng" dirty="0">
                <a:solidFill>
                  <a:schemeClr val="tx1"/>
                </a:solidFill>
                <a:latin typeface="Times New Roman" panose="02020603050405020304" pitchFamily="18" charset="0"/>
                <a:cs typeface="Times New Roman" panose="02020603050405020304" pitchFamily="18" charset="0"/>
              </a:rPr>
              <a:t> </a:t>
            </a:r>
            <a:r>
              <a:rPr lang="en-US" sz="1500" dirty="0">
                <a:solidFill>
                  <a:schemeClr val="bg1"/>
                </a:solidFill>
                <a:latin typeface="Times New Roman" panose="02020603050405020304" pitchFamily="18" charset="0"/>
                <a:cs typeface="Times New Roman" panose="02020603050405020304" pitchFamily="18" charset="0"/>
              </a:rPr>
              <a:t>must be cleared by </a:t>
            </a:r>
            <a:r>
              <a:rPr lang="en-US" sz="1500" b="1" u="sng" dirty="0">
                <a:solidFill>
                  <a:schemeClr val="tx1"/>
                </a:solidFill>
                <a:latin typeface="Times New Roman" panose="02020603050405020304" pitchFamily="18" charset="0"/>
                <a:cs typeface="Times New Roman" panose="02020603050405020304" pitchFamily="18" charset="0"/>
              </a:rPr>
              <a:t>Tuesday, June 28</a:t>
            </a:r>
            <a:r>
              <a:rPr lang="en-US" sz="1500" b="1" u="sng" baseline="30000" dirty="0">
                <a:solidFill>
                  <a:schemeClr val="tx1"/>
                </a:solidFill>
                <a:latin typeface="Times New Roman" panose="02020603050405020304" pitchFamily="18" charset="0"/>
                <a:cs typeface="Times New Roman" panose="02020603050405020304" pitchFamily="18" charset="0"/>
              </a:rPr>
              <a:t>th</a:t>
            </a:r>
            <a:r>
              <a:rPr lang="en-US" sz="1500" b="1" dirty="0">
                <a:solidFill>
                  <a:schemeClr val="bg1"/>
                </a:solidFill>
                <a:latin typeface="Times New Roman" panose="02020603050405020304" pitchFamily="18" charset="0"/>
                <a:cs typeface="Times New Roman" panose="02020603050405020304" pitchFamily="18" charset="0"/>
              </a:rPr>
              <a:t>.</a:t>
            </a:r>
            <a:r>
              <a:rPr lang="en-US" sz="1500" dirty="0">
                <a:solidFill>
                  <a:schemeClr val="bg1"/>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
        <p:nvSpPr>
          <p:cNvPr id="3" name="TextBox 2"/>
          <p:cNvSpPr txBox="1"/>
          <p:nvPr/>
        </p:nvSpPr>
        <p:spPr>
          <a:xfrm>
            <a:off x="7099207" y="6324600"/>
            <a:ext cx="901793" cy="276999"/>
          </a:xfrm>
          <a:prstGeom prst="rect">
            <a:avLst/>
          </a:prstGeom>
          <a:noFill/>
        </p:spPr>
        <p:txBody>
          <a:bodyPr wrap="square" rtlCol="0">
            <a:spAutoFit/>
          </a:bodyPr>
          <a:lstStyle/>
          <a:p>
            <a:r>
              <a:rPr lang="en-US" sz="1200" dirty="0"/>
              <a:t>54</a:t>
            </a:r>
          </a:p>
        </p:txBody>
      </p:sp>
    </p:spTree>
    <p:extLst>
      <p:ext uri="{BB962C8B-B14F-4D97-AF65-F5344CB8AC3E}">
        <p14:creationId xmlns:p14="http://schemas.microsoft.com/office/powerpoint/2010/main" val="3817590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Journal Transfers – Transferring Expenditures at Year-End</a:t>
            </a:r>
          </a:p>
        </p:txBody>
      </p:sp>
      <p:sp>
        <p:nvSpPr>
          <p:cNvPr id="3" name="Content Placeholder 2"/>
          <p:cNvSpPr>
            <a:spLocks noGrp="1"/>
          </p:cNvSpPr>
          <p:nvPr>
            <p:ph idx="1"/>
          </p:nvPr>
        </p:nvSpPr>
        <p:spPr>
          <a:xfrm>
            <a:off x="838200" y="1668235"/>
            <a:ext cx="7924800" cy="4351565"/>
          </a:xfrm>
        </p:spPr>
        <p:txBody>
          <a:bodyPr/>
          <a:lstStyle/>
          <a:p>
            <a:r>
              <a:rPr lang="en-US" sz="2400" dirty="0">
                <a:latin typeface="Times New Roman" panose="02020603050405020304" pitchFamily="18" charset="0"/>
                <a:cs typeface="Times New Roman" panose="02020603050405020304" pitchFamily="18" charset="0"/>
              </a:rPr>
              <a:t>JAC runs reports to monitor payroll activities and account balances frequently.</a:t>
            </a:r>
          </a:p>
          <a:p>
            <a:r>
              <a:rPr lang="en-US" sz="2400" dirty="0">
                <a:latin typeface="Times New Roman" panose="02020603050405020304" pitchFamily="18" charset="0"/>
                <a:cs typeface="Times New Roman" panose="02020603050405020304" pitchFamily="18" charset="0"/>
              </a:rPr>
              <a:t>Staff in JAC’s Accounting and HR sections coordinate to try to “catch” negatives.</a:t>
            </a:r>
          </a:p>
          <a:p>
            <a:r>
              <a:rPr lang="en-US" sz="2400" dirty="0">
                <a:latin typeface="Times New Roman" panose="02020603050405020304" pitchFamily="18" charset="0"/>
                <a:cs typeface="Times New Roman" panose="02020603050405020304" pitchFamily="18" charset="0"/>
              </a:rPr>
              <a:t>If any unexpected or “extra” payrolls are processed the last week of June, please be sure there is enough budget to cover that payroll.</a:t>
            </a:r>
          </a:p>
          <a:p>
            <a:r>
              <a:rPr lang="en-US" sz="2400" dirty="0">
                <a:latin typeface="Times New Roman" panose="02020603050405020304" pitchFamily="18" charset="0"/>
                <a:cs typeface="Times New Roman" panose="02020603050405020304" pitchFamily="18" charset="0"/>
              </a:rPr>
              <a:t>When sending JTs reducing General Revenue balances, please factor in any payrolls that may run during that last week of June.</a:t>
            </a:r>
            <a:endParaRPr lang="en-US" dirty="0"/>
          </a:p>
        </p:txBody>
      </p:sp>
      <p:sp>
        <p:nvSpPr>
          <p:cNvPr id="4" name="TextBox 3"/>
          <p:cNvSpPr txBox="1"/>
          <p:nvPr/>
        </p:nvSpPr>
        <p:spPr>
          <a:xfrm>
            <a:off x="7086600" y="6324600"/>
            <a:ext cx="646560" cy="276999"/>
          </a:xfrm>
          <a:prstGeom prst="rect">
            <a:avLst/>
          </a:prstGeom>
          <a:noFill/>
        </p:spPr>
        <p:txBody>
          <a:bodyPr wrap="square" rtlCol="0">
            <a:spAutoFit/>
          </a:bodyPr>
          <a:lstStyle/>
          <a:p>
            <a:r>
              <a:rPr lang="en-US" sz="1200" dirty="0"/>
              <a:t>55</a:t>
            </a:r>
          </a:p>
        </p:txBody>
      </p:sp>
      <p:sp>
        <p:nvSpPr>
          <p:cNvPr id="5" name="TextBox 4"/>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5787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Salary Refunds</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656387" name="Rectangle 3"/>
          <p:cNvSpPr>
            <a:spLocks noGrp="1" noChangeArrowheads="1"/>
          </p:cNvSpPr>
          <p:nvPr>
            <p:ph idx="1"/>
          </p:nvPr>
        </p:nvSpPr>
        <p:spPr bwMode="gray">
          <a:xfrm>
            <a:off x="952500" y="1417638"/>
            <a:ext cx="7772400" cy="533400"/>
          </a:xfrm>
        </p:spPr>
        <p:style>
          <a:lnRef idx="0">
            <a:schemeClr val="accent6"/>
          </a:lnRef>
          <a:fillRef idx="3">
            <a:schemeClr val="accent6"/>
          </a:fillRef>
          <a:effectRef idx="3">
            <a:schemeClr val="accent6"/>
          </a:effectRef>
          <a:fontRef idx="minor">
            <a:schemeClr val="lt1"/>
          </a:fontRef>
        </p:style>
        <p:txBody>
          <a:bodyPr/>
          <a:lstStyle/>
          <a:p>
            <a:pPr eaLnBrk="1" hangingPunct="1">
              <a:lnSpc>
                <a:spcPct val="90000"/>
              </a:lnSpc>
              <a:buFont typeface="Wingdings" pitchFamily="2" charset="2"/>
              <a:buNone/>
              <a:defRPr/>
            </a:pPr>
            <a:r>
              <a:rPr lang="en-US" b="1" dirty="0">
                <a:solidFill>
                  <a:schemeClr val="bg1"/>
                </a:solidFill>
              </a:rPr>
              <a:t>	</a:t>
            </a:r>
            <a:r>
              <a:rPr lang="en-US" b="1" dirty="0">
                <a:solidFill>
                  <a:schemeClr val="bg1"/>
                </a:solidFill>
                <a:latin typeface="Times New Roman" panose="02020603050405020304" pitchFamily="18" charset="0"/>
                <a:cs typeface="Times New Roman" panose="02020603050405020304" pitchFamily="18" charset="0"/>
              </a:rPr>
              <a:t>Code 200 Deductions</a:t>
            </a:r>
          </a:p>
        </p:txBody>
      </p:sp>
      <p:sp>
        <p:nvSpPr>
          <p:cNvPr id="34821" name="Text Box 4"/>
          <p:cNvSpPr txBox="1">
            <a:spLocks noChangeArrowheads="1"/>
          </p:cNvSpPr>
          <p:nvPr/>
        </p:nvSpPr>
        <p:spPr bwMode="auto">
          <a:xfrm>
            <a:off x="990600" y="1951038"/>
            <a:ext cx="7772400" cy="1938992"/>
          </a:xfrm>
          <a:prstGeom prst="rect">
            <a:avLst/>
          </a:prstGeom>
          <a:noFill/>
          <a:ln w="9525" algn="ctr">
            <a:noFill/>
            <a:miter lim="800000"/>
            <a:headEnd/>
            <a:tailEnd/>
          </a:ln>
        </p:spPr>
        <p:txBody>
          <a:bodyPr>
            <a:spAutoFit/>
          </a:bodyPr>
          <a:lstStyle/>
          <a:p>
            <a:pPr>
              <a:spcBef>
                <a:spcPct val="50000"/>
              </a:spcBef>
            </a:pPr>
            <a:r>
              <a:rPr lang="en-US" sz="2000" dirty="0">
                <a:latin typeface="Times New Roman" panose="02020603050405020304" pitchFamily="18" charset="0"/>
                <a:cs typeface="Times New Roman" panose="02020603050405020304" pitchFamily="18" charset="0"/>
              </a:rPr>
              <a:t>For the month of June only, if a salary overpayment refund is due from an employee, please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obtain a check or money order in lieu of a Code 200 deduction. Code 200 deductions entered in June, regardless of the month the overpayment occurred, will not be processed until July, too late to restore funds to your account for FY 21-22.  </a:t>
            </a:r>
            <a:r>
              <a:rPr lang="en-US" sz="2000" b="1" u="sng" dirty="0">
                <a:latin typeface="Times New Roman" panose="02020603050405020304" pitchFamily="18" charset="0"/>
                <a:cs typeface="Times New Roman" panose="02020603050405020304" pitchFamily="18" charset="0"/>
              </a:rPr>
              <a:t>Therefore, the refund due must be certified forward.</a:t>
            </a:r>
          </a:p>
        </p:txBody>
      </p:sp>
      <p:sp>
        <p:nvSpPr>
          <p:cNvPr id="656389" name="Rectangle 5"/>
          <p:cNvSpPr>
            <a:spLocks noChangeArrowheads="1"/>
          </p:cNvSpPr>
          <p:nvPr/>
        </p:nvSpPr>
        <p:spPr bwMode="gray">
          <a:xfrm>
            <a:off x="996351" y="3915909"/>
            <a:ext cx="7772400" cy="533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nSpc>
                <a:spcPct val="90000"/>
              </a:lnSpc>
              <a:spcBef>
                <a:spcPct val="20000"/>
              </a:spcBef>
              <a:buClr>
                <a:schemeClr val="accent1"/>
              </a:buClr>
              <a:buSzPct val="65000"/>
              <a:defRPr/>
            </a:pPr>
            <a:r>
              <a:rPr lang="en-US" sz="3000" b="1" dirty="0">
                <a:solidFill>
                  <a:schemeClr val="bg1"/>
                </a:solidFill>
                <a:latin typeface="Times New Roman" panose="02020603050405020304" pitchFamily="18" charset="0"/>
                <a:cs typeface="Times New Roman" panose="02020603050405020304" pitchFamily="18" charset="0"/>
              </a:rPr>
              <a:t>   Pending Benefits Refunds</a:t>
            </a:r>
          </a:p>
        </p:txBody>
      </p:sp>
      <p:sp>
        <p:nvSpPr>
          <p:cNvPr id="34823" name="Text Box 6"/>
          <p:cNvSpPr txBox="1">
            <a:spLocks noChangeArrowheads="1"/>
          </p:cNvSpPr>
          <p:nvPr/>
        </p:nvSpPr>
        <p:spPr bwMode="auto">
          <a:xfrm>
            <a:off x="952500" y="4507508"/>
            <a:ext cx="7772400" cy="1631216"/>
          </a:xfrm>
          <a:prstGeom prst="rect">
            <a:avLst/>
          </a:prstGeom>
          <a:noFill/>
          <a:ln w="9525" algn="ctr">
            <a:noFill/>
            <a:miter lim="800000"/>
            <a:headEnd/>
            <a:tailEnd/>
          </a:ln>
        </p:spPr>
        <p:txBody>
          <a:bodyPr>
            <a:spAutoFit/>
          </a:bodyPr>
          <a:lstStyle/>
          <a:p>
            <a:pPr>
              <a:spcBef>
                <a:spcPct val="50000"/>
              </a:spcBef>
            </a:pPr>
            <a:r>
              <a:rPr lang="en-US" sz="2000" dirty="0">
                <a:latin typeface="Times New Roman" panose="02020603050405020304" pitchFamily="18" charset="0"/>
                <a:cs typeface="Times New Roman" panose="02020603050405020304" pitchFamily="18" charset="0"/>
              </a:rPr>
              <a:t>In the rare event of a total net salary refund, refunds for the overpayment of insurance premiums require approval by DMS, JAC cannot guarantee that all pending refunds will get processed and approved by </a:t>
            </a:r>
            <a:r>
              <a:rPr lang="en-US" sz="2000" b="1" u="sng" dirty="0">
                <a:highlight>
                  <a:srgbClr val="F8F8F8"/>
                </a:highlight>
                <a:latin typeface="Times New Roman" panose="02020603050405020304" pitchFamily="18" charset="0"/>
                <a:cs typeface="Times New Roman" panose="02020603050405020304" pitchFamily="18" charset="0"/>
              </a:rPr>
              <a:t>Thursday, June 16</a:t>
            </a:r>
            <a:r>
              <a:rPr lang="en-US" sz="2000" b="1" u="sng" baseline="30000" dirty="0">
                <a:highlight>
                  <a:srgbClr val="F8F8F8"/>
                </a:highlight>
                <a:latin typeface="Times New Roman" panose="02020603050405020304" pitchFamily="18" charset="0"/>
                <a:cs typeface="Times New Roman" panose="02020603050405020304" pitchFamily="18" charset="0"/>
              </a:rPr>
              <a:t>th</a:t>
            </a:r>
            <a:r>
              <a:rPr lang="en-US" sz="2000" dirty="0">
                <a:highlight>
                  <a:srgbClr val="F8F8F8"/>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Any refunds not processed and approved by that date will go to unallocated.</a:t>
            </a:r>
          </a:p>
        </p:txBody>
      </p:sp>
      <p:sp>
        <p:nvSpPr>
          <p:cNvPr id="2" name="TextBox 1"/>
          <p:cNvSpPr txBox="1"/>
          <p:nvPr/>
        </p:nvSpPr>
        <p:spPr>
          <a:xfrm>
            <a:off x="7086600" y="6324600"/>
            <a:ext cx="609600" cy="276999"/>
          </a:xfrm>
          <a:prstGeom prst="rect">
            <a:avLst/>
          </a:prstGeom>
          <a:noFill/>
        </p:spPr>
        <p:txBody>
          <a:bodyPr wrap="square" rtlCol="0">
            <a:spAutoFit/>
          </a:bodyPr>
          <a:lstStyle/>
          <a:p>
            <a:r>
              <a:rPr lang="en-US" sz="1200" dirty="0"/>
              <a:t>56</a:t>
            </a:r>
          </a:p>
        </p:txBody>
      </p:sp>
      <p:sp>
        <p:nvSpPr>
          <p:cNvPr id="3" name="TextBox 2"/>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206362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Benefits Premiums </a:t>
            </a:r>
            <a:endParaRPr lang="en-US" dirty="0"/>
          </a:p>
        </p:txBody>
      </p:sp>
      <p:sp>
        <p:nvSpPr>
          <p:cNvPr id="7" name="Text Placeholder 6"/>
          <p:cNvSpPr>
            <a:spLocks noGrp="1"/>
          </p:cNvSpPr>
          <p:nvPr>
            <p:ph type="body" sz="half" idx="2"/>
          </p:nvPr>
        </p:nvSpPr>
        <p:spPr>
          <a:xfrm>
            <a:off x="1066800" y="2057400"/>
            <a:ext cx="7772400" cy="2209800"/>
          </a:xfrm>
        </p:spPr>
        <p:txBody>
          <a:bodyPr/>
          <a:lstStyle/>
          <a:p>
            <a:pPr marL="0" indent="0">
              <a:buNone/>
            </a:pPr>
            <a:r>
              <a:rPr lang="en-US" sz="2400" b="1" u="sng" dirty="0">
                <a:latin typeface="Times New Roman" panose="02020603050405020304" pitchFamily="18" charset="0"/>
                <a:cs typeface="Times New Roman" panose="02020603050405020304" pitchFamily="18" charset="0"/>
              </a:rPr>
              <a:t>Benefit premium monies cannot be Certified Forward for premiums due after June 30</a:t>
            </a:r>
            <a:r>
              <a:rPr lang="en-US" sz="2400" b="1" u="sng"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If there is an employee expected to be on LWOP, a voucher will be needed to cover their benefits premium for July coverage. The voucher will need to be processed in June to come out of current year funds.  Even though premiums are paid a month in advance, they cannot be Certified Forward for this cost.</a:t>
            </a:r>
            <a:r>
              <a:rPr lang="en-US" sz="2000" dirty="0">
                <a:latin typeface="Times New Roman" panose="02020603050405020304" pitchFamily="18" charset="0"/>
                <a:cs typeface="Times New Roman" panose="02020603050405020304" pitchFamily="18" charset="0"/>
              </a:rPr>
              <a:t> </a:t>
            </a:r>
          </a:p>
          <a:p>
            <a:pPr marL="0" indent="0">
              <a:buNone/>
            </a:pPr>
            <a:endParaRPr lang="en-US" sz="2000" dirty="0"/>
          </a:p>
        </p:txBody>
      </p:sp>
      <p:sp>
        <p:nvSpPr>
          <p:cNvPr id="3" name="TextBox 2"/>
          <p:cNvSpPr txBox="1"/>
          <p:nvPr/>
        </p:nvSpPr>
        <p:spPr>
          <a:xfrm>
            <a:off x="7086600" y="6352401"/>
            <a:ext cx="685800" cy="276999"/>
          </a:xfrm>
          <a:prstGeom prst="rect">
            <a:avLst/>
          </a:prstGeom>
          <a:noFill/>
        </p:spPr>
        <p:txBody>
          <a:bodyPr wrap="square" rtlCol="0">
            <a:spAutoFit/>
          </a:bodyPr>
          <a:lstStyle/>
          <a:p>
            <a:r>
              <a:rPr lang="en-US" sz="1200" dirty="0"/>
              <a:t>57</a:t>
            </a:r>
          </a:p>
        </p:txBody>
      </p:sp>
      <p:sp>
        <p:nvSpPr>
          <p:cNvPr id="4" name="TextBox 3"/>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3978963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Overpayment Strategies</a:t>
            </a:r>
            <a:br>
              <a:rPr lang="en-US" dirty="0">
                <a:latin typeface="Times New Roman" panose="02020603050405020304" pitchFamily="18" charset="0"/>
                <a:cs typeface="Times New Roman" panose="02020603050405020304" pitchFamily="18" charset="0"/>
              </a:rPr>
            </a:br>
            <a:endParaRPr lang="en-US" sz="1600" b="0" dirty="0">
              <a:solidFill>
                <a:srgbClr val="FF0000"/>
              </a:solidFill>
              <a:latin typeface="Times New Roman" panose="02020603050405020304" pitchFamily="18" charset="0"/>
              <a:cs typeface="Times New Roman" panose="02020603050405020304" pitchFamily="18" charset="0"/>
            </a:endParaRPr>
          </a:p>
        </p:txBody>
      </p:sp>
      <p:sp>
        <p:nvSpPr>
          <p:cNvPr id="658436" name="Text Box 4"/>
          <p:cNvSpPr txBox="1">
            <a:spLocks noChangeArrowheads="1"/>
          </p:cNvSpPr>
          <p:nvPr/>
        </p:nvSpPr>
        <p:spPr bwMode="auto">
          <a:xfrm>
            <a:off x="2362200" y="1447800"/>
            <a:ext cx="6553200" cy="519113"/>
          </a:xfrm>
          <a:prstGeom prst="rect">
            <a:avLst/>
          </a:prstGeom>
          <a:noFill/>
          <a:ln w="9525" algn="ctr">
            <a:noFill/>
            <a:miter lim="800000"/>
            <a:headEnd/>
            <a:tailEnd/>
          </a:ln>
          <a:effectLst/>
        </p:spPr>
        <p:txBody>
          <a:bodyPr>
            <a:spAutoFit/>
          </a:bodyPr>
          <a:lstStyle/>
          <a:p>
            <a:pPr>
              <a:spcBef>
                <a:spcPct val="50000"/>
              </a:spcBef>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Cancellation vs. Reimbursement</a:t>
            </a:r>
          </a:p>
        </p:txBody>
      </p:sp>
      <p:sp>
        <p:nvSpPr>
          <p:cNvPr id="36869" name="Text Box 5"/>
          <p:cNvSpPr txBox="1">
            <a:spLocks noChangeArrowheads="1"/>
          </p:cNvSpPr>
          <p:nvPr/>
        </p:nvSpPr>
        <p:spPr bwMode="auto">
          <a:xfrm>
            <a:off x="990600" y="2133600"/>
            <a:ext cx="8077200" cy="519113"/>
          </a:xfrm>
          <a:prstGeom prst="rect">
            <a:avLst/>
          </a:prstGeom>
          <a:noFill/>
          <a:ln w="9525" algn="ctr">
            <a:noFill/>
            <a:miter lim="800000"/>
            <a:headEnd/>
            <a:tailEnd/>
          </a:ln>
        </p:spPr>
        <p:txBody>
          <a:bodyPr>
            <a:spAutoFit/>
          </a:bodyPr>
          <a:lstStyle/>
          <a:p>
            <a:pPr algn="ctr">
              <a:spcBef>
                <a:spcPct val="50000"/>
              </a:spcBef>
            </a:pPr>
            <a:r>
              <a:rPr lang="en-US" dirty="0">
                <a:latin typeface="Times New Roman" panose="02020603050405020304" pitchFamily="18" charset="0"/>
                <a:cs typeface="Times New Roman" panose="02020603050405020304" pitchFamily="18" charset="0"/>
              </a:rPr>
              <a:t>Employee overpaid by EFT on regular payroll:</a:t>
            </a:r>
          </a:p>
        </p:txBody>
      </p:sp>
      <p:sp>
        <p:nvSpPr>
          <p:cNvPr id="658438" name="Rectangle 6"/>
          <p:cNvSpPr>
            <a:spLocks noChangeArrowheads="1"/>
          </p:cNvSpPr>
          <p:nvPr/>
        </p:nvSpPr>
        <p:spPr bwMode="auto">
          <a:xfrm>
            <a:off x="1828800" y="2760196"/>
            <a:ext cx="2971800" cy="5232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defRPr/>
            </a:pPr>
            <a:r>
              <a:rPr lang="en-US" b="1" dirty="0">
                <a:latin typeface="Times New Roman" panose="02020603050405020304" pitchFamily="18" charset="0"/>
                <a:cs typeface="Times New Roman" panose="02020603050405020304" pitchFamily="18" charset="0"/>
              </a:rPr>
              <a:t>Option 1</a:t>
            </a:r>
          </a:p>
        </p:txBody>
      </p:sp>
      <p:sp>
        <p:nvSpPr>
          <p:cNvPr id="658439" name="Rectangle 7"/>
          <p:cNvSpPr>
            <a:spLocks noChangeArrowheads="1"/>
          </p:cNvSpPr>
          <p:nvPr/>
        </p:nvSpPr>
        <p:spPr bwMode="auto">
          <a:xfrm>
            <a:off x="5181600" y="2760196"/>
            <a:ext cx="3048000" cy="5232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defRPr/>
            </a:pPr>
            <a:r>
              <a:rPr lang="en-US" b="1" dirty="0">
                <a:latin typeface="Times New Roman" panose="02020603050405020304" pitchFamily="18" charset="0"/>
                <a:cs typeface="Times New Roman" panose="02020603050405020304" pitchFamily="18" charset="0"/>
              </a:rPr>
              <a:t>Option 2</a:t>
            </a:r>
          </a:p>
        </p:txBody>
      </p:sp>
      <p:sp>
        <p:nvSpPr>
          <p:cNvPr id="36872" name="Text Box 8"/>
          <p:cNvSpPr txBox="1">
            <a:spLocks noChangeArrowheads="1"/>
          </p:cNvSpPr>
          <p:nvPr/>
        </p:nvSpPr>
        <p:spPr bwMode="auto">
          <a:xfrm>
            <a:off x="1752600" y="3300413"/>
            <a:ext cx="3048000" cy="2862322"/>
          </a:xfrm>
          <a:prstGeom prst="rect">
            <a:avLst/>
          </a:prstGeom>
          <a:noFill/>
          <a:ln w="9525" algn="ctr">
            <a:noFill/>
            <a:miter lim="800000"/>
            <a:headEnd/>
            <a:tailEnd/>
          </a:ln>
        </p:spPr>
        <p:txBody>
          <a:bodyPr wrap="square">
            <a:spAutoFit/>
          </a:bodyPr>
          <a:lstStyle/>
          <a:p>
            <a:pPr>
              <a:spcBef>
                <a:spcPct val="50000"/>
              </a:spcBef>
            </a:pPr>
            <a:r>
              <a:rPr lang="en-US" sz="2000" dirty="0">
                <a:latin typeface="Times New Roman" panose="02020603050405020304" pitchFamily="18" charset="0"/>
                <a:cs typeface="Times New Roman" panose="02020603050405020304" pitchFamily="18" charset="0"/>
              </a:rPr>
              <a:t>EFT Cancellation – Must be processed and approved by </a:t>
            </a:r>
            <a:r>
              <a:rPr lang="en-US" sz="2000" b="1" u="sng" dirty="0">
                <a:latin typeface="Times New Roman" panose="02020603050405020304" pitchFamily="18" charset="0"/>
                <a:cs typeface="Times New Roman" panose="02020603050405020304" pitchFamily="18" charset="0"/>
              </a:rPr>
              <a:t>10:00 a.m., Tuesday, June 28</a:t>
            </a:r>
            <a:r>
              <a:rPr lang="en-US" sz="2000" b="1" u="sng" baseline="30000" dirty="0">
                <a:latin typeface="Times New Roman" panose="02020603050405020304" pitchFamily="18" charset="0"/>
                <a:cs typeface="Times New Roman" panose="02020603050405020304" pitchFamily="18" charset="0"/>
              </a:rPr>
              <a:t>th</a:t>
            </a:r>
            <a:r>
              <a:rPr lang="en-US" sz="2000" b="1"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 funds will not be restored to FY 21-22 budget. (Cancellation reports will not show up in RDS until </a:t>
            </a:r>
            <a:r>
              <a:rPr lang="en-US" sz="2000" i="1" dirty="0">
                <a:latin typeface="Times New Roman" panose="02020603050405020304" pitchFamily="18" charset="0"/>
                <a:cs typeface="Times New Roman" panose="02020603050405020304" pitchFamily="18" charset="0"/>
              </a:rPr>
              <a:t>late</a:t>
            </a:r>
            <a:r>
              <a:rPr lang="en-US" sz="2000" dirty="0">
                <a:latin typeface="Times New Roman" panose="02020603050405020304" pitchFamily="18" charset="0"/>
                <a:cs typeface="Times New Roman" panose="02020603050405020304" pitchFamily="18" charset="0"/>
              </a:rPr>
              <a:t> on the warrant date of June 30th.)</a:t>
            </a:r>
          </a:p>
        </p:txBody>
      </p:sp>
      <p:sp>
        <p:nvSpPr>
          <p:cNvPr id="36873" name="Text Box 9"/>
          <p:cNvSpPr txBox="1">
            <a:spLocks noChangeArrowheads="1"/>
          </p:cNvSpPr>
          <p:nvPr/>
        </p:nvSpPr>
        <p:spPr bwMode="auto">
          <a:xfrm>
            <a:off x="5105400" y="3276600"/>
            <a:ext cx="3124200" cy="2554545"/>
          </a:xfrm>
          <a:prstGeom prst="rect">
            <a:avLst/>
          </a:prstGeom>
          <a:noFill/>
          <a:ln w="9525" algn="ctr">
            <a:noFill/>
            <a:miter lim="800000"/>
            <a:headEnd/>
            <a:tailEnd/>
          </a:ln>
        </p:spPr>
        <p:txBody>
          <a:bodyPr wrap="square">
            <a:spAutoFit/>
          </a:bodyPr>
          <a:lstStyle/>
          <a:p>
            <a:pPr>
              <a:spcBef>
                <a:spcPct val="50000"/>
              </a:spcBef>
            </a:pPr>
            <a:r>
              <a:rPr lang="en-US" sz="2000" dirty="0">
                <a:latin typeface="Times New Roman" panose="02020603050405020304" pitchFamily="18" charset="0"/>
                <a:cs typeface="Times New Roman" panose="02020603050405020304" pitchFamily="18" charset="0"/>
              </a:rPr>
              <a:t>Seek reimbursement from employee for overpayment.  Checks received by HR after </a:t>
            </a:r>
            <a:r>
              <a:rPr lang="en-US" sz="2000" b="1" u="sng" dirty="0">
                <a:latin typeface="Times New Roman" panose="02020603050405020304" pitchFamily="18" charset="0"/>
                <a:cs typeface="Times New Roman" panose="02020603050405020304" pitchFamily="18" charset="0"/>
              </a:rPr>
              <a:t>Wednesday, June 22</a:t>
            </a:r>
            <a:r>
              <a:rPr lang="en-US" sz="2000" b="1" u="sng" baseline="30000" dirty="0">
                <a:latin typeface="Times New Roman" panose="02020603050405020304" pitchFamily="18" charset="0"/>
                <a:cs typeface="Times New Roman" panose="02020603050405020304" pitchFamily="18" charset="0"/>
              </a:rPr>
              <a:t>nd</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will be deposited into unallocated. (Coordinate certified forward receivables with your JAC Accountant.)</a:t>
            </a:r>
          </a:p>
        </p:txBody>
      </p:sp>
      <p:sp>
        <p:nvSpPr>
          <p:cNvPr id="2" name="TextBox 1"/>
          <p:cNvSpPr txBox="1"/>
          <p:nvPr/>
        </p:nvSpPr>
        <p:spPr>
          <a:xfrm>
            <a:off x="7086600" y="6352401"/>
            <a:ext cx="533400" cy="276999"/>
          </a:xfrm>
          <a:prstGeom prst="rect">
            <a:avLst/>
          </a:prstGeom>
          <a:noFill/>
        </p:spPr>
        <p:txBody>
          <a:bodyPr wrap="square" rtlCol="0">
            <a:spAutoFit/>
          </a:bodyPr>
          <a:lstStyle/>
          <a:p>
            <a:r>
              <a:rPr lang="en-US" sz="1200" dirty="0"/>
              <a:t>58</a:t>
            </a:r>
          </a:p>
        </p:txBody>
      </p:sp>
      <p:sp>
        <p:nvSpPr>
          <p:cNvPr id="3" name="TextBox 2"/>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1643709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Retirement Credits</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If your circuit is due a retirement credit, JAC has no control as to when the Division of Retirement will generate the invoice from the error report. </a:t>
            </a:r>
          </a:p>
          <a:p>
            <a:r>
              <a:rPr lang="en-US" dirty="0">
                <a:latin typeface="Times New Roman" panose="02020603050405020304" pitchFamily="18" charset="0"/>
                <a:cs typeface="Times New Roman" panose="02020603050405020304" pitchFamily="18" charset="0"/>
              </a:rPr>
              <a:t>The Division of Retirement will cease processing credit requests after </a:t>
            </a:r>
            <a:r>
              <a:rPr lang="en-US" b="1" u="sng" dirty="0">
                <a:latin typeface="Times New Roman" panose="02020603050405020304" pitchFamily="18" charset="0"/>
                <a:cs typeface="Times New Roman" panose="02020603050405020304" pitchFamily="18" charset="0"/>
              </a:rPr>
              <a:t>June 1</a:t>
            </a:r>
            <a:r>
              <a:rPr lang="en-US" b="1" u="sng" baseline="30000" dirty="0">
                <a:latin typeface="Times New Roman" panose="02020603050405020304" pitchFamily="18" charset="0"/>
                <a:cs typeface="Times New Roman" panose="02020603050405020304" pitchFamily="18" charset="0"/>
              </a:rPr>
              <a:t>st</a:t>
            </a:r>
            <a:r>
              <a:rPr lang="en-US" b="1" u="sng" dirty="0">
                <a:latin typeface="Times New Roman" panose="02020603050405020304" pitchFamily="18" charset="0"/>
                <a:cs typeface="Times New Roman" panose="02020603050405020304" pitchFamily="18" charset="0"/>
              </a:rPr>
              <a:t>, 2022</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7086600" y="6324600"/>
            <a:ext cx="951360" cy="276999"/>
          </a:xfrm>
          <a:prstGeom prst="rect">
            <a:avLst/>
          </a:prstGeom>
          <a:noFill/>
        </p:spPr>
        <p:txBody>
          <a:bodyPr wrap="square" rtlCol="0">
            <a:spAutoFit/>
          </a:bodyPr>
          <a:lstStyle/>
          <a:p>
            <a:r>
              <a:rPr lang="en-US" sz="1200" dirty="0"/>
              <a:t>59</a:t>
            </a:r>
          </a:p>
        </p:txBody>
      </p:sp>
      <p:sp>
        <p:nvSpPr>
          <p:cNvPr id="5" name="TextBox 4"/>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355899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lstStyle/>
          <a:p>
            <a:r>
              <a:rPr lang="en-US" sz="4000" dirty="0">
                <a:latin typeface="Times New Roman" panose="02020603050405020304" pitchFamily="18" charset="0"/>
                <a:cs typeface="Times New Roman" panose="02020603050405020304" pitchFamily="18" charset="0"/>
              </a:rPr>
              <a:t>Fiscal Year End – June Information and Reminders</a:t>
            </a:r>
          </a:p>
        </p:txBody>
      </p:sp>
      <p:sp>
        <p:nvSpPr>
          <p:cNvPr id="3" name="Content Placeholder 2"/>
          <p:cNvSpPr>
            <a:spLocks noGrp="1"/>
          </p:cNvSpPr>
          <p:nvPr>
            <p:ph idx="1"/>
          </p:nvPr>
        </p:nvSpPr>
        <p:spPr>
          <a:xfrm>
            <a:off x="990600" y="1396302"/>
            <a:ext cx="7940040" cy="4812474"/>
          </a:xfrm>
        </p:spPr>
        <p:txBody>
          <a:bodyPr/>
          <a:lstStyle/>
          <a:p>
            <a:r>
              <a:rPr lang="en-US" sz="2500" dirty="0">
                <a:latin typeface="Times New Roman" panose="02020603050405020304" pitchFamily="18" charset="0"/>
                <a:cs typeface="Times New Roman" panose="02020603050405020304" pitchFamily="18" charset="0"/>
              </a:rPr>
              <a:t>Volume of batches/invoices increases as everyone works to get all FY 21-22 obligations paid in June</a:t>
            </a:r>
          </a:p>
          <a:p>
            <a:r>
              <a:rPr lang="en-US" sz="2500" dirty="0">
                <a:latin typeface="Times New Roman" panose="02020603050405020304" pitchFamily="18" charset="0"/>
                <a:cs typeface="Times New Roman" panose="02020603050405020304" pitchFamily="18" charset="0"/>
              </a:rPr>
              <a:t>JAC encourages offices to submit invoices for payment as early as possible in June</a:t>
            </a:r>
          </a:p>
          <a:p>
            <a:pPr lvl="1"/>
            <a:r>
              <a:rPr lang="en-US" sz="2500" dirty="0">
                <a:latin typeface="Times New Roman" panose="02020603050405020304" pitchFamily="18" charset="0"/>
                <a:cs typeface="Times New Roman" panose="02020603050405020304" pitchFamily="18" charset="0"/>
              </a:rPr>
              <a:t>Both due process/case-related and operations</a:t>
            </a:r>
          </a:p>
          <a:p>
            <a:r>
              <a:rPr lang="en-US" sz="2500" dirty="0">
                <a:latin typeface="Times New Roman" panose="02020603050405020304" pitchFamily="18" charset="0"/>
                <a:cs typeface="Times New Roman" panose="02020603050405020304" pitchFamily="18" charset="0"/>
              </a:rPr>
              <a:t>Batches – JAC Accounting staff will pay all batches/invoices received by JAC on or before </a:t>
            </a:r>
            <a:r>
              <a:rPr lang="en-US" sz="2500" u="sng" dirty="0">
                <a:latin typeface="Times New Roman" panose="02020603050405020304" pitchFamily="18" charset="0"/>
                <a:cs typeface="Times New Roman" panose="02020603050405020304" pitchFamily="18" charset="0"/>
              </a:rPr>
              <a:t>June 22 </a:t>
            </a:r>
            <a:r>
              <a:rPr lang="en-US" sz="2500" dirty="0">
                <a:latin typeface="Times New Roman" panose="02020603050405020304" pitchFamily="18" charset="0"/>
                <a:cs typeface="Times New Roman" panose="02020603050405020304" pitchFamily="18" charset="0"/>
              </a:rPr>
              <a:t>as fiscal year 21-22 batches</a:t>
            </a:r>
          </a:p>
          <a:p>
            <a:r>
              <a:rPr lang="en-US" sz="2500" dirty="0">
                <a:latin typeface="Times New Roman" panose="02020603050405020304" pitchFamily="18" charset="0"/>
                <a:cs typeface="Times New Roman" panose="02020603050405020304" pitchFamily="18" charset="0"/>
              </a:rPr>
              <a:t>Journal Transfers (JTs) – transferring expenditures between funds to cover shortfalls and maximize general revenue expenses – JAC JT deadline on or before </a:t>
            </a:r>
            <a:r>
              <a:rPr lang="en-US" sz="2500" u="sng" dirty="0">
                <a:latin typeface="Times New Roman" panose="02020603050405020304" pitchFamily="18" charset="0"/>
                <a:cs typeface="Times New Roman" panose="02020603050405020304" pitchFamily="18" charset="0"/>
              </a:rPr>
              <a:t>June 23</a:t>
            </a:r>
            <a:endParaRPr lang="en-US" sz="2500" dirty="0"/>
          </a:p>
          <a:p>
            <a:endParaRPr lang="en-US" dirty="0"/>
          </a:p>
          <a:p>
            <a:pPr lvl="1"/>
            <a:endParaRPr lang="en-US" dirty="0"/>
          </a:p>
        </p:txBody>
      </p:sp>
      <p:sp>
        <p:nvSpPr>
          <p:cNvPr id="4" name="Slide Number Placeholder 3"/>
          <p:cNvSpPr>
            <a:spLocks noGrp="1"/>
          </p:cNvSpPr>
          <p:nvPr>
            <p:ph type="sldNum" sz="quarter" idx="12"/>
          </p:nvPr>
        </p:nvSpPr>
        <p:spPr>
          <a:xfrm>
            <a:off x="7162800" y="6356350"/>
            <a:ext cx="1447800" cy="365125"/>
          </a:xfrm>
        </p:spPr>
        <p:txBody>
          <a:bodyPr/>
          <a:lstStyle/>
          <a:p>
            <a:pPr>
              <a:defRPr/>
            </a:pPr>
            <a:r>
              <a:rPr lang="en-US" altLang="en-US" sz="1200" dirty="0"/>
              <a:t>6</a:t>
            </a:r>
          </a:p>
        </p:txBody>
      </p:sp>
      <p:sp>
        <p:nvSpPr>
          <p:cNvPr id="5" name="Date Placeholder 4"/>
          <p:cNvSpPr>
            <a:spLocks noGrp="1"/>
          </p:cNvSpPr>
          <p:nvPr>
            <p:ph type="dt" sz="half" idx="10"/>
          </p:nvPr>
        </p:nvSpPr>
        <p:spPr>
          <a:xfrm>
            <a:off x="990600" y="6248400"/>
            <a:ext cx="1600200" cy="365125"/>
          </a:xfrm>
        </p:spPr>
        <p:txBody>
          <a:bodyPr/>
          <a:lstStyle/>
          <a:p>
            <a:pPr>
              <a:defRPr/>
            </a:pPr>
            <a:fld id="{A875CE12-7230-4878-AFE3-E32ACD394AFB}" type="datetime1">
              <a:rPr lang="en-US" smtClean="0"/>
              <a:t>5/19/2022</a:t>
            </a:fld>
            <a:endParaRPr lang="en-US" dirty="0"/>
          </a:p>
        </p:txBody>
      </p:sp>
    </p:spTree>
    <p:extLst>
      <p:ext uri="{BB962C8B-B14F-4D97-AF65-F5344CB8AC3E}">
        <p14:creationId xmlns:p14="http://schemas.microsoft.com/office/powerpoint/2010/main" val="3815473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Helpful Hints</a:t>
            </a:r>
          </a:p>
        </p:txBody>
      </p:sp>
      <p:sp>
        <p:nvSpPr>
          <p:cNvPr id="38915" name="Content Placeholder 14"/>
          <p:cNvSpPr>
            <a:spLocks noGrp="1"/>
          </p:cNvSpPr>
          <p:nvPr>
            <p:ph idx="1"/>
          </p:nvPr>
        </p:nvSpPr>
        <p:spPr/>
        <p:txBody>
          <a:bodyPr/>
          <a:lstStyle/>
          <a:p>
            <a:pPr>
              <a:buFont typeface="Wingdings" pitchFamily="2" charset="2"/>
              <a:buBlip>
                <a:blip r:embed="rId3"/>
              </a:buBlip>
            </a:pPr>
            <a:r>
              <a:rPr lang="en-US" sz="2400" dirty="0">
                <a:latin typeface="Times New Roman" panose="02020603050405020304" pitchFamily="18" charset="0"/>
                <a:cs typeface="Times New Roman" panose="02020603050405020304" pitchFamily="18" charset="0"/>
              </a:rPr>
              <a:t>Check your rate reports daily.</a:t>
            </a:r>
          </a:p>
          <a:p>
            <a:pPr>
              <a:buFont typeface="Wingdings" pitchFamily="2" charset="2"/>
              <a:buBlip>
                <a:blip r:embed="rId3"/>
              </a:buBlip>
            </a:pPr>
            <a:r>
              <a:rPr lang="en-US" sz="2400" dirty="0">
                <a:latin typeface="Times New Roman" panose="02020603050405020304" pitchFamily="18" charset="0"/>
                <a:cs typeface="Times New Roman" panose="02020603050405020304" pitchFamily="18" charset="0"/>
              </a:rPr>
              <a:t>OPS employees are paid for hours </a:t>
            </a:r>
            <a:r>
              <a:rPr lang="en-US" sz="2400" i="1" dirty="0">
                <a:latin typeface="Times New Roman" panose="02020603050405020304" pitchFamily="18" charset="0"/>
                <a:cs typeface="Times New Roman" panose="02020603050405020304" pitchFamily="18" charset="0"/>
              </a:rPr>
              <a:t>actually</a:t>
            </a:r>
            <a:r>
              <a:rPr lang="en-US" sz="2400" dirty="0">
                <a:latin typeface="Times New Roman" panose="02020603050405020304" pitchFamily="18" charset="0"/>
                <a:cs typeface="Times New Roman" panose="02020603050405020304" pitchFamily="18" charset="0"/>
              </a:rPr>
              <a:t> worked, not hours </a:t>
            </a:r>
            <a:r>
              <a:rPr lang="en-US" sz="2400" i="1" dirty="0">
                <a:latin typeface="Times New Roman" panose="02020603050405020304" pitchFamily="18" charset="0"/>
                <a:cs typeface="Times New Roman" panose="02020603050405020304" pitchFamily="18" charset="0"/>
              </a:rPr>
              <a:t>projected</a:t>
            </a:r>
            <a:r>
              <a:rPr lang="en-US" sz="2400" dirty="0">
                <a:latin typeface="Times New Roman" panose="02020603050405020304" pitchFamily="18" charset="0"/>
                <a:cs typeface="Times New Roman" panose="02020603050405020304" pitchFamily="18" charset="0"/>
              </a:rPr>
              <a:t> to work.</a:t>
            </a:r>
          </a:p>
          <a:p>
            <a:pPr>
              <a:buFont typeface="Wingdings" pitchFamily="2" charset="2"/>
              <a:buBlip>
                <a:blip r:embed="rId3"/>
              </a:buBlip>
            </a:pPr>
            <a:r>
              <a:rPr lang="en-US" sz="2400" dirty="0">
                <a:latin typeface="Times New Roman" panose="02020603050405020304" pitchFamily="18" charset="0"/>
                <a:cs typeface="Times New Roman" panose="02020603050405020304" pitchFamily="18" charset="0"/>
              </a:rPr>
              <a:t>Please do not use retroactive dates for June payroll actions.  People First will not allow a retroactive date if a future dated action has already been processed.</a:t>
            </a:r>
          </a:p>
          <a:p>
            <a:pPr>
              <a:buFont typeface="Wingdings" pitchFamily="2" charset="2"/>
              <a:buBlip>
                <a:blip r:embed="rId3"/>
              </a:buBlip>
            </a:pPr>
            <a:r>
              <a:rPr lang="en-US" sz="2400" dirty="0">
                <a:latin typeface="Times New Roman" panose="02020603050405020304" pitchFamily="18" charset="0"/>
                <a:cs typeface="Times New Roman" panose="02020603050405020304" pitchFamily="18" charset="0"/>
              </a:rPr>
              <a:t>No payroll adjustments that affect an employee’s </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prior quarter</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tax obligations (withholding, Social Security, Medicare) will be processed between </a:t>
            </a:r>
            <a:r>
              <a:rPr lang="en-US" sz="2400" b="1" u="sng" dirty="0">
                <a:latin typeface="Times New Roman" panose="02020603050405020304" pitchFamily="18" charset="0"/>
                <a:cs typeface="Times New Roman" panose="02020603050405020304" pitchFamily="18" charset="0"/>
              </a:rPr>
              <a:t>Friday, June 10</a:t>
            </a:r>
            <a:r>
              <a:rPr lang="en-US" sz="2400" b="1" u="sng" baseline="30000" dirty="0">
                <a:latin typeface="Times New Roman" panose="02020603050405020304" pitchFamily="18" charset="0"/>
                <a:cs typeface="Times New Roman" panose="02020603050405020304" pitchFamily="18" charset="0"/>
              </a:rPr>
              <a:t>th</a:t>
            </a:r>
            <a:r>
              <a:rPr lang="en-US" sz="2400" b="1" u="sng" dirty="0">
                <a:latin typeface="Times New Roman" panose="02020603050405020304" pitchFamily="18" charset="0"/>
                <a:cs typeface="Times New Roman" panose="02020603050405020304" pitchFamily="18" charset="0"/>
              </a:rPr>
              <a:t> and Thursday, June 30</a:t>
            </a:r>
            <a:r>
              <a:rPr lang="en-US" sz="2400" b="1" u="sng" baseline="30000" dirty="0">
                <a:latin typeface="Times New Roman" panose="02020603050405020304" pitchFamily="18" charset="0"/>
                <a:cs typeface="Times New Roman" panose="02020603050405020304" pitchFamily="18" charset="0"/>
              </a:rPr>
              <a:t>th</a:t>
            </a:r>
            <a:r>
              <a:rPr lang="en-US" sz="2400" b="1" u="sng" dirty="0">
                <a:latin typeface="Times New Roman" panose="02020603050405020304" pitchFamily="18" charset="0"/>
                <a:cs typeface="Times New Roman" panose="02020603050405020304" pitchFamily="18" charset="0"/>
              </a:rPr>
              <a:t>, 2022</a:t>
            </a:r>
            <a:r>
              <a:rPr lang="en-US" sz="2400" dirty="0">
                <a:latin typeface="Times New Roman" panose="02020603050405020304" pitchFamily="18" charset="0"/>
                <a:cs typeface="Times New Roman" panose="02020603050405020304" pitchFamily="18" charset="0"/>
              </a:rPr>
              <a:t>. </a:t>
            </a:r>
          </a:p>
          <a:p>
            <a:pPr>
              <a:buFont typeface="Wingdings" pitchFamily="2" charset="2"/>
              <a:buBlip>
                <a:blip r:embed="rId3"/>
              </a:buBlip>
            </a:pPr>
            <a:r>
              <a:rPr lang="en-US" sz="2400" dirty="0">
                <a:latin typeface="Times New Roman" panose="02020603050405020304" pitchFamily="18" charset="0"/>
                <a:cs typeface="Times New Roman" panose="02020603050405020304" pitchFamily="18" charset="0"/>
              </a:rPr>
              <a:t>Please adhere to all HR Calendar deadlines.</a:t>
            </a:r>
          </a:p>
        </p:txBody>
      </p:sp>
      <p:pic>
        <p:nvPicPr>
          <p:cNvPr id="38917" name="Picture 10" descr="C:\Users\Carolyn.Horwich\AppData\Local\Microsoft\Windows\Temporary Internet Files\Content.IE5\NARUIPVZ\MC900098039[1].wmf"/>
          <p:cNvPicPr>
            <a:picLocks noChangeAspect="1" noChangeArrowheads="1"/>
          </p:cNvPicPr>
          <p:nvPr/>
        </p:nvPicPr>
        <p:blipFill>
          <a:blip r:embed="rId4" cstate="print"/>
          <a:srcRect/>
          <a:stretch>
            <a:fillRect/>
          </a:stretch>
        </p:blipFill>
        <p:spPr bwMode="auto">
          <a:xfrm>
            <a:off x="1524000" y="304800"/>
            <a:ext cx="990600" cy="1066800"/>
          </a:xfrm>
          <a:prstGeom prst="rect">
            <a:avLst/>
          </a:prstGeom>
          <a:noFill/>
          <a:ln w="9525">
            <a:noFill/>
            <a:miter lim="800000"/>
            <a:headEnd/>
            <a:tailEnd/>
          </a:ln>
        </p:spPr>
      </p:pic>
      <p:pic>
        <p:nvPicPr>
          <p:cNvPr id="38918" name="Picture 10" descr="C:\Users\Carolyn.Horwich\AppData\Local\Microsoft\Windows\Temporary Internet Files\Content.IE5\NARUIPVZ\MC900098039[1].wmf"/>
          <p:cNvPicPr>
            <a:picLocks noChangeAspect="1" noChangeArrowheads="1"/>
          </p:cNvPicPr>
          <p:nvPr/>
        </p:nvPicPr>
        <p:blipFill>
          <a:blip r:embed="rId4" cstate="print"/>
          <a:srcRect/>
          <a:stretch>
            <a:fillRect/>
          </a:stretch>
        </p:blipFill>
        <p:spPr bwMode="auto">
          <a:xfrm>
            <a:off x="7086600" y="304800"/>
            <a:ext cx="990600" cy="1066800"/>
          </a:xfrm>
          <a:prstGeom prst="rect">
            <a:avLst/>
          </a:prstGeom>
          <a:noFill/>
          <a:ln w="9525">
            <a:noFill/>
            <a:miter lim="800000"/>
            <a:headEnd/>
            <a:tailEnd/>
          </a:ln>
        </p:spPr>
      </p:pic>
      <p:sp>
        <p:nvSpPr>
          <p:cNvPr id="2" name="TextBox 1"/>
          <p:cNvSpPr txBox="1"/>
          <p:nvPr/>
        </p:nvSpPr>
        <p:spPr>
          <a:xfrm>
            <a:off x="7086600" y="6324600"/>
            <a:ext cx="646560" cy="276999"/>
          </a:xfrm>
          <a:prstGeom prst="rect">
            <a:avLst/>
          </a:prstGeom>
          <a:noFill/>
        </p:spPr>
        <p:txBody>
          <a:bodyPr wrap="square" rtlCol="0">
            <a:spAutoFit/>
          </a:bodyPr>
          <a:lstStyle/>
          <a:p>
            <a:r>
              <a:rPr lang="en-US" sz="1200" dirty="0"/>
              <a:t>60</a:t>
            </a:r>
          </a:p>
        </p:txBody>
      </p:sp>
      <p:sp>
        <p:nvSpPr>
          <p:cNvPr id="3" name="TextBox 2"/>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1966776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Human Resources Contacts</a:t>
            </a:r>
          </a:p>
        </p:txBody>
      </p:sp>
      <p:sp>
        <p:nvSpPr>
          <p:cNvPr id="3" name="Content Placeholder 2"/>
          <p:cNvSpPr>
            <a:spLocks noGrp="1"/>
          </p:cNvSpPr>
          <p:nvPr>
            <p:ph idx="1"/>
          </p:nvPr>
        </p:nvSpPr>
        <p:spPr>
          <a:xfrm>
            <a:off x="990600" y="2362200"/>
            <a:ext cx="7696200" cy="3763963"/>
          </a:xfrm>
        </p:spPr>
        <p:txBody>
          <a:bodyPr/>
          <a:lstStyle/>
          <a:p>
            <a:pPr eaLnBrk="1" hangingPunct="1"/>
            <a:r>
              <a:rPr lang="en-US" dirty="0">
                <a:latin typeface="Times New Roman" panose="02020603050405020304" pitchFamily="18" charset="0"/>
                <a:cs typeface="Times New Roman" panose="02020603050405020304" pitchFamily="18" charset="0"/>
                <a:hlinkClick r:id="rId3"/>
              </a:rPr>
              <a:t>payrollgroup@justiceadmin.org</a:t>
            </a:r>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hlinkClick r:id="rId4"/>
              </a:rPr>
              <a:t>benefits@justiceadmin.org</a:t>
            </a:r>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hlinkClick r:id="rId5"/>
              </a:rPr>
              <a:t>retirementcoordinator@justiceadmin.org</a:t>
            </a:r>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hlinkClick r:id="rId6"/>
              </a:rPr>
              <a:t>posttaxbenefits@justiceadmin.org</a:t>
            </a:r>
            <a:r>
              <a:rPr lang="en-US"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5" name="TextBox 4"/>
          <p:cNvSpPr txBox="1"/>
          <p:nvPr/>
        </p:nvSpPr>
        <p:spPr>
          <a:xfrm>
            <a:off x="1143000" y="1752600"/>
            <a:ext cx="7467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Please use these email groups:</a:t>
            </a:r>
          </a:p>
        </p:txBody>
      </p:sp>
      <p:sp>
        <p:nvSpPr>
          <p:cNvPr id="4" name="TextBox 3"/>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
        <p:nvSpPr>
          <p:cNvPr id="6" name="TextBox 5"/>
          <p:cNvSpPr txBox="1"/>
          <p:nvPr/>
        </p:nvSpPr>
        <p:spPr>
          <a:xfrm>
            <a:off x="7086600" y="6324600"/>
            <a:ext cx="798960" cy="276999"/>
          </a:xfrm>
          <a:prstGeom prst="rect">
            <a:avLst/>
          </a:prstGeom>
          <a:noFill/>
        </p:spPr>
        <p:txBody>
          <a:bodyPr wrap="square" rtlCol="0">
            <a:spAutoFit/>
          </a:bodyPr>
          <a:lstStyle/>
          <a:p>
            <a:r>
              <a:rPr lang="en-US" sz="1200" dirty="0"/>
              <a:t>61</a:t>
            </a:r>
          </a:p>
        </p:txBody>
      </p:sp>
    </p:spTree>
    <p:extLst>
      <p:ext uri="{BB962C8B-B14F-4D97-AF65-F5344CB8AC3E}">
        <p14:creationId xmlns:p14="http://schemas.microsoft.com/office/powerpoint/2010/main" val="2232494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685800" y="2057400"/>
            <a:ext cx="7772400" cy="1543050"/>
          </a:xfrm>
        </p:spPr>
        <p:txBody>
          <a:bodyPr/>
          <a:lstStyle/>
          <a:p>
            <a:pPr algn="ctr" eaLnBrk="1" hangingPunct="1"/>
            <a:br>
              <a:rPr lang="en-US" dirty="0"/>
            </a:br>
            <a:r>
              <a:rPr lang="en-US" sz="4800" dirty="0">
                <a:latin typeface="Times New Roman" panose="02020603050405020304" pitchFamily="18" charset="0"/>
                <a:cs typeface="Times New Roman" panose="02020603050405020304" pitchFamily="18" charset="0"/>
              </a:rPr>
              <a:t>Salary Rate</a:t>
            </a:r>
          </a:p>
        </p:txBody>
      </p:sp>
    </p:spTree>
    <p:extLst>
      <p:ext uri="{BB962C8B-B14F-4D97-AF65-F5344CB8AC3E}">
        <p14:creationId xmlns:p14="http://schemas.microsoft.com/office/powerpoint/2010/main" val="5993544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Salary Rate</a:t>
            </a:r>
          </a:p>
        </p:txBody>
      </p:sp>
      <p:sp>
        <p:nvSpPr>
          <p:cNvPr id="40963" name="Rectangle 3"/>
          <p:cNvSpPr>
            <a:spLocks noGrp="1" noChangeArrowheads="1"/>
          </p:cNvSpPr>
          <p:nvPr>
            <p:ph idx="1"/>
          </p:nvPr>
        </p:nvSpPr>
        <p:spPr>
          <a:xfrm>
            <a:off x="838200" y="1447800"/>
            <a:ext cx="7848600" cy="1905000"/>
          </a:xfrm>
        </p:spPr>
        <p:txBody>
          <a:bodyPr/>
          <a:lstStyle/>
          <a:p>
            <a:pPr eaLnBrk="1" hangingPunct="1">
              <a:buFont typeface="Arial" charset="0"/>
              <a:buNone/>
            </a:pPr>
            <a:r>
              <a:rPr lang="en-US" sz="2400" b="1" dirty="0">
                <a:latin typeface="Times New Roman" panose="02020603050405020304" pitchFamily="18" charset="0"/>
                <a:cs typeface="Times New Roman" panose="02020603050405020304" pitchFamily="18" charset="0"/>
              </a:rPr>
              <a:t>    Section 216.292(2)(a)3., F.S., states, “Any agency exceeding salary rate established pursuant to s. 216.181(8), F.S., on June 30</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of any fiscal year shall not be authorized to make transfers pursuant to subparagraphs 1. and 2. in the subsequent fiscal year.”</a:t>
            </a:r>
          </a:p>
        </p:txBody>
      </p:sp>
      <p:sp>
        <p:nvSpPr>
          <p:cNvPr id="40965" name="Rectangle 4"/>
          <p:cNvSpPr>
            <a:spLocks noChangeArrowheads="1"/>
          </p:cNvSpPr>
          <p:nvPr/>
        </p:nvSpPr>
        <p:spPr bwMode="auto">
          <a:xfrm>
            <a:off x="914400" y="3552825"/>
            <a:ext cx="8001000" cy="2314575"/>
          </a:xfrm>
          <a:prstGeom prst="rect">
            <a:avLst/>
          </a:prstGeom>
          <a:noFill/>
          <a:ln w="9525">
            <a:noFill/>
            <a:miter lim="800000"/>
            <a:headEnd/>
            <a:tailEnd/>
          </a:ln>
        </p:spPr>
        <p:txBody>
          <a:bodyPr>
            <a:spAutoFit/>
          </a:bodyPr>
          <a:lstStyle/>
          <a:p>
            <a:pPr>
              <a:lnSpc>
                <a:spcPct val="80000"/>
              </a:lnSpc>
            </a:pPr>
            <a:r>
              <a:rPr lang="en-US" sz="2000" dirty="0">
                <a:latin typeface="Times New Roman" panose="02020603050405020304" pitchFamily="18" charset="0"/>
                <a:cs typeface="Times New Roman" panose="02020603050405020304" pitchFamily="18" charset="0"/>
              </a:rPr>
              <a:t>This references the “Agency 5% or $250,000 Transfer Authority” for moving funds within and between budget entities. </a:t>
            </a:r>
          </a:p>
          <a:p>
            <a:pPr>
              <a:lnSpc>
                <a:spcPct val="80000"/>
              </a:lnSpc>
            </a:pPr>
            <a:endParaRPr lang="en-US" sz="2000" dirty="0">
              <a:latin typeface="Times New Roman" panose="02020603050405020304" pitchFamily="18" charset="0"/>
              <a:cs typeface="Times New Roman" panose="02020603050405020304" pitchFamily="18" charset="0"/>
            </a:endParaRPr>
          </a:p>
          <a:p>
            <a:pPr>
              <a:lnSpc>
                <a:spcPct val="80000"/>
              </a:lnSpc>
            </a:pPr>
            <a:r>
              <a:rPr lang="en-US" sz="2000" dirty="0">
                <a:latin typeface="Times New Roman" panose="02020603050405020304" pitchFamily="18" charset="0"/>
                <a:cs typeface="Times New Roman" panose="02020603050405020304" pitchFamily="18" charset="0"/>
              </a:rPr>
              <a:t>If this penalty is imposed, agencies seeking to move funds would have to appear before the Legislative Budget Commission (LBC).</a:t>
            </a:r>
          </a:p>
          <a:p>
            <a:pPr>
              <a:lnSpc>
                <a:spcPct val="80000"/>
              </a:lnSpc>
            </a:pPr>
            <a:endParaRPr lang="en-US" sz="2000" dirty="0">
              <a:latin typeface="Times New Roman" panose="02020603050405020304" pitchFamily="18" charset="0"/>
              <a:cs typeface="Times New Roman" panose="02020603050405020304" pitchFamily="18" charset="0"/>
            </a:endParaRPr>
          </a:p>
          <a:p>
            <a:pPr>
              <a:lnSpc>
                <a:spcPct val="80000"/>
              </a:lnSpc>
            </a:pPr>
            <a:r>
              <a:rPr lang="en-US" sz="2000" dirty="0">
                <a:latin typeface="Times New Roman" panose="02020603050405020304" pitchFamily="18" charset="0"/>
                <a:cs typeface="Times New Roman" panose="02020603050405020304" pitchFamily="18" charset="0"/>
              </a:rPr>
              <a:t>Therefore, on </a:t>
            </a:r>
            <a:r>
              <a:rPr lang="en-US" sz="2000" b="1" dirty="0">
                <a:latin typeface="Times New Roman" panose="02020603050405020304" pitchFamily="18" charset="0"/>
                <a:cs typeface="Times New Roman" panose="02020603050405020304" pitchFamily="18" charset="0"/>
              </a:rPr>
              <a:t>June 30, 2022</a:t>
            </a:r>
            <a:r>
              <a:rPr lang="en-US" sz="2000" dirty="0">
                <a:latin typeface="Times New Roman" panose="02020603050405020304" pitchFamily="18" charset="0"/>
                <a:cs typeface="Times New Roman" panose="02020603050405020304" pitchFamily="18" charset="0"/>
              </a:rPr>
              <a:t>, the 50 entities that comprise Justice Administration must be at, or under, our authorized rate in order to have Agency 5%/$250,000 Budget Amendment Authority for FY 22-23.  </a:t>
            </a:r>
          </a:p>
        </p:txBody>
      </p:sp>
      <p:sp>
        <p:nvSpPr>
          <p:cNvPr id="2" name="TextBox 1"/>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
        <p:nvSpPr>
          <p:cNvPr id="3" name="TextBox 2"/>
          <p:cNvSpPr txBox="1"/>
          <p:nvPr/>
        </p:nvSpPr>
        <p:spPr>
          <a:xfrm>
            <a:off x="7086600" y="6352401"/>
            <a:ext cx="798960" cy="276999"/>
          </a:xfrm>
          <a:prstGeom prst="rect">
            <a:avLst/>
          </a:prstGeom>
          <a:noFill/>
        </p:spPr>
        <p:txBody>
          <a:bodyPr wrap="square" rtlCol="0">
            <a:spAutoFit/>
          </a:bodyPr>
          <a:lstStyle/>
          <a:p>
            <a:r>
              <a:rPr lang="en-US" sz="1200" dirty="0"/>
              <a:t>63</a:t>
            </a:r>
          </a:p>
        </p:txBody>
      </p:sp>
    </p:spTree>
    <p:extLst>
      <p:ext uri="{BB962C8B-B14F-4D97-AF65-F5344CB8AC3E}">
        <p14:creationId xmlns:p14="http://schemas.microsoft.com/office/powerpoint/2010/main" val="3528506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Rate Reports</a:t>
            </a:r>
          </a:p>
        </p:txBody>
      </p:sp>
      <p:sp>
        <p:nvSpPr>
          <p:cNvPr id="3" name="Content Placeholder 2"/>
          <p:cNvSpPr>
            <a:spLocks noGrp="1"/>
          </p:cNvSpPr>
          <p:nvPr>
            <p:ph idx="1"/>
          </p:nvPr>
        </p:nvSpPr>
        <p:spPr>
          <a:xfrm>
            <a:off x="914400" y="1417638"/>
            <a:ext cx="7696200" cy="4525963"/>
          </a:xfrm>
        </p:spPr>
        <p:txBody>
          <a:bodyPr/>
          <a:lstStyle/>
          <a:p>
            <a:r>
              <a:rPr lang="en-US" dirty="0">
                <a:latin typeface="Times New Roman" panose="02020603050405020304" pitchFamily="18" charset="0"/>
                <a:cs typeface="Times New Roman" panose="02020603050405020304" pitchFamily="18" charset="0"/>
              </a:rPr>
              <a:t>June Rate Reports </a:t>
            </a:r>
          </a:p>
          <a:p>
            <a:r>
              <a:rPr lang="en-US" dirty="0">
                <a:latin typeface="Times New Roman" panose="02020603050405020304" pitchFamily="18" charset="0"/>
                <a:cs typeface="Times New Roman" panose="02020603050405020304" pitchFamily="18" charset="0"/>
              </a:rPr>
              <a:t>Positions vacant for 180 days or more</a:t>
            </a:r>
          </a:p>
          <a:p>
            <a:pPr lvl="1"/>
            <a:r>
              <a:rPr lang="en-US" dirty="0">
                <a:latin typeface="Times New Roman" panose="02020603050405020304" pitchFamily="18" charset="0"/>
                <a:cs typeface="Times New Roman" panose="02020603050405020304" pitchFamily="18" charset="0"/>
              </a:rPr>
              <a:t>If you have positions that have been vacant for more than 180 days, or very close to that number, you may want to consider reclassifying them to start the clock over from the time that they have been vacant.</a:t>
            </a:r>
          </a:p>
          <a:p>
            <a:pPr lvl="1"/>
            <a:r>
              <a:rPr lang="en-US" dirty="0">
                <a:latin typeface="Times New Roman" panose="02020603050405020304" pitchFamily="18" charset="0"/>
                <a:cs typeface="Times New Roman" panose="02020603050405020304" pitchFamily="18" charset="0"/>
              </a:rPr>
              <a:t>Please note that the clock will start over </a:t>
            </a:r>
            <a:r>
              <a:rPr lang="en-US" u="sng" dirty="0">
                <a:latin typeface="Times New Roman" panose="02020603050405020304" pitchFamily="18" charset="0"/>
                <a:cs typeface="Times New Roman" panose="02020603050405020304" pitchFamily="18" charset="0"/>
              </a:rPr>
              <a:t>only</a:t>
            </a:r>
            <a:r>
              <a:rPr lang="en-US" dirty="0">
                <a:latin typeface="Times New Roman" panose="02020603050405020304" pitchFamily="18" charset="0"/>
                <a:cs typeface="Times New Roman" panose="02020603050405020304" pitchFamily="18" charset="0"/>
              </a:rPr>
              <a:t> if an employee is placed in the vacant position.</a:t>
            </a:r>
          </a:p>
        </p:txBody>
      </p:sp>
      <p:sp>
        <p:nvSpPr>
          <p:cNvPr id="4" name="TextBox 3"/>
          <p:cNvSpPr txBox="1"/>
          <p:nvPr/>
        </p:nvSpPr>
        <p:spPr>
          <a:xfrm>
            <a:off x="990600" y="62484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
        <p:nvSpPr>
          <p:cNvPr id="5" name="TextBox 4"/>
          <p:cNvSpPr txBox="1"/>
          <p:nvPr/>
        </p:nvSpPr>
        <p:spPr>
          <a:xfrm>
            <a:off x="7086600" y="6352401"/>
            <a:ext cx="798960" cy="276999"/>
          </a:xfrm>
          <a:prstGeom prst="rect">
            <a:avLst/>
          </a:prstGeom>
          <a:noFill/>
        </p:spPr>
        <p:txBody>
          <a:bodyPr wrap="square" rtlCol="0">
            <a:spAutoFit/>
          </a:bodyPr>
          <a:lstStyle/>
          <a:p>
            <a:r>
              <a:rPr lang="en-US" sz="1200" dirty="0"/>
              <a:t>64</a:t>
            </a:r>
          </a:p>
        </p:txBody>
      </p:sp>
    </p:spTree>
    <p:extLst>
      <p:ext uri="{BB962C8B-B14F-4D97-AF65-F5344CB8AC3E}">
        <p14:creationId xmlns:p14="http://schemas.microsoft.com/office/powerpoint/2010/main" val="2860898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ctrTitle"/>
          </p:nvPr>
        </p:nvSpPr>
        <p:spPr>
          <a:xfrm>
            <a:off x="457200" y="1905000"/>
            <a:ext cx="8080375" cy="1752600"/>
          </a:xfrm>
        </p:spPr>
        <p:txBody>
          <a:bodyPr/>
          <a:lstStyle/>
          <a:p>
            <a:pPr algn="ctr" eaLnBrk="1" hangingPunct="1"/>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Financial Statements</a:t>
            </a:r>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br>
              <a:rPr lang="en-US" sz="46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057400" y="2362200"/>
            <a:ext cx="4743450" cy="3448050"/>
          </a:xfrm>
          <a:prstGeom prst="rect">
            <a:avLst/>
          </a:prstGeom>
        </p:spPr>
      </p:pic>
    </p:spTree>
    <p:extLst>
      <p:ext uri="{BB962C8B-B14F-4D97-AF65-F5344CB8AC3E}">
        <p14:creationId xmlns:p14="http://schemas.microsoft.com/office/powerpoint/2010/main" val="723143515"/>
      </p:ext>
    </p:extLst>
  </p:cSld>
  <p:clrMapOvr>
    <a:masterClrMapping/>
  </p:clrMapOvr>
  <p:transition>
    <p:diamon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9460" y="215900"/>
            <a:ext cx="7772400" cy="1139825"/>
          </a:xfrm>
        </p:spPr>
        <p:txBody>
          <a:bodyPr/>
          <a:lstStyle/>
          <a:p>
            <a:pPr eaLnBrk="1" hangingPunct="1"/>
            <a:r>
              <a:rPr lang="en-US" sz="4000" dirty="0">
                <a:latin typeface="Times New Roman" panose="02020603050405020304" pitchFamily="18" charset="0"/>
                <a:cs typeface="Times New Roman" panose="02020603050405020304" pitchFamily="18" charset="0"/>
              </a:rPr>
              <a:t>Financial Statements Workshop</a:t>
            </a:r>
            <a:endParaRPr lang="en-US" sz="2400" b="0" dirty="0">
              <a:solidFill>
                <a:srgbClr val="FF0000"/>
              </a:solidFill>
              <a:latin typeface="Times New Roman" panose="02020603050405020304" pitchFamily="18" charset="0"/>
              <a:cs typeface="Times New Roman" panose="02020603050405020304" pitchFamily="18" charset="0"/>
            </a:endParaRPr>
          </a:p>
        </p:txBody>
      </p:sp>
      <p:sp>
        <p:nvSpPr>
          <p:cNvPr id="54275" name="Rectangle 3"/>
          <p:cNvSpPr>
            <a:spLocks noGrp="1" noChangeArrowheads="1"/>
          </p:cNvSpPr>
          <p:nvPr>
            <p:ph idx="1"/>
          </p:nvPr>
        </p:nvSpPr>
        <p:spPr>
          <a:xfrm>
            <a:off x="923260" y="1524000"/>
            <a:ext cx="7924800" cy="4648200"/>
          </a:xfrm>
          <a:noFill/>
        </p:spPr>
        <p:txBody>
          <a:bodyPr/>
          <a:lstStyle/>
          <a:p>
            <a:pPr eaLnBrk="1" hangingPunct="1"/>
            <a:r>
              <a:rPr lang="en-US" sz="4000" dirty="0">
                <a:latin typeface="Times New Roman" panose="02020603050405020304" pitchFamily="18" charset="0"/>
                <a:cs typeface="Times New Roman" panose="02020603050405020304" pitchFamily="18" charset="0"/>
              </a:rPr>
              <a:t>Thursday, </a:t>
            </a:r>
            <a:r>
              <a:rPr lang="en-US" sz="4000" dirty="0">
                <a:solidFill>
                  <a:srgbClr val="0000FF"/>
                </a:solidFill>
                <a:latin typeface="Times New Roman" panose="02020603050405020304" pitchFamily="18" charset="0"/>
                <a:cs typeface="Times New Roman" panose="02020603050405020304" pitchFamily="18" charset="0"/>
              </a:rPr>
              <a:t>June 16</a:t>
            </a:r>
            <a:endParaRPr lang="en-US" sz="4000" baseline="30000" dirty="0">
              <a:solidFill>
                <a:srgbClr val="0000FF"/>
              </a:solidFill>
              <a:latin typeface="Times New Roman" panose="02020603050405020304" pitchFamily="18" charset="0"/>
              <a:cs typeface="Times New Roman" panose="02020603050405020304" pitchFamily="18" charset="0"/>
            </a:endParaRPr>
          </a:p>
          <a:p>
            <a:pPr eaLnBrk="1" hangingPunct="1"/>
            <a:r>
              <a:rPr lang="en-US" sz="3600" dirty="0">
                <a:latin typeface="Times New Roman" panose="02020603050405020304" pitchFamily="18" charset="0"/>
                <a:cs typeface="Times New Roman" panose="02020603050405020304" pitchFamily="18" charset="0"/>
              </a:rPr>
              <a:t>Workshop provides procedural</a:t>
            </a:r>
          </a:p>
          <a:p>
            <a:pPr marL="0" indent="0" eaLnBrk="1" hangingPunct="1">
              <a:buNone/>
            </a:pPr>
            <a:r>
              <a:rPr lang="en-US" sz="3600" dirty="0">
                <a:latin typeface="Times New Roman" panose="02020603050405020304" pitchFamily="18" charset="0"/>
                <a:cs typeface="Times New Roman" panose="02020603050405020304" pitchFamily="18" charset="0"/>
              </a:rPr>
              <a:t>    updates and year-end information</a:t>
            </a:r>
          </a:p>
          <a:p>
            <a:pPr eaLnBrk="1" hangingPunct="1"/>
            <a:r>
              <a:rPr lang="en-US" sz="3600" dirty="0">
                <a:latin typeface="Times New Roman" panose="02020603050405020304" pitchFamily="18" charset="0"/>
                <a:cs typeface="Times New Roman" panose="02020603050405020304" pitchFamily="18" charset="0"/>
              </a:rPr>
              <a:t>Participation is encouraged</a:t>
            </a:r>
          </a:p>
          <a:p>
            <a:pPr eaLnBrk="1" hangingPunct="1"/>
            <a:r>
              <a:rPr lang="en-US" sz="3600" dirty="0">
                <a:latin typeface="Times New Roman" panose="02020603050405020304" pitchFamily="18" charset="0"/>
                <a:cs typeface="Times New Roman" panose="02020603050405020304" pitchFamily="18" charset="0"/>
              </a:rPr>
              <a:t>Email will be sent to the </a:t>
            </a:r>
          </a:p>
          <a:p>
            <a:pPr marL="0" indent="0" eaLnBrk="1" hangingPunct="1">
              <a:buNone/>
            </a:pPr>
            <a:r>
              <a:rPr lang="en-US" sz="3600" dirty="0">
                <a:latin typeface="Times New Roman" panose="02020603050405020304" pitchFamily="18" charset="0"/>
                <a:cs typeface="Times New Roman" panose="02020603050405020304" pitchFamily="18" charset="0"/>
              </a:rPr>
              <a:t>    JRO contacts today</a:t>
            </a:r>
          </a:p>
        </p:txBody>
      </p:sp>
      <p:sp>
        <p:nvSpPr>
          <p:cNvPr id="4" name="Slide Number Placeholder 3"/>
          <p:cNvSpPr>
            <a:spLocks noGrp="1"/>
          </p:cNvSpPr>
          <p:nvPr>
            <p:ph type="sldNum" sz="quarter" idx="12"/>
          </p:nvPr>
        </p:nvSpPr>
        <p:spPr>
          <a:xfrm>
            <a:off x="7086600" y="6356350"/>
            <a:ext cx="1447800" cy="365125"/>
          </a:xfrm>
        </p:spPr>
        <p:txBody>
          <a:bodyPr/>
          <a:lstStyle/>
          <a:p>
            <a:pPr>
              <a:defRPr/>
            </a:pPr>
            <a:r>
              <a:rPr lang="en-US" altLang="en-US" sz="1200" dirty="0"/>
              <a:t>66</a:t>
            </a:r>
          </a:p>
        </p:txBody>
      </p:sp>
      <p:pic>
        <p:nvPicPr>
          <p:cNvPr id="5" name="Picture 4"/>
          <p:cNvPicPr>
            <a:picLocks noChangeAspect="1"/>
          </p:cNvPicPr>
          <p:nvPr/>
        </p:nvPicPr>
        <p:blipFill>
          <a:blip r:embed="rId3"/>
          <a:stretch>
            <a:fillRect/>
          </a:stretch>
        </p:blipFill>
        <p:spPr>
          <a:xfrm>
            <a:off x="6172200" y="4065869"/>
            <a:ext cx="2599660" cy="2054330"/>
          </a:xfrm>
          <a:prstGeom prst="rect">
            <a:avLst/>
          </a:prstGeom>
        </p:spPr>
      </p:pic>
      <p:sp>
        <p:nvSpPr>
          <p:cNvPr id="2" name="TextBox 1"/>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2248704449"/>
      </p:ext>
    </p:extLst>
  </p:cSld>
  <p:clrMapOvr>
    <a:masterClrMapping/>
  </p:clrMapOvr>
  <p:transition>
    <p:diamon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0034"/>
            <a:ext cx="7696200" cy="1143000"/>
          </a:xfrm>
        </p:spPr>
        <p:txBody>
          <a:bodyPr/>
          <a:lstStyle/>
          <a:p>
            <a:r>
              <a:rPr lang="en-US" sz="4000" dirty="0">
                <a:latin typeface="Times New Roman" panose="02020603050405020304" pitchFamily="18" charset="0"/>
                <a:cs typeface="Times New Roman" panose="02020603050405020304" pitchFamily="18" charset="0"/>
              </a:rPr>
              <a:t>Financial Statement Checklist</a:t>
            </a:r>
          </a:p>
        </p:txBody>
      </p:sp>
      <p:sp>
        <p:nvSpPr>
          <p:cNvPr id="3" name="Content Placeholder 2"/>
          <p:cNvSpPr>
            <a:spLocks noGrp="1"/>
          </p:cNvSpPr>
          <p:nvPr>
            <p:ph idx="1"/>
          </p:nvPr>
        </p:nvSpPr>
        <p:spPr>
          <a:xfrm>
            <a:off x="914400" y="1600200"/>
            <a:ext cx="7696200" cy="3992563"/>
          </a:xfrm>
        </p:spPr>
        <p:txBody>
          <a:bodyPr/>
          <a:lstStyle/>
          <a:p>
            <a:r>
              <a:rPr lang="en-US" sz="3600" dirty="0">
                <a:latin typeface="Times New Roman" panose="02020603050405020304" pitchFamily="18" charset="0"/>
                <a:cs typeface="Times New Roman" panose="02020603050405020304" pitchFamily="18" charset="0"/>
              </a:rPr>
              <a:t>A checklist is available with deadlines  </a:t>
            </a:r>
          </a:p>
          <a:p>
            <a:r>
              <a:rPr lang="en-US" sz="3600" dirty="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hlinkClick r:id="rId3"/>
              </a:rPr>
              <a:t>checklist</a:t>
            </a:r>
            <a:r>
              <a:rPr lang="en-US" sz="3600" dirty="0">
                <a:latin typeface="Times New Roman" panose="02020603050405020304" pitchFamily="18" charset="0"/>
                <a:cs typeface="Times New Roman" panose="02020603050405020304" pitchFamily="18" charset="0"/>
              </a:rPr>
              <a:t> and the forms can be found on JAC’s website under </a:t>
            </a:r>
            <a:r>
              <a:rPr lang="en-US" sz="3600" dirty="0">
                <a:latin typeface="Times New Roman" panose="02020603050405020304" pitchFamily="18" charset="0"/>
                <a:cs typeface="Times New Roman" panose="02020603050405020304" pitchFamily="18" charset="0"/>
                <a:hlinkClick r:id="rId4"/>
              </a:rPr>
              <a:t>Financial Services</a:t>
            </a:r>
            <a:endParaRPr lang="en-US" sz="4000" dirty="0">
              <a:solidFill>
                <a:srgbClr val="0000FF"/>
              </a:solidFill>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7010400" y="6324600"/>
            <a:ext cx="1371600" cy="365125"/>
          </a:xfrm>
        </p:spPr>
        <p:txBody>
          <a:bodyPr/>
          <a:lstStyle/>
          <a:p>
            <a:pPr>
              <a:defRPr/>
            </a:pPr>
            <a:r>
              <a:rPr lang="en-US" altLang="en-US" sz="1200" dirty="0"/>
              <a:t>  67</a:t>
            </a:r>
          </a:p>
        </p:txBody>
      </p:sp>
      <p:sp>
        <p:nvSpPr>
          <p:cNvPr id="4" name="TextBox 3"/>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1757678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Information JROs Provide</a:t>
            </a:r>
            <a:r>
              <a:rPr lang="en-US"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990600" y="1600200"/>
            <a:ext cx="7696200" cy="3581400"/>
          </a:xfrm>
        </p:spPr>
        <p:txBody>
          <a:bodyPr/>
          <a:lstStyle/>
          <a:p>
            <a:pPr>
              <a:spcBef>
                <a:spcPts val="500"/>
              </a:spcBef>
            </a:pPr>
            <a:r>
              <a:rPr lang="en-US" sz="3600" dirty="0">
                <a:latin typeface="Times New Roman" panose="02020603050405020304" pitchFamily="18" charset="0"/>
                <a:cs typeface="Times New Roman" panose="02020603050405020304" pitchFamily="18" charset="0"/>
              </a:rPr>
              <a:t>You are a fundamental part of generating successful financial statements</a:t>
            </a:r>
            <a:endParaRPr lang="en-US" sz="3600" b="1" dirty="0">
              <a:latin typeface="Times New Roman" panose="02020603050405020304" pitchFamily="18" charset="0"/>
              <a:cs typeface="Times New Roman" panose="02020603050405020304" pitchFamily="18" charset="0"/>
            </a:endParaRPr>
          </a:p>
          <a:p>
            <a:pPr>
              <a:spcBef>
                <a:spcPts val="500"/>
              </a:spcBef>
            </a:pPr>
            <a:r>
              <a:rPr lang="en-US" sz="3600" dirty="0">
                <a:latin typeface="Times New Roman" panose="02020603050405020304" pitchFamily="18" charset="0"/>
                <a:cs typeface="Times New Roman" panose="02020603050405020304" pitchFamily="18" charset="0"/>
              </a:rPr>
              <a:t>We only have about </a:t>
            </a:r>
            <a:r>
              <a:rPr lang="en-US" sz="3600" dirty="0">
                <a:solidFill>
                  <a:srgbClr val="0000FF"/>
                </a:solidFill>
                <a:latin typeface="Times New Roman" panose="02020603050405020304" pitchFamily="18" charset="0"/>
                <a:cs typeface="Times New Roman" panose="02020603050405020304" pitchFamily="18" charset="0"/>
              </a:rPr>
              <a:t>2 weeks </a:t>
            </a:r>
            <a:r>
              <a:rPr lang="en-US" sz="3600" dirty="0">
                <a:latin typeface="Times New Roman" panose="02020603050405020304" pitchFamily="18" charset="0"/>
                <a:cs typeface="Times New Roman" panose="02020603050405020304" pitchFamily="18" charset="0"/>
              </a:rPr>
              <a:t>to complete the bulk of the financial statement work</a:t>
            </a:r>
          </a:p>
          <a:p>
            <a:pPr>
              <a:spcBef>
                <a:spcPts val="500"/>
              </a:spcBef>
            </a:pPr>
            <a:r>
              <a:rPr lang="en-US" sz="3600" dirty="0">
                <a:latin typeface="Times New Roman" panose="02020603050405020304" pitchFamily="18" charset="0"/>
                <a:cs typeface="Times New Roman" panose="02020603050405020304" pitchFamily="18" charset="0"/>
              </a:rPr>
              <a:t>Receiving JRO information on time is critical</a:t>
            </a:r>
          </a:p>
          <a:p>
            <a:pPr marL="0" indent="0">
              <a:buNone/>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7086600" y="6356350"/>
            <a:ext cx="1600200" cy="365125"/>
          </a:xfrm>
        </p:spPr>
        <p:txBody>
          <a:bodyPr/>
          <a:lstStyle/>
          <a:p>
            <a:pPr>
              <a:defRPr/>
            </a:pPr>
            <a:r>
              <a:rPr lang="en-US" altLang="en-US" sz="1200" dirty="0"/>
              <a:t>68</a:t>
            </a:r>
          </a:p>
        </p:txBody>
      </p:sp>
      <p:sp>
        <p:nvSpPr>
          <p:cNvPr id="4" name="TextBox 3"/>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2623307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9419"/>
            <a:ext cx="7696200" cy="1143000"/>
          </a:xfrm>
        </p:spPr>
        <p:txBody>
          <a:bodyPr/>
          <a:lstStyle/>
          <a:p>
            <a:pPr lvl="1" eaLnBrk="1" hangingPunct="1"/>
            <a:r>
              <a:rPr lang="en-US" sz="4000" dirty="0">
                <a:latin typeface="Times New Roman" panose="02020603050405020304" pitchFamily="18" charset="0"/>
                <a:cs typeface="Times New Roman" panose="02020603050405020304" pitchFamily="18" charset="0"/>
              </a:rPr>
              <a:t>Important Information Due Dates</a:t>
            </a:r>
          </a:p>
        </p:txBody>
      </p:sp>
      <p:sp>
        <p:nvSpPr>
          <p:cNvPr id="49155" name="Rectangle 3"/>
          <p:cNvSpPr>
            <a:spLocks noGrp="1" noChangeArrowheads="1"/>
          </p:cNvSpPr>
          <p:nvPr>
            <p:ph idx="1"/>
          </p:nvPr>
        </p:nvSpPr>
        <p:spPr>
          <a:xfrm>
            <a:off x="914400" y="1524000"/>
            <a:ext cx="7696200" cy="3733799"/>
          </a:xfrm>
        </p:spPr>
        <p:txBody>
          <a:bodyPr/>
          <a:lstStyle/>
          <a:p>
            <a:pPr eaLnBrk="1" hangingPunct="1"/>
            <a:r>
              <a:rPr lang="en-US" sz="3600" dirty="0">
                <a:solidFill>
                  <a:srgbClr val="0000FF"/>
                </a:solidFill>
                <a:latin typeface="Times New Roman" panose="02020603050405020304" pitchFamily="18" charset="0"/>
                <a:cs typeface="Times New Roman" panose="02020603050405020304" pitchFamily="18" charset="0"/>
              </a:rPr>
              <a:t>June 1  </a:t>
            </a:r>
            <a:r>
              <a:rPr lang="en-US" sz="3600" dirty="0">
                <a:latin typeface="Times New Roman" panose="02020603050405020304" pitchFamily="18" charset="0"/>
                <a:cs typeface="Times New Roman" panose="02020603050405020304" pitchFamily="18" charset="0"/>
              </a:rPr>
              <a:t>Declaration of Intent</a:t>
            </a:r>
          </a:p>
          <a:p>
            <a:pPr eaLnBrk="1" hangingPunct="1"/>
            <a:r>
              <a:rPr lang="en-US" sz="3600" dirty="0">
                <a:solidFill>
                  <a:srgbClr val="0000FF"/>
                </a:solidFill>
                <a:latin typeface="Times New Roman" panose="02020603050405020304" pitchFamily="18" charset="0"/>
                <a:cs typeface="Times New Roman" panose="02020603050405020304" pitchFamily="18" charset="0"/>
              </a:rPr>
              <a:t>July 8   </a:t>
            </a:r>
            <a:r>
              <a:rPr lang="en-US" sz="3600" dirty="0">
                <a:latin typeface="Times New Roman" panose="02020603050405020304" pitchFamily="18" charset="0"/>
                <a:cs typeface="Times New Roman" panose="02020603050405020304" pitchFamily="18" charset="0"/>
              </a:rPr>
              <a:t>Operating Lease Information</a:t>
            </a:r>
            <a:endParaRPr lang="en-US" sz="3600" dirty="0">
              <a:solidFill>
                <a:srgbClr val="FF0000"/>
              </a:solidFill>
              <a:latin typeface="Times New Roman" panose="02020603050405020304" pitchFamily="18" charset="0"/>
              <a:cs typeface="Times New Roman" panose="02020603050405020304" pitchFamily="18" charset="0"/>
            </a:endParaRPr>
          </a:p>
          <a:p>
            <a:pPr eaLnBrk="1" hangingPunct="1"/>
            <a:r>
              <a:rPr lang="en-US" sz="3600" dirty="0">
                <a:solidFill>
                  <a:srgbClr val="0000FF"/>
                </a:solidFill>
                <a:latin typeface="Times New Roman" panose="02020603050405020304" pitchFamily="18" charset="0"/>
                <a:cs typeface="Times New Roman" panose="02020603050405020304" pitchFamily="18" charset="0"/>
              </a:rPr>
              <a:t>July 15 </a:t>
            </a:r>
            <a:r>
              <a:rPr lang="en-US" sz="3600" dirty="0">
                <a:latin typeface="Times New Roman" panose="02020603050405020304" pitchFamily="18" charset="0"/>
                <a:cs typeface="Times New Roman" panose="02020603050405020304" pitchFamily="18" charset="0"/>
              </a:rPr>
              <a:t>Receivable Information</a:t>
            </a:r>
          </a:p>
          <a:p>
            <a:pPr eaLnBrk="1" hangingPunct="1"/>
            <a:r>
              <a:rPr lang="en-US" sz="3600" dirty="0">
                <a:solidFill>
                  <a:srgbClr val="0000FF"/>
                </a:solidFill>
                <a:latin typeface="Times New Roman" panose="02020603050405020304" pitchFamily="18" charset="0"/>
                <a:cs typeface="Times New Roman" panose="02020603050405020304" pitchFamily="18" charset="0"/>
              </a:rPr>
              <a:t>July 15 </a:t>
            </a:r>
            <a:r>
              <a:rPr lang="en-US" sz="3600" dirty="0">
                <a:latin typeface="Times New Roman" panose="02020603050405020304" pitchFamily="18" charset="0"/>
                <a:cs typeface="Times New Roman" panose="02020603050405020304" pitchFamily="18" charset="0"/>
              </a:rPr>
              <a:t>Capital Assets Information</a:t>
            </a:r>
          </a:p>
          <a:p>
            <a:pPr eaLnBrk="1" hangingPunct="1"/>
            <a:r>
              <a:rPr lang="en-US" sz="3600" dirty="0">
                <a:solidFill>
                  <a:srgbClr val="0000FF"/>
                </a:solidFill>
                <a:latin typeface="Times New Roman" panose="02020603050405020304" pitchFamily="18" charset="0"/>
                <a:cs typeface="Times New Roman" panose="02020603050405020304" pitchFamily="18" charset="0"/>
              </a:rPr>
              <a:t>July 20 </a:t>
            </a:r>
            <a:r>
              <a:rPr lang="en-US" sz="3600" dirty="0">
                <a:latin typeface="Times New Roman" panose="02020603050405020304" pitchFamily="18" charset="0"/>
                <a:cs typeface="Times New Roman" panose="02020603050405020304" pitchFamily="18" charset="0"/>
              </a:rPr>
              <a:t>Leave Liability Information</a:t>
            </a:r>
          </a:p>
          <a:p>
            <a:pPr eaLnBrk="1" hangingPunct="1"/>
            <a:endParaRPr lang="en-US" sz="1600" dirty="0">
              <a:latin typeface="Times New Roman" panose="02020603050405020304" pitchFamily="18" charset="0"/>
              <a:cs typeface="Times New Roman" panose="02020603050405020304" pitchFamily="18" charset="0"/>
            </a:endParaRPr>
          </a:p>
          <a:p>
            <a:pPr eaLnBrk="1" hangingPunct="1"/>
            <a:r>
              <a:rPr lang="en-US" sz="3600" dirty="0">
                <a:latin typeface="Times New Roman" panose="02020603050405020304" pitchFamily="18" charset="0"/>
                <a:cs typeface="Times New Roman" panose="02020603050405020304" pitchFamily="18" charset="0"/>
              </a:rPr>
              <a:t>The Revolving Fund Information form is no longer required.  </a:t>
            </a:r>
          </a:p>
          <a:p>
            <a:pPr eaLnBrk="1" hangingPunct="1"/>
            <a:endParaRPr lang="en-US" dirty="0">
              <a:latin typeface="Times New Roman" panose="02020603050405020304" pitchFamily="18" charset="0"/>
              <a:cs typeface="Times New Roman" panose="02020603050405020304" pitchFamily="18" charset="0"/>
            </a:endParaRPr>
          </a:p>
          <a:p>
            <a:pPr marL="0" indent="0" eaLnBrk="1" hangingPunct="1">
              <a:buNone/>
            </a:pPr>
            <a:endParaRPr lang="en-US" dirty="0">
              <a:latin typeface="Times New Roman" panose="02020603050405020304" pitchFamily="18" charset="0"/>
              <a:cs typeface="Times New Roman" panose="02020603050405020304" pitchFamily="18" charset="0"/>
            </a:endParaRPr>
          </a:p>
          <a:p>
            <a:pPr eaLnBrk="1" hangingPunct="1"/>
            <a:endParaRPr lang="en-US" dirty="0">
              <a:latin typeface="Times New Roman" panose="02020603050405020304" pitchFamily="18" charset="0"/>
              <a:cs typeface="Times New Roman" panose="02020603050405020304" pitchFamily="18" charset="0"/>
            </a:endParaRPr>
          </a:p>
          <a:p>
            <a:pPr marL="0" indent="0" eaLnBrk="1" hangingPunct="1">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7086600" y="6340475"/>
            <a:ext cx="1295400" cy="365125"/>
          </a:xfrm>
        </p:spPr>
        <p:txBody>
          <a:bodyPr/>
          <a:lstStyle/>
          <a:p>
            <a:pPr>
              <a:defRPr/>
            </a:pPr>
            <a:r>
              <a:rPr lang="en-US" altLang="en-US" sz="1200" dirty="0"/>
              <a:t>69</a:t>
            </a:r>
          </a:p>
        </p:txBody>
      </p:sp>
      <p:sp>
        <p:nvSpPr>
          <p:cNvPr id="2" name="TextBox 1"/>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722502079"/>
      </p:ext>
    </p:extLst>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Journal Transfers  - Overview</a:t>
            </a:r>
          </a:p>
        </p:txBody>
      </p:sp>
      <p:sp>
        <p:nvSpPr>
          <p:cNvPr id="3" name="Content Placeholder 2"/>
          <p:cNvSpPr>
            <a:spLocks noGrp="1"/>
          </p:cNvSpPr>
          <p:nvPr>
            <p:ph idx="1"/>
          </p:nvPr>
        </p:nvSpPr>
        <p:spPr>
          <a:xfrm>
            <a:off x="990600" y="1447800"/>
            <a:ext cx="7924800" cy="4878324"/>
          </a:xfrm>
        </p:spPr>
        <p:txBody>
          <a:bodyPr/>
          <a:lstStyle/>
          <a:p>
            <a:r>
              <a:rPr lang="en-US" sz="3600" dirty="0">
                <a:latin typeface="Times New Roman" panose="02020603050405020304" pitchFamily="18" charset="0"/>
                <a:cs typeface="Times New Roman" panose="02020603050405020304" pitchFamily="18" charset="0"/>
              </a:rPr>
              <a:t>JTs generally post overnight in FLAIR; however, delays can occur at year-end because of high volume</a:t>
            </a:r>
          </a:p>
          <a:p>
            <a:r>
              <a:rPr lang="en-US" sz="3600" dirty="0">
                <a:latin typeface="Times New Roman" panose="02020603050405020304" pitchFamily="18" charset="0"/>
                <a:cs typeface="Times New Roman" panose="02020603050405020304" pitchFamily="18" charset="0"/>
              </a:rPr>
              <a:t>When expenditures are moved, the budget is restored (increased), and </a:t>
            </a:r>
          </a:p>
          <a:p>
            <a:r>
              <a:rPr lang="en-US" sz="3600" dirty="0">
                <a:latin typeface="Times New Roman" panose="02020603050405020304" pitchFamily="18" charset="0"/>
                <a:cs typeface="Times New Roman" panose="02020603050405020304" pitchFamily="18" charset="0"/>
              </a:rPr>
              <a:t>When expenditures are posted to the other fund, the budget is decreased accordingly</a:t>
            </a:r>
          </a:p>
          <a:p>
            <a:pPr marL="457200" lvl="1" indent="0">
              <a:buNone/>
            </a:pPr>
            <a:endParaRPr lang="en-US" dirty="0"/>
          </a:p>
        </p:txBody>
      </p:sp>
      <p:sp>
        <p:nvSpPr>
          <p:cNvPr id="4" name="Slide Number Placeholder 3"/>
          <p:cNvSpPr>
            <a:spLocks noGrp="1"/>
          </p:cNvSpPr>
          <p:nvPr>
            <p:ph type="sldNum" sz="quarter" idx="12"/>
          </p:nvPr>
        </p:nvSpPr>
        <p:spPr>
          <a:xfrm>
            <a:off x="7162800" y="6356350"/>
            <a:ext cx="1447800" cy="365125"/>
          </a:xfrm>
        </p:spPr>
        <p:txBody>
          <a:bodyPr/>
          <a:lstStyle/>
          <a:p>
            <a:pPr>
              <a:defRPr/>
            </a:pPr>
            <a:r>
              <a:rPr lang="en-US" altLang="en-US" sz="1200" dirty="0"/>
              <a:t>7</a:t>
            </a:r>
          </a:p>
        </p:txBody>
      </p:sp>
      <p:sp>
        <p:nvSpPr>
          <p:cNvPr id="5" name="Date Placeholder 4"/>
          <p:cNvSpPr>
            <a:spLocks noGrp="1"/>
          </p:cNvSpPr>
          <p:nvPr>
            <p:ph type="dt" sz="half" idx="10"/>
          </p:nvPr>
        </p:nvSpPr>
        <p:spPr>
          <a:xfrm>
            <a:off x="990600" y="6248400"/>
            <a:ext cx="1600200" cy="365125"/>
          </a:xfrm>
        </p:spPr>
        <p:txBody>
          <a:bodyPr/>
          <a:lstStyle/>
          <a:p>
            <a:pPr>
              <a:defRPr/>
            </a:pPr>
            <a:fld id="{644876F3-6720-42F0-A6DB-FE299F2C0C2C}" type="datetime1">
              <a:rPr lang="en-US" smtClean="0"/>
              <a:t>5/19/2022</a:t>
            </a:fld>
            <a:endParaRPr lang="en-US" dirty="0"/>
          </a:p>
        </p:txBody>
      </p:sp>
    </p:spTree>
    <p:extLst>
      <p:ext uri="{BB962C8B-B14F-4D97-AF65-F5344CB8AC3E}">
        <p14:creationId xmlns:p14="http://schemas.microsoft.com/office/powerpoint/2010/main" val="4141481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9419"/>
            <a:ext cx="7696200" cy="1143000"/>
          </a:xfrm>
        </p:spPr>
        <p:txBody>
          <a:bodyPr/>
          <a:lstStyle/>
          <a:p>
            <a:pPr lvl="1" eaLnBrk="1" hangingPunct="1"/>
            <a:r>
              <a:rPr lang="en-US" sz="4000" dirty="0">
                <a:latin typeface="Times New Roman" panose="02020603050405020304" pitchFamily="18" charset="0"/>
                <a:cs typeface="Times New Roman" panose="02020603050405020304" pitchFamily="18" charset="0"/>
              </a:rPr>
              <a:t>Declaration of Intent </a:t>
            </a:r>
          </a:p>
        </p:txBody>
      </p:sp>
      <p:sp>
        <p:nvSpPr>
          <p:cNvPr id="49155" name="Rectangle 3"/>
          <p:cNvSpPr>
            <a:spLocks noGrp="1" noChangeArrowheads="1"/>
          </p:cNvSpPr>
          <p:nvPr>
            <p:ph idx="1"/>
          </p:nvPr>
        </p:nvSpPr>
        <p:spPr>
          <a:xfrm>
            <a:off x="838200" y="1371601"/>
            <a:ext cx="8077200" cy="1523999"/>
          </a:xfrm>
        </p:spPr>
        <p:txBody>
          <a:bodyPr/>
          <a:lstStyle/>
          <a:p>
            <a:pPr eaLnBrk="1" hangingPunct="1">
              <a:spcBef>
                <a:spcPts val="400"/>
              </a:spcBef>
            </a:pPr>
            <a:r>
              <a:rPr lang="en-US" sz="3600" dirty="0">
                <a:latin typeface="Times New Roman" panose="02020603050405020304" pitchFamily="18" charset="0"/>
                <a:cs typeface="Times New Roman" panose="02020603050405020304" pitchFamily="18" charset="0"/>
              </a:rPr>
              <a:t>Notify JAC of the systems used by the JRO for property, timesheet, and accounting</a:t>
            </a:r>
          </a:p>
          <a:p>
            <a:pPr eaLnBrk="1" hangingPunct="1">
              <a:spcBef>
                <a:spcPts val="400"/>
              </a:spcBef>
            </a:pPr>
            <a:r>
              <a:rPr lang="en-US" sz="3600" dirty="0">
                <a:latin typeface="Times New Roman" panose="02020603050405020304" pitchFamily="18" charset="0"/>
                <a:cs typeface="Times New Roman" panose="02020603050405020304" pitchFamily="18" charset="0"/>
              </a:rPr>
              <a:t>Select if your JRO or JAC will prepare all of the year-end financial statement entries and documents </a:t>
            </a:r>
          </a:p>
          <a:p>
            <a:pPr marL="0" indent="0" eaLnBrk="1" hangingPunct="1">
              <a:buNone/>
            </a:pPr>
            <a:endParaRPr lang="en-US" dirty="0">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685800" y="4884762"/>
            <a:ext cx="4495800" cy="1820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r>
              <a:rPr lang="en-US" sz="3200" dirty="0">
                <a:latin typeface="Times New Roman" panose="02020603050405020304" pitchFamily="18" charset="0"/>
                <a:cs typeface="Times New Roman" panose="02020603050405020304" pitchFamily="18" charset="0"/>
              </a:rPr>
              <a:t>JRO’s selection</a:t>
            </a:r>
          </a:p>
          <a:p>
            <a:pPr lvl="1" eaLnBrk="1" hangingPunct="1">
              <a:buNone/>
            </a:pPr>
            <a:r>
              <a:rPr lang="en-US" sz="3200" dirty="0">
                <a:latin typeface="Times New Roman" panose="02020603050405020304" pitchFamily="18" charset="0"/>
                <a:cs typeface="Times New Roman" panose="02020603050405020304" pitchFamily="18" charset="0"/>
              </a:rPr>
              <a:t>  due</a:t>
            </a:r>
            <a:r>
              <a:rPr lang="en-US" sz="3200" dirty="0">
                <a:solidFill>
                  <a:srgbClr val="FF0000"/>
                </a:solidFill>
                <a:latin typeface="Times New Roman" panose="02020603050405020304" pitchFamily="18" charset="0"/>
                <a:cs typeface="Times New Roman" panose="02020603050405020304" pitchFamily="18" charset="0"/>
              </a:rPr>
              <a:t> June 1</a:t>
            </a:r>
            <a:endParaRPr lang="en-US"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343400"/>
            <a:ext cx="2057400" cy="1775964"/>
          </a:xfrm>
          <a:prstGeom prst="rect">
            <a:avLst/>
          </a:prstGeom>
        </p:spPr>
      </p:pic>
      <p:sp>
        <p:nvSpPr>
          <p:cNvPr id="5" name="Slide Number Placeholder 4"/>
          <p:cNvSpPr>
            <a:spLocks noGrp="1"/>
          </p:cNvSpPr>
          <p:nvPr>
            <p:ph type="sldNum" sz="quarter" idx="12"/>
          </p:nvPr>
        </p:nvSpPr>
        <p:spPr>
          <a:xfrm>
            <a:off x="7086600" y="6340475"/>
            <a:ext cx="1447800" cy="365125"/>
          </a:xfrm>
        </p:spPr>
        <p:txBody>
          <a:bodyPr/>
          <a:lstStyle/>
          <a:p>
            <a:pPr>
              <a:defRPr/>
            </a:pPr>
            <a:r>
              <a:rPr lang="en-US" altLang="en-US" sz="1200" dirty="0"/>
              <a:t>70</a:t>
            </a:r>
          </a:p>
        </p:txBody>
      </p:sp>
      <p:sp>
        <p:nvSpPr>
          <p:cNvPr id="2" name="TextBox 1"/>
          <p:cNvSpPr txBox="1"/>
          <p:nvPr/>
        </p:nvSpPr>
        <p:spPr>
          <a:xfrm>
            <a:off x="990600" y="6352401"/>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1746053506"/>
      </p:ext>
    </p:extLst>
  </p:cSld>
  <p:clrMapOvr>
    <a:masterClrMapping/>
  </p:clrMapOvr>
  <p:transition>
    <p:diamon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053" y="241185"/>
            <a:ext cx="7696200" cy="1143000"/>
          </a:xfrm>
        </p:spPr>
        <p:txBody>
          <a:bodyPr/>
          <a:lstStyle/>
          <a:p>
            <a:r>
              <a:rPr lang="en-US" sz="4000" dirty="0">
                <a:latin typeface="Times New Roman" panose="02020603050405020304" pitchFamily="18" charset="0"/>
                <a:cs typeface="Times New Roman" panose="02020603050405020304" pitchFamily="18" charset="0"/>
              </a:rPr>
              <a:t>Operating Leases</a:t>
            </a:r>
          </a:p>
        </p:txBody>
      </p:sp>
      <p:sp>
        <p:nvSpPr>
          <p:cNvPr id="3" name="Content Placeholder 2"/>
          <p:cNvSpPr>
            <a:spLocks noGrp="1"/>
          </p:cNvSpPr>
          <p:nvPr>
            <p:ph idx="1"/>
          </p:nvPr>
        </p:nvSpPr>
        <p:spPr>
          <a:xfrm>
            <a:off x="1066800" y="1447800"/>
            <a:ext cx="7391400" cy="4267200"/>
          </a:xfrm>
        </p:spPr>
        <p:txBody>
          <a:bodyPr/>
          <a:lstStyle/>
          <a:p>
            <a:r>
              <a:rPr lang="en-US" sz="3600" dirty="0">
                <a:latin typeface="Times New Roman" panose="02020603050405020304" pitchFamily="18" charset="0"/>
                <a:cs typeface="Times New Roman" panose="02020603050405020304" pitchFamily="18" charset="0"/>
              </a:rPr>
              <a:t>Due </a:t>
            </a:r>
            <a:r>
              <a:rPr lang="en-US" sz="3600" dirty="0">
                <a:solidFill>
                  <a:srgbClr val="FF0000"/>
                </a:solidFill>
                <a:latin typeface="Times New Roman" panose="02020603050405020304" pitchFamily="18" charset="0"/>
                <a:cs typeface="Times New Roman" panose="02020603050405020304" pitchFamily="18" charset="0"/>
              </a:rPr>
              <a:t>July 8</a:t>
            </a:r>
            <a:endParaRPr lang="en-US" sz="3600" baseline="30000" dirty="0">
              <a:solidFill>
                <a:srgbClr val="FF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Includes contracts paid through FLAIR for </a:t>
            </a:r>
            <a:r>
              <a:rPr lang="en-US" sz="3600" b="1" dirty="0">
                <a:solidFill>
                  <a:srgbClr val="0000FF"/>
                </a:solidFill>
                <a:latin typeface="Times New Roman" panose="02020603050405020304" pitchFamily="18" charset="0"/>
                <a:cs typeface="Times New Roman" panose="02020603050405020304" pitchFamily="18" charset="0"/>
              </a:rPr>
              <a:t>rent</a:t>
            </a:r>
            <a:r>
              <a:rPr lang="en-US" sz="3600" dirty="0">
                <a:latin typeface="Times New Roman" panose="02020603050405020304" pitchFamily="18" charset="0"/>
                <a:cs typeface="Times New Roman" panose="02020603050405020304" pitchFamily="18" charset="0"/>
              </a:rPr>
              <a:t>, leased space, copier rentals, &amp; postage machines</a:t>
            </a:r>
            <a:endParaRPr lang="en-US" sz="14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Only include if the period is &gt; 1 year </a:t>
            </a:r>
            <a:endParaRPr lang="en-US" sz="14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Calculate the total remaining obligation to be paid each fiscal year</a:t>
            </a:r>
          </a:p>
          <a:p>
            <a:pPr marL="0" indent="0">
              <a:buNone/>
            </a:pPr>
            <a:endParaRPr lang="en-US" sz="105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7086600" y="6356350"/>
            <a:ext cx="1295400" cy="365125"/>
          </a:xfrm>
        </p:spPr>
        <p:txBody>
          <a:bodyPr/>
          <a:lstStyle/>
          <a:p>
            <a:pPr>
              <a:defRPr/>
            </a:pPr>
            <a:r>
              <a:rPr lang="en-US" altLang="en-US" sz="1200" dirty="0"/>
              <a:t>71</a:t>
            </a:r>
          </a:p>
        </p:txBody>
      </p:sp>
      <p:sp>
        <p:nvSpPr>
          <p:cNvPr id="4" name="TextBox 3"/>
          <p:cNvSpPr txBox="1"/>
          <p:nvPr/>
        </p:nvSpPr>
        <p:spPr>
          <a:xfrm>
            <a:off x="990600" y="6276201"/>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1181371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3608" y="218883"/>
            <a:ext cx="7772400" cy="1143000"/>
          </a:xfrm>
        </p:spPr>
        <p:txBody>
          <a:bodyPr/>
          <a:lstStyle/>
          <a:p>
            <a:pPr eaLnBrk="1" hangingPunct="1"/>
            <a:r>
              <a:rPr lang="en-US" sz="4000" dirty="0">
                <a:latin typeface="Times New Roman" panose="02020603050405020304" pitchFamily="18" charset="0"/>
                <a:cs typeface="Times New Roman" panose="02020603050405020304" pitchFamily="18" charset="0"/>
              </a:rPr>
              <a:t>Implementing GASB 87</a:t>
            </a:r>
          </a:p>
        </p:txBody>
      </p:sp>
      <p:sp>
        <p:nvSpPr>
          <p:cNvPr id="14" name="Rectangle 3"/>
          <p:cNvSpPr txBox="1">
            <a:spLocks noChangeArrowheads="1"/>
          </p:cNvSpPr>
          <p:nvPr/>
        </p:nvSpPr>
        <p:spPr bwMode="auto">
          <a:xfrm>
            <a:off x="876300" y="1179082"/>
            <a:ext cx="8039100" cy="2285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lnSpc>
                <a:spcPct val="90000"/>
              </a:lnSpc>
            </a:pPr>
            <a:endParaRPr lang="en-US" sz="12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sz="3600" dirty="0">
                <a:latin typeface="Times New Roman" panose="02020603050405020304" pitchFamily="18" charset="0"/>
                <a:cs typeface="Times New Roman" panose="02020603050405020304" pitchFamily="18" charset="0"/>
              </a:rPr>
              <a:t>If DFS implements changes to capture information needed for </a:t>
            </a:r>
            <a:r>
              <a:rPr lang="en-US" sz="3600" u="sng" dirty="0">
                <a:latin typeface="Times New Roman" panose="02020603050405020304" pitchFamily="18" charset="0"/>
                <a:cs typeface="Times New Roman" panose="02020603050405020304" pitchFamily="18" charset="0"/>
                <a:hlinkClick r:id="rId3"/>
              </a:rPr>
              <a:t>GASB 87</a:t>
            </a:r>
            <a:r>
              <a:rPr lang="en-US" sz="3200" dirty="0">
                <a:latin typeface="Times New Roman" panose="02020603050405020304" pitchFamily="18" charset="0"/>
                <a:cs typeface="Times New Roman" panose="02020603050405020304" pitchFamily="18" charset="0"/>
              </a:rPr>
              <a:t>:   </a:t>
            </a:r>
          </a:p>
          <a:p>
            <a:pPr eaLnBrk="1" hangingPunct="1">
              <a:lnSpc>
                <a:spcPct val="90000"/>
              </a:lnSpc>
            </a:pPr>
            <a:endParaRPr lang="en-US" sz="600" dirty="0">
              <a:latin typeface="Times New Roman" panose="02020603050405020304" pitchFamily="18" charset="0"/>
              <a:cs typeface="Times New Roman" panose="02020603050405020304" pitchFamily="18" charset="0"/>
            </a:endParaRPr>
          </a:p>
          <a:p>
            <a:pPr eaLnBrk="1" hangingPunct="1">
              <a:lnSpc>
                <a:spcPct val="90000"/>
              </a:lnSpc>
            </a:pPr>
            <a:endParaRPr lang="en-US" sz="600" dirty="0">
              <a:latin typeface="Times New Roman" panose="02020603050405020304" pitchFamily="18" charset="0"/>
              <a:cs typeface="Times New Roman" panose="02020603050405020304" pitchFamily="18" charset="0"/>
            </a:endParaRPr>
          </a:p>
          <a:p>
            <a:pPr eaLnBrk="1" hangingPunct="1">
              <a:lnSpc>
                <a:spcPct val="90000"/>
              </a:lnSpc>
            </a:pPr>
            <a:endParaRPr lang="en-US" sz="600" dirty="0">
              <a:latin typeface="Times New Roman" panose="02020603050405020304" pitchFamily="18" charset="0"/>
              <a:cs typeface="Times New Roman" panose="02020603050405020304" pitchFamily="18" charset="0"/>
            </a:endParaRPr>
          </a:p>
          <a:p>
            <a:pPr eaLnBrk="1" hangingPunct="1">
              <a:lnSpc>
                <a:spcPct val="90000"/>
              </a:lnSpc>
            </a:pPr>
            <a:r>
              <a:rPr lang="en-US" sz="3200" dirty="0">
                <a:latin typeface="Times New Roman" panose="02020603050405020304" pitchFamily="18" charset="0"/>
                <a:cs typeface="Times New Roman" panose="02020603050405020304" pitchFamily="18" charset="0"/>
              </a:rPr>
              <a:t>The type information needed to complete DFS forms may change and be more detailed.</a:t>
            </a:r>
          </a:p>
          <a:p>
            <a:pPr eaLnBrk="1" hangingPunct="1">
              <a:lnSpc>
                <a:spcPct val="90000"/>
              </a:lnSpc>
            </a:pPr>
            <a:r>
              <a:rPr lang="en-US" sz="3200" dirty="0">
                <a:latin typeface="Times New Roman" panose="02020603050405020304" pitchFamily="18" charset="0"/>
                <a:cs typeface="Times New Roman" panose="02020603050405020304" pitchFamily="18" charset="0"/>
              </a:rPr>
              <a:t>There may be an interactive form</a:t>
            </a:r>
            <a:endParaRPr lang="en-US" sz="3200" b="1" dirty="0">
              <a:latin typeface="Times New Roman" panose="02020603050405020304" pitchFamily="18" charset="0"/>
              <a:cs typeface="Times New Roman" panose="02020603050405020304" pitchFamily="18" charset="0"/>
            </a:endParaRPr>
          </a:p>
          <a:p>
            <a:pPr eaLnBrk="1" hangingPunct="1">
              <a:lnSpc>
                <a:spcPct val="90000"/>
              </a:lnSpc>
            </a:pPr>
            <a:r>
              <a:rPr lang="en-US" sz="3200" dirty="0">
                <a:latin typeface="Times New Roman" panose="02020603050405020304" pitchFamily="18" charset="0"/>
                <a:cs typeface="Times New Roman" panose="02020603050405020304" pitchFamily="18" charset="0"/>
              </a:rPr>
              <a:t>More information will be provided in DFS’s Workshop </a:t>
            </a:r>
            <a:r>
              <a:rPr lang="en-US" sz="3200" dirty="0">
                <a:solidFill>
                  <a:srgbClr val="0000FF"/>
                </a:solidFill>
                <a:latin typeface="Times New Roman" panose="02020603050405020304" pitchFamily="18" charset="0"/>
                <a:cs typeface="Times New Roman" panose="02020603050405020304" pitchFamily="18" charset="0"/>
              </a:rPr>
              <a:t>June 14.  </a:t>
            </a:r>
            <a:endParaRPr lang="en-US" sz="3200" baseline="30000" dirty="0">
              <a:solidFill>
                <a:srgbClr val="0000FF"/>
              </a:solidFill>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a:blip r:embed="rId4" cstate="print"/>
          <a:srcRect/>
          <a:stretch>
            <a:fillRect/>
          </a:stretch>
        </p:blipFill>
        <p:spPr bwMode="auto">
          <a:xfrm>
            <a:off x="7582957" y="228484"/>
            <a:ext cx="1332443" cy="1133399"/>
          </a:xfrm>
          <a:prstGeom prst="rect">
            <a:avLst/>
          </a:prstGeom>
          <a:noFill/>
          <a:ln w="9525">
            <a:noFill/>
            <a:miter lim="800000"/>
            <a:headEnd/>
            <a:tailEnd/>
          </a:ln>
        </p:spPr>
      </p:pic>
      <p:sp>
        <p:nvSpPr>
          <p:cNvPr id="7" name="Slide Number Placeholder 4"/>
          <p:cNvSpPr txBox="1">
            <a:spLocks/>
          </p:cNvSpPr>
          <p:nvPr/>
        </p:nvSpPr>
        <p:spPr>
          <a:xfrm>
            <a:off x="7086600" y="6324600"/>
            <a:ext cx="1447800" cy="365125"/>
          </a:xfrm>
          <a:prstGeom prst="rect">
            <a:avLst/>
          </a:prstGeom>
        </p:spPr>
        <p:txBody>
          <a:bodyPr/>
          <a:lstStyle>
            <a:defPPr>
              <a:defRPr lang="en-US"/>
            </a:defPPr>
            <a:lvl1pPr algn="l" rtl="0" fontAlgn="base">
              <a:spcBef>
                <a:spcPct val="0"/>
              </a:spcBef>
              <a:spcAft>
                <a:spcPct val="0"/>
              </a:spcAft>
              <a:defRPr sz="28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800" kern="1200">
                <a:solidFill>
                  <a:schemeClr val="tx1"/>
                </a:solidFill>
                <a:latin typeface="Calibri" pitchFamily="34" charset="0"/>
                <a:ea typeface="+mn-ea"/>
                <a:cs typeface="+mn-cs"/>
              </a:defRPr>
            </a:lvl3pPr>
            <a:lvl4pPr marL="1371600" algn="l" rtl="0" fontAlgn="base">
              <a:spcBef>
                <a:spcPct val="0"/>
              </a:spcBef>
              <a:spcAft>
                <a:spcPct val="0"/>
              </a:spcAft>
              <a:defRPr sz="2800" kern="1200">
                <a:solidFill>
                  <a:schemeClr val="tx1"/>
                </a:solidFill>
                <a:latin typeface="Calibri" pitchFamily="34" charset="0"/>
                <a:ea typeface="+mn-ea"/>
                <a:cs typeface="+mn-cs"/>
              </a:defRPr>
            </a:lvl4pPr>
            <a:lvl5pPr marL="1828800" algn="l"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a:lstStyle>
          <a:p>
            <a:pPr>
              <a:defRPr/>
            </a:pPr>
            <a:r>
              <a:rPr lang="en-US" altLang="en-US" sz="1200" dirty="0"/>
              <a:t>72</a:t>
            </a:r>
          </a:p>
        </p:txBody>
      </p:sp>
      <p:sp>
        <p:nvSpPr>
          <p:cNvPr id="8" name="TextBox 7"/>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880174152"/>
      </p:ext>
    </p:extLst>
  </p:cSld>
  <p:clrMapOvr>
    <a:masterClrMapping/>
  </p:clrMapOvr>
  <p:transition>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Receivables Information</a:t>
            </a:r>
          </a:p>
        </p:txBody>
      </p:sp>
      <p:sp>
        <p:nvSpPr>
          <p:cNvPr id="48132" name="Rectangle 4"/>
          <p:cNvSpPr>
            <a:spLocks noChangeArrowheads="1"/>
          </p:cNvSpPr>
          <p:nvPr/>
        </p:nvSpPr>
        <p:spPr bwMode="auto">
          <a:xfrm>
            <a:off x="1066800" y="1560016"/>
            <a:ext cx="7772400" cy="5066002"/>
          </a:xfrm>
          <a:prstGeom prst="rect">
            <a:avLst/>
          </a:prstGeom>
          <a:noFill/>
          <a:ln w="9525">
            <a:noFill/>
            <a:miter lim="800000"/>
            <a:headEnd/>
            <a:tailEnd/>
          </a:ln>
        </p:spPr>
        <p:txBody>
          <a:bodyPr wrap="square">
            <a:spAutoFit/>
          </a:bodyPr>
          <a:lstStyle/>
          <a:p>
            <a:pPr>
              <a:lnSpc>
                <a:spcPct val="80000"/>
              </a:lnSpc>
            </a:pPr>
            <a:endParaRPr lang="en-US" sz="18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Due </a:t>
            </a:r>
            <a:r>
              <a:rPr lang="en-US" sz="3600" dirty="0">
                <a:solidFill>
                  <a:srgbClr val="FF0000"/>
                </a:solidFill>
                <a:latin typeface="Times New Roman" panose="02020603050405020304" pitchFamily="18" charset="0"/>
                <a:cs typeface="Times New Roman" panose="02020603050405020304" pitchFamily="18" charset="0"/>
              </a:rPr>
              <a:t>July 15</a:t>
            </a:r>
          </a:p>
          <a:p>
            <a:pPr marL="457200" indent="-457200">
              <a:lnSpc>
                <a:spcPct val="80000"/>
              </a:lnSpc>
              <a:buClr>
                <a:srgbClr val="002060"/>
              </a:buClr>
              <a:buFont typeface="Wingdings" panose="05000000000000000000" pitchFamily="2" charset="2"/>
              <a:buChar char="§"/>
            </a:pPr>
            <a:endParaRPr lang="en-US" sz="5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500" dirty="0">
              <a:latin typeface="Times New Roman" panose="02020603050405020304" pitchFamily="18" charset="0"/>
              <a:cs typeface="Times New Roman" panose="02020603050405020304" pitchFamily="18" charset="0"/>
            </a:endParaRPr>
          </a:p>
          <a:p>
            <a:pPr>
              <a:lnSpc>
                <a:spcPct val="80000"/>
              </a:lnSpc>
              <a:buClr>
                <a:srgbClr val="002060"/>
              </a:buClr>
            </a:pPr>
            <a:endParaRPr lang="en-US" sz="14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Include all funds owed to a JRO and will be deposited into FLAIR</a:t>
            </a:r>
          </a:p>
          <a:p>
            <a:pPr marL="457200" indent="-457200">
              <a:lnSpc>
                <a:spcPct val="80000"/>
              </a:lnSpc>
              <a:buClr>
                <a:srgbClr val="002060"/>
              </a:buClr>
              <a:buFont typeface="Wingdings" panose="05000000000000000000" pitchFamily="2" charset="2"/>
              <a:buChar char="§"/>
            </a:pPr>
            <a:endParaRPr lang="en-US" sz="5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5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5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5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State agencies</a:t>
            </a:r>
          </a:p>
          <a:p>
            <a:pPr marL="914400" lvl="1" indent="-457200">
              <a:lnSpc>
                <a:spcPct val="80000"/>
              </a:lnSpc>
              <a:buClr>
                <a:srgbClr val="002060"/>
              </a:buClr>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Other JAC entities</a:t>
            </a:r>
          </a:p>
          <a:p>
            <a:pPr marL="914400" lvl="1" indent="-457200">
              <a:lnSpc>
                <a:spcPct val="80000"/>
              </a:lnSpc>
              <a:buClr>
                <a:srgbClr val="002060"/>
              </a:buClr>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County reimbursements</a:t>
            </a:r>
          </a:p>
          <a:p>
            <a:pPr marL="914400" lvl="1" indent="-457200">
              <a:lnSpc>
                <a:spcPct val="80000"/>
              </a:lnSpc>
              <a:buClr>
                <a:srgbClr val="002060"/>
              </a:buClr>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Refunds due from employees or vendors</a:t>
            </a:r>
          </a:p>
          <a:p>
            <a:pPr lvl="1">
              <a:lnSpc>
                <a:spcPct val="80000"/>
              </a:lnSpc>
              <a:buClr>
                <a:srgbClr val="002060"/>
              </a:buClr>
            </a:pPr>
            <a:endParaRPr lang="en-US" sz="3200" dirty="0">
              <a:latin typeface="Times New Roman" panose="02020603050405020304" pitchFamily="18" charset="0"/>
              <a:cs typeface="Times New Roman" panose="02020603050405020304" pitchFamily="18" charset="0"/>
            </a:endParaRPr>
          </a:p>
          <a:p>
            <a:pPr lvl="1">
              <a:lnSpc>
                <a:spcPct val="80000"/>
              </a:lnSpc>
            </a:pP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010400" y="6352401"/>
            <a:ext cx="1066800" cy="276999"/>
          </a:xfrm>
          <a:prstGeom prst="rect">
            <a:avLst/>
          </a:prstGeom>
          <a:noFill/>
        </p:spPr>
        <p:txBody>
          <a:bodyPr wrap="square" rtlCol="0">
            <a:spAutoFit/>
          </a:bodyPr>
          <a:lstStyle/>
          <a:p>
            <a:r>
              <a:rPr lang="en-US" sz="1200" dirty="0"/>
              <a:t>  73 </a:t>
            </a:r>
          </a:p>
        </p:txBody>
      </p:sp>
      <p:sp>
        <p:nvSpPr>
          <p:cNvPr id="3" name="TextBox 2"/>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507785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Receivables Information (Continued)</a:t>
            </a:r>
          </a:p>
        </p:txBody>
      </p:sp>
      <p:sp>
        <p:nvSpPr>
          <p:cNvPr id="51203" name="Content Placeholder 2"/>
          <p:cNvSpPr>
            <a:spLocks noGrp="1"/>
          </p:cNvSpPr>
          <p:nvPr>
            <p:ph idx="1"/>
          </p:nvPr>
        </p:nvSpPr>
        <p:spPr>
          <a:xfrm>
            <a:off x="990600" y="1752600"/>
            <a:ext cx="7467600" cy="4830763"/>
          </a:xfrm>
        </p:spPr>
        <p:txBody>
          <a:bodyPr/>
          <a:lstStyle/>
          <a:p>
            <a:r>
              <a:rPr lang="en-US" sz="3600" dirty="0">
                <a:latin typeface="Times New Roman" panose="02020603050405020304" pitchFamily="18" charset="0"/>
                <a:cs typeface="Times New Roman" panose="02020603050405020304" pitchFamily="18" charset="0"/>
              </a:rPr>
              <a:t>Include:</a:t>
            </a:r>
          </a:p>
          <a:p>
            <a:pPr lvl="1"/>
            <a:r>
              <a:rPr lang="en-US" sz="3200" dirty="0">
                <a:latin typeface="Times New Roman" panose="02020603050405020304" pitchFamily="18" charset="0"/>
                <a:cs typeface="Times New Roman" panose="02020603050405020304" pitchFamily="18" charset="0"/>
              </a:rPr>
              <a:t>All reimbursements due for grants or other agreements</a:t>
            </a:r>
          </a:p>
          <a:p>
            <a:pPr lvl="1"/>
            <a:r>
              <a:rPr lang="en-US" sz="3200" dirty="0">
                <a:latin typeface="Times New Roman" panose="02020603050405020304" pitchFamily="18" charset="0"/>
                <a:cs typeface="Times New Roman" panose="02020603050405020304" pitchFamily="18" charset="0"/>
              </a:rPr>
              <a:t>Refunds not deposited by June 30th and received during July</a:t>
            </a:r>
          </a:p>
        </p:txBody>
      </p:sp>
      <p:sp>
        <p:nvSpPr>
          <p:cNvPr id="5" name="Slide Number Placeholder 4"/>
          <p:cNvSpPr>
            <a:spLocks noGrp="1"/>
          </p:cNvSpPr>
          <p:nvPr>
            <p:ph type="sldNum" sz="quarter" idx="12"/>
          </p:nvPr>
        </p:nvSpPr>
        <p:spPr>
          <a:xfrm>
            <a:off x="7086600" y="6324600"/>
            <a:ext cx="1447800" cy="365125"/>
          </a:xfrm>
        </p:spPr>
        <p:txBody>
          <a:bodyPr/>
          <a:lstStyle/>
          <a:p>
            <a:pPr>
              <a:defRPr/>
            </a:pPr>
            <a:r>
              <a:rPr lang="en-US" altLang="en-US" sz="1200" dirty="0"/>
              <a:t>74</a:t>
            </a:r>
          </a:p>
        </p:txBody>
      </p:sp>
      <p:sp>
        <p:nvSpPr>
          <p:cNvPr id="2" name="TextBox 1"/>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267639716"/>
      </p:ext>
    </p:extLst>
  </p:cSld>
  <p:clrMapOvr>
    <a:masterClrMapping/>
  </p:clrMapOvr>
  <p:transition>
    <p:diamon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Receivables Information (Continued)</a:t>
            </a:r>
          </a:p>
        </p:txBody>
      </p:sp>
      <p:sp>
        <p:nvSpPr>
          <p:cNvPr id="51203" name="Content Placeholder 2"/>
          <p:cNvSpPr>
            <a:spLocks noGrp="1"/>
          </p:cNvSpPr>
          <p:nvPr>
            <p:ph idx="1"/>
          </p:nvPr>
        </p:nvSpPr>
        <p:spPr>
          <a:xfrm>
            <a:off x="914400" y="1471612"/>
            <a:ext cx="7467600" cy="4830763"/>
          </a:xfrm>
        </p:spPr>
        <p:txBody>
          <a:bodyPr/>
          <a:lstStyle/>
          <a:p>
            <a:r>
              <a:rPr lang="en-US" sz="3600" dirty="0">
                <a:latin typeface="Times New Roman" panose="02020603050405020304" pitchFamily="18" charset="0"/>
                <a:cs typeface="Times New Roman" panose="02020603050405020304" pitchFamily="18" charset="0"/>
              </a:rPr>
              <a:t>Exclude: </a:t>
            </a:r>
          </a:p>
          <a:p>
            <a:pPr lvl="1"/>
            <a:r>
              <a:rPr lang="en-US" sz="3200" dirty="0">
                <a:latin typeface="Times New Roman" panose="02020603050405020304" pitchFamily="18" charset="0"/>
                <a:cs typeface="Times New Roman" panose="02020603050405020304" pitchFamily="18" charset="0"/>
              </a:rPr>
              <a:t>Public records request payments since services haven’t been provided until payment is received</a:t>
            </a:r>
          </a:p>
          <a:p>
            <a:pPr lvl="1"/>
            <a:r>
              <a:rPr lang="en-US" sz="3200" dirty="0">
                <a:latin typeface="Times New Roman" panose="02020603050405020304" pitchFamily="18" charset="0"/>
                <a:cs typeface="Times New Roman" panose="02020603050405020304" pitchFamily="18" charset="0"/>
              </a:rPr>
              <a:t>4th Quarter Service Charge to GR</a:t>
            </a:r>
          </a:p>
          <a:p>
            <a:pPr lvl="1"/>
            <a:r>
              <a:rPr lang="en-US" sz="3200" dirty="0">
                <a:latin typeface="Times New Roman" panose="02020603050405020304" pitchFamily="18" charset="0"/>
                <a:cs typeface="Times New Roman" panose="02020603050405020304" pitchFamily="18" charset="0"/>
              </a:rPr>
              <a:t>Certified receivable tied to any CF payables (JT) between your funds  (These must be sent to Accounting before CF closes)</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a:xfrm>
            <a:off x="7086600" y="6324600"/>
            <a:ext cx="1447800" cy="365125"/>
          </a:xfrm>
        </p:spPr>
        <p:txBody>
          <a:bodyPr/>
          <a:lstStyle/>
          <a:p>
            <a:pPr>
              <a:defRPr/>
            </a:pPr>
            <a:r>
              <a:rPr lang="en-US" altLang="en-US" sz="1200" dirty="0"/>
              <a:t>75</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54029150"/>
      </p:ext>
    </p:extLst>
  </p:cSld>
  <p:clrMapOvr>
    <a:masterClrMapping/>
  </p:clrMapOvr>
  <p:transition>
    <p:diamon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01751" y="172845"/>
            <a:ext cx="7696200" cy="1143000"/>
          </a:xfrm>
        </p:spPr>
        <p:txBody>
          <a:bodyPr/>
          <a:lstStyle/>
          <a:p>
            <a:pPr eaLnBrk="1" hangingPunct="1"/>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Capital Assets Information</a:t>
            </a:r>
            <a:br>
              <a:rPr lang="en-US" sz="4000" dirty="0">
                <a:solidFill>
                  <a:srgbClr val="FF0000"/>
                </a:solidFill>
                <a:latin typeface="Times New Roman" panose="02020603050405020304" pitchFamily="18" charset="0"/>
                <a:cs typeface="Times New Roman" panose="02020603050405020304" pitchFamily="18" charset="0"/>
              </a:rPr>
            </a:br>
            <a:br>
              <a:rPr lang="en-US" sz="4000"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2227" name="Content Placeholder 2"/>
          <p:cNvSpPr>
            <a:spLocks noGrp="1"/>
          </p:cNvSpPr>
          <p:nvPr>
            <p:ph idx="1"/>
          </p:nvPr>
        </p:nvSpPr>
        <p:spPr>
          <a:xfrm>
            <a:off x="838200" y="1371600"/>
            <a:ext cx="7848600" cy="4800600"/>
          </a:xfrm>
        </p:spPr>
        <p:txBody>
          <a:bodyPr/>
          <a:lstStyle/>
          <a:p>
            <a:pPr marL="0" indent="0" eaLnBrk="1" hangingPunct="1">
              <a:buNone/>
            </a:pPr>
            <a:endParaRPr lang="en-US" sz="800" dirty="0">
              <a:latin typeface="Times New Roman" panose="02020603050405020304" pitchFamily="18" charset="0"/>
              <a:cs typeface="Times New Roman" panose="02020603050405020304" pitchFamily="18" charset="0"/>
            </a:endParaRPr>
          </a:p>
          <a:p>
            <a:pPr eaLnBrk="1" hangingPunct="1">
              <a:spcBef>
                <a:spcPts val="0"/>
              </a:spcBef>
            </a:pPr>
            <a:r>
              <a:rPr lang="en-US" sz="3600" dirty="0">
                <a:latin typeface="Times New Roman" panose="02020603050405020304" pitchFamily="18" charset="0"/>
                <a:cs typeface="Times New Roman" panose="02020603050405020304" pitchFamily="18" charset="0"/>
              </a:rPr>
              <a:t>Information is due on </a:t>
            </a:r>
            <a:r>
              <a:rPr lang="en-US" sz="3600" dirty="0">
                <a:solidFill>
                  <a:srgbClr val="FF0000"/>
                </a:solidFill>
                <a:latin typeface="Times New Roman" panose="02020603050405020304" pitchFamily="18" charset="0"/>
                <a:cs typeface="Times New Roman" panose="02020603050405020304" pitchFamily="18" charset="0"/>
              </a:rPr>
              <a:t>July 15</a:t>
            </a:r>
            <a:endParaRPr lang="en-US" sz="1400" dirty="0"/>
          </a:p>
          <a:p>
            <a:pPr lvl="0" eaLnBrk="1" hangingPunct="1">
              <a:spcBef>
                <a:spcPts val="0"/>
              </a:spcBef>
            </a:pPr>
            <a:r>
              <a:rPr lang="en-US" sz="3600" dirty="0">
                <a:latin typeface="Times New Roman" panose="02020603050405020304" pitchFamily="18" charset="0"/>
                <a:cs typeface="Times New Roman" panose="02020603050405020304" pitchFamily="18" charset="0"/>
              </a:rPr>
              <a:t>All reports will be in </a:t>
            </a:r>
            <a:r>
              <a:rPr lang="en-US" sz="3600" dirty="0">
                <a:solidFill>
                  <a:srgbClr val="0000FF"/>
                </a:solidFill>
                <a:latin typeface="Times New Roman" panose="02020603050405020304" pitchFamily="18" charset="0"/>
                <a:cs typeface="Times New Roman" panose="02020603050405020304" pitchFamily="18" charset="0"/>
              </a:rPr>
              <a:t>Excel Format</a:t>
            </a:r>
          </a:p>
          <a:p>
            <a:pPr lvl="0" eaLnBrk="1" hangingPunct="1">
              <a:spcBef>
                <a:spcPts val="0"/>
              </a:spcBef>
            </a:pPr>
            <a:r>
              <a:rPr lang="en-US" sz="3600" dirty="0">
                <a:latin typeface="Times New Roman" panose="02020603050405020304" pitchFamily="18" charset="0"/>
                <a:cs typeface="Times New Roman" panose="02020603050405020304" pitchFamily="18" charset="0"/>
              </a:rPr>
              <a:t>Provide either the:</a:t>
            </a:r>
          </a:p>
          <a:p>
            <a:pPr lvl="1" eaLnBrk="1" hangingPunct="1">
              <a:spcBef>
                <a:spcPts val="0"/>
              </a:spcBef>
            </a:pPr>
            <a:r>
              <a:rPr lang="en-US" sz="3200" dirty="0">
                <a:latin typeface="Times New Roman" panose="02020603050405020304" pitchFamily="18" charset="0"/>
                <a:cs typeface="Times New Roman" panose="02020603050405020304" pitchFamily="18" charset="0"/>
              </a:rPr>
              <a:t>BOMS Report - NEW rolled up format V12.07</a:t>
            </a:r>
          </a:p>
          <a:p>
            <a:pPr lvl="1" eaLnBrk="1" hangingPunct="1">
              <a:spcBef>
                <a:spcPts val="0"/>
              </a:spcBef>
            </a:pPr>
            <a:r>
              <a:rPr lang="en-US" sz="3200" dirty="0">
                <a:latin typeface="Times New Roman" panose="02020603050405020304" pitchFamily="18" charset="0"/>
                <a:cs typeface="Times New Roman" panose="02020603050405020304" pitchFamily="18" charset="0"/>
              </a:rPr>
              <a:t>Non-BOMS Capital Asset Summary form in Excel – JAC will provide the file</a:t>
            </a:r>
            <a:endParaRPr lang="en-US" sz="3200" dirty="0"/>
          </a:p>
          <a:p>
            <a:pPr lvl="0" eaLnBrk="1" hangingPunct="1">
              <a:spcBef>
                <a:spcPts val="0"/>
              </a:spcBef>
            </a:pPr>
            <a:r>
              <a:rPr lang="en-US" sz="3600" dirty="0">
                <a:latin typeface="Times New Roman" panose="02020603050405020304" pitchFamily="18" charset="0"/>
                <a:cs typeface="Times New Roman" panose="02020603050405020304" pitchFamily="18" charset="0"/>
              </a:rPr>
              <a:t>The data is used to create a significant number of entries</a:t>
            </a:r>
          </a:p>
          <a:p>
            <a:pPr marL="0" indent="0" eaLnBrk="1" hangingPunct="1">
              <a:buNone/>
            </a:pPr>
            <a:endParaRPr lang="en-US" sz="3400" dirty="0">
              <a:latin typeface="Times New Roman" panose="02020603050405020304" pitchFamily="18" charset="0"/>
              <a:cs typeface="Times New Roman" panose="02020603050405020304" pitchFamily="18" charset="0"/>
            </a:endParaRPr>
          </a:p>
          <a:p>
            <a:pPr eaLnBrk="1" hangingPunct="1"/>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705600" y="6324600"/>
            <a:ext cx="1295400" cy="365125"/>
          </a:xfrm>
        </p:spPr>
        <p:txBody>
          <a:bodyPr/>
          <a:lstStyle/>
          <a:p>
            <a:pPr>
              <a:defRPr/>
            </a:pPr>
            <a:r>
              <a:rPr lang="en-US" altLang="en-US" sz="1200" dirty="0"/>
              <a:t>        76     </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1118820939"/>
      </p:ext>
    </p:extLst>
  </p:cSld>
  <p:clrMapOvr>
    <a:masterClrMapping/>
  </p:clrMapOvr>
  <p:transition>
    <p:diamon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lstStyle/>
          <a:p>
            <a:r>
              <a:rPr lang="en-US" sz="4000" dirty="0">
                <a:latin typeface="Times New Roman" panose="02020603050405020304" pitchFamily="18" charset="0"/>
                <a:cs typeface="Times New Roman" panose="02020603050405020304" pitchFamily="18" charset="0"/>
              </a:rPr>
              <a:t>Leave Liability Information</a:t>
            </a:r>
            <a:endParaRPr lang="en-US" sz="4000" dirty="0">
              <a:solidFill>
                <a:srgbClr val="FF0000"/>
              </a:solidFill>
            </a:endParaRPr>
          </a:p>
        </p:txBody>
      </p:sp>
      <p:sp>
        <p:nvSpPr>
          <p:cNvPr id="3" name="Content Placeholder 2"/>
          <p:cNvSpPr>
            <a:spLocks noGrp="1"/>
          </p:cNvSpPr>
          <p:nvPr>
            <p:ph idx="1"/>
          </p:nvPr>
        </p:nvSpPr>
        <p:spPr>
          <a:xfrm>
            <a:off x="914400" y="1447800"/>
            <a:ext cx="6019800" cy="4724400"/>
          </a:xfrm>
        </p:spPr>
        <p:txBody>
          <a:bodyPr/>
          <a:lstStyle/>
          <a:p>
            <a:pPr marL="0" indent="0">
              <a:buNone/>
            </a:pPr>
            <a:endParaRPr lang="en-US" sz="8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Information is due on </a:t>
            </a:r>
            <a:r>
              <a:rPr lang="en-US" sz="3600" dirty="0">
                <a:solidFill>
                  <a:srgbClr val="FF0000"/>
                </a:solidFill>
                <a:latin typeface="Times New Roman" panose="02020603050405020304" pitchFamily="18" charset="0"/>
                <a:cs typeface="Times New Roman" panose="02020603050405020304" pitchFamily="18" charset="0"/>
              </a:rPr>
              <a:t>July 20</a:t>
            </a:r>
            <a:endParaRPr lang="en-US" sz="3600" dirty="0">
              <a:latin typeface="Times New Roman" panose="02020603050405020304" pitchFamily="18" charset="0"/>
              <a:cs typeface="Times New Roman" panose="02020603050405020304" pitchFamily="18" charset="0"/>
            </a:endParaRPr>
          </a:p>
          <a:p>
            <a:pPr lvl="0" eaLnBrk="1" hangingPunct="1"/>
            <a:r>
              <a:rPr lang="en-US" sz="3600" dirty="0">
                <a:latin typeface="Times New Roman" panose="02020603050405020304" pitchFamily="18" charset="0"/>
                <a:cs typeface="Times New Roman" panose="02020603050405020304" pitchFamily="18" charset="0"/>
              </a:rPr>
              <a:t>This is the </a:t>
            </a:r>
            <a:r>
              <a:rPr lang="en-US" sz="3600" b="1" dirty="0">
                <a:latin typeface="Times New Roman" panose="02020603050405020304" pitchFamily="18" charset="0"/>
                <a:cs typeface="Times New Roman" panose="02020603050405020304" pitchFamily="18" charset="0"/>
              </a:rPr>
              <a:t>last </a:t>
            </a:r>
            <a:r>
              <a:rPr lang="en-US" sz="3600" dirty="0">
                <a:latin typeface="Times New Roman" panose="02020603050405020304" pitchFamily="18" charset="0"/>
                <a:cs typeface="Times New Roman" panose="02020603050405020304" pitchFamily="18" charset="0"/>
              </a:rPr>
              <a:t>information to be submitted so it is critical to be </a:t>
            </a:r>
            <a:r>
              <a:rPr lang="en-US" sz="3600" dirty="0">
                <a:solidFill>
                  <a:srgbClr val="0000FF"/>
                </a:solidFill>
                <a:latin typeface="Times New Roman" panose="02020603050405020304" pitchFamily="18" charset="0"/>
                <a:cs typeface="Times New Roman" panose="02020603050405020304" pitchFamily="18" charset="0"/>
              </a:rPr>
              <a:t>early</a:t>
            </a:r>
            <a:r>
              <a:rPr lang="en-US" sz="3600" dirty="0">
                <a:latin typeface="Times New Roman" panose="02020603050405020304" pitchFamily="18" charset="0"/>
                <a:cs typeface="Times New Roman" panose="02020603050405020304" pitchFamily="18" charset="0"/>
              </a:rPr>
              <a:t> or on time</a:t>
            </a:r>
          </a:p>
          <a:p>
            <a:pPr lvl="0" eaLnBrk="1" hangingPunct="1"/>
            <a:r>
              <a:rPr lang="en-US" sz="3600" dirty="0">
                <a:solidFill>
                  <a:srgbClr val="0000FF"/>
                </a:solidFill>
                <a:latin typeface="Times New Roman" panose="02020603050405020304" pitchFamily="18" charset="0"/>
                <a:cs typeface="Times New Roman" panose="02020603050405020304" pitchFamily="18" charset="0"/>
              </a:rPr>
              <a:t>10 days </a:t>
            </a:r>
            <a:r>
              <a:rPr lang="en-US" sz="3600" dirty="0">
                <a:latin typeface="Times New Roman" panose="02020603050405020304" pitchFamily="18" charset="0"/>
                <a:cs typeface="Times New Roman" panose="02020603050405020304" pitchFamily="18" charset="0"/>
              </a:rPr>
              <a:t>left </a:t>
            </a:r>
          </a:p>
          <a:p>
            <a:pPr eaLnBrk="1" hangingPunct="1"/>
            <a:endParaRPr lang="en-US" sz="3600" dirty="0">
              <a:latin typeface="Times New Roman" panose="02020603050405020304" pitchFamily="18" charset="0"/>
              <a:cs typeface="Times New Roman" panose="02020603050405020304" pitchFamily="18" charset="0"/>
            </a:endParaRPr>
          </a:p>
          <a:p>
            <a:pPr marL="0" indent="0" eaLnBrk="1" hangingPunct="1">
              <a:buNone/>
            </a:pPr>
            <a:endParaRPr lang="en-US" sz="1000" dirty="0">
              <a:latin typeface="Times New Roman" panose="02020603050405020304" pitchFamily="18" charset="0"/>
              <a:cs typeface="Times New Roman" panose="02020603050405020304" pitchFamily="18" charset="0"/>
            </a:endParaRPr>
          </a:p>
          <a:p>
            <a:pPr lvl="1" eaLnBrk="1" hangingPunct="1">
              <a:buNone/>
            </a:pP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6781800" y="6324600"/>
            <a:ext cx="2133600" cy="365125"/>
          </a:xfrm>
        </p:spPr>
        <p:txBody>
          <a:bodyPr/>
          <a:lstStyle/>
          <a:p>
            <a:pPr>
              <a:defRPr/>
            </a:pPr>
            <a:r>
              <a:rPr lang="en-US" altLang="en-US" sz="1200" dirty="0"/>
              <a:t>77</a:t>
            </a:r>
          </a:p>
        </p:txBody>
      </p:sp>
      <p:pic>
        <p:nvPicPr>
          <p:cNvPr id="4" name="Picture 3"/>
          <p:cNvPicPr>
            <a:picLocks noChangeAspect="1"/>
          </p:cNvPicPr>
          <p:nvPr/>
        </p:nvPicPr>
        <p:blipFill>
          <a:blip r:embed="rId3"/>
          <a:stretch>
            <a:fillRect/>
          </a:stretch>
        </p:blipFill>
        <p:spPr>
          <a:xfrm>
            <a:off x="6429375" y="3333008"/>
            <a:ext cx="2257425" cy="2814452"/>
          </a:xfrm>
          <a:prstGeom prst="rect">
            <a:avLst/>
          </a:prstGeom>
        </p:spPr>
      </p:pic>
      <p:sp>
        <p:nvSpPr>
          <p:cNvPr id="7" name="TextBox 6"/>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844519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Leave Liability – Short-Term Calculations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8132" name="Rectangle 4"/>
          <p:cNvSpPr>
            <a:spLocks noChangeArrowheads="1"/>
          </p:cNvSpPr>
          <p:nvPr/>
        </p:nvSpPr>
        <p:spPr bwMode="auto">
          <a:xfrm>
            <a:off x="914400" y="1447800"/>
            <a:ext cx="8074479" cy="3570208"/>
          </a:xfrm>
          <a:prstGeom prst="rect">
            <a:avLst/>
          </a:prstGeom>
          <a:noFill/>
          <a:ln w="9525">
            <a:noFill/>
            <a:miter lim="800000"/>
            <a:headEnd/>
            <a:tailEnd/>
          </a:ln>
        </p:spPr>
        <p:txBody>
          <a:bodyPr wrap="square">
            <a:spAutoFit/>
          </a:bodyPr>
          <a:lstStyle/>
          <a:p>
            <a:pPr>
              <a:lnSpc>
                <a:spcPct val="80000"/>
              </a:lnSpc>
            </a:pPr>
            <a:endParaRPr lang="en-US" sz="18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Non-BOMS Users</a:t>
            </a:r>
          </a:p>
          <a:p>
            <a:pPr marL="457200" indent="-457200">
              <a:lnSpc>
                <a:spcPct val="80000"/>
              </a:lnSpc>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 workbook will be provided with employee information needed to calculate leave liability payouts </a:t>
            </a:r>
          </a:p>
          <a:p>
            <a:pPr lvl="1">
              <a:lnSpc>
                <a:spcPct val="80000"/>
              </a:lnSpc>
              <a:buClr>
                <a:srgbClr val="002060"/>
              </a:buClr>
            </a:pPr>
            <a:endParaRPr lang="en-US" sz="105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JROs input employee leave hours by type</a:t>
            </a:r>
          </a:p>
          <a:p>
            <a:pPr marL="914400" lvl="1" indent="-457200">
              <a:lnSpc>
                <a:spcPct val="80000"/>
              </a:lnSpc>
              <a:buClr>
                <a:srgbClr val="002060"/>
              </a:buCl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worksheets will calculate the leave liability based on input</a:t>
            </a:r>
          </a:p>
        </p:txBody>
      </p:sp>
      <p:sp>
        <p:nvSpPr>
          <p:cNvPr id="2" name="TextBox 1"/>
          <p:cNvSpPr txBox="1"/>
          <p:nvPr/>
        </p:nvSpPr>
        <p:spPr>
          <a:xfrm>
            <a:off x="6629400" y="6324600"/>
            <a:ext cx="1447800" cy="276999"/>
          </a:xfrm>
          <a:prstGeom prst="rect">
            <a:avLst/>
          </a:prstGeom>
          <a:noFill/>
        </p:spPr>
        <p:txBody>
          <a:bodyPr wrap="square" rtlCol="0">
            <a:spAutoFit/>
          </a:bodyPr>
          <a:lstStyle/>
          <a:p>
            <a:r>
              <a:rPr lang="en-US" sz="1200" dirty="0"/>
              <a:t>       78</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4293803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Leave Liability – Short-Term Calculations (Continued)</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8132" name="Rectangle 4"/>
          <p:cNvSpPr>
            <a:spLocks noChangeArrowheads="1"/>
          </p:cNvSpPr>
          <p:nvPr/>
        </p:nvSpPr>
        <p:spPr bwMode="auto">
          <a:xfrm>
            <a:off x="914400" y="1433524"/>
            <a:ext cx="7772400" cy="4475071"/>
          </a:xfrm>
          <a:prstGeom prst="rect">
            <a:avLst/>
          </a:prstGeom>
          <a:noFill/>
          <a:ln w="9525">
            <a:noFill/>
            <a:miter lim="800000"/>
            <a:headEnd/>
            <a:tailEnd/>
          </a:ln>
        </p:spPr>
        <p:txBody>
          <a:bodyPr wrap="square">
            <a:spAutoFit/>
          </a:bodyPr>
          <a:lstStyle/>
          <a:p>
            <a:pPr>
              <a:lnSpc>
                <a:spcPct val="80000"/>
              </a:lnSpc>
            </a:pPr>
            <a:endParaRPr lang="en-US" sz="18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BOMS Users</a:t>
            </a:r>
          </a:p>
          <a:p>
            <a:pPr marL="457200" indent="-457200">
              <a:lnSpc>
                <a:spcPct val="80000"/>
              </a:lnSpc>
              <a:buClr>
                <a:srgbClr val="002060"/>
              </a:buCl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Provide the Annual, Sick and Compensatory Leave Liability report</a:t>
            </a:r>
            <a:endParaRPr lang="en-US" sz="5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Both short-term factors will be entered in BOMS</a:t>
            </a:r>
          </a:p>
          <a:p>
            <a:pPr marL="914400" lvl="1" indent="-457200">
              <a:lnSpc>
                <a:spcPct val="80000"/>
              </a:lnSpc>
              <a:buClr>
                <a:srgbClr val="002060"/>
              </a:buClr>
              <a:buFont typeface="Arial" panose="020B0604020202020204" pitchFamily="34" charset="0"/>
              <a:buChar char="−"/>
            </a:pPr>
            <a:endParaRPr lang="en-US" sz="50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914400" lvl="1" indent="-457200">
              <a:lnSpc>
                <a:spcPct val="80000"/>
              </a:lnSpc>
              <a:buClr>
                <a:srgbClr val="00206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Critical to enter provided leave payout information to correctly calculate liability</a:t>
            </a:r>
          </a:p>
          <a:p>
            <a:pPr>
              <a:lnSpc>
                <a:spcPct val="80000"/>
              </a:lnSpc>
            </a:pP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553200" y="6324600"/>
            <a:ext cx="1447800" cy="276999"/>
          </a:xfrm>
          <a:prstGeom prst="rect">
            <a:avLst/>
          </a:prstGeom>
          <a:noFill/>
        </p:spPr>
        <p:txBody>
          <a:bodyPr wrap="square" rtlCol="0">
            <a:spAutoFit/>
          </a:bodyPr>
          <a:lstStyle/>
          <a:p>
            <a:r>
              <a:rPr lang="en-US" sz="1200" dirty="0"/>
              <a:t>   79</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1326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Journal Transfers – Challenges at Year-End</a:t>
            </a:r>
          </a:p>
        </p:txBody>
      </p:sp>
      <p:sp>
        <p:nvSpPr>
          <p:cNvPr id="3" name="Content Placeholder 2"/>
          <p:cNvSpPr>
            <a:spLocks noGrp="1"/>
          </p:cNvSpPr>
          <p:nvPr>
            <p:ph idx="1"/>
          </p:nvPr>
        </p:nvSpPr>
        <p:spPr>
          <a:xfrm>
            <a:off x="990600" y="1444219"/>
            <a:ext cx="7696200" cy="4804181"/>
          </a:xfrm>
        </p:spPr>
        <p:txBody>
          <a:bodyPr/>
          <a:lstStyle/>
          <a:p>
            <a:r>
              <a:rPr lang="en-US" sz="2800" dirty="0">
                <a:latin typeface="Times New Roman" panose="02020603050405020304" pitchFamily="18" charset="0"/>
                <a:cs typeface="Times New Roman" panose="02020603050405020304" pitchFamily="18" charset="0"/>
              </a:rPr>
              <a:t>JTs and payroll – many offices utilize JTs to expend all or most of their General Revenue during the last week of June</a:t>
            </a:r>
          </a:p>
          <a:p>
            <a:pPr lvl="1"/>
            <a:r>
              <a:rPr lang="en-US" sz="2400" dirty="0">
                <a:latin typeface="Times New Roman" panose="02020603050405020304" pitchFamily="18" charset="0"/>
                <a:cs typeface="Times New Roman" panose="02020603050405020304" pitchFamily="18" charset="0"/>
              </a:rPr>
              <a:t>JAC Accounting staff process JTs to “zero-out” General Revenue Salaries and Benefits (or OPS)</a:t>
            </a:r>
          </a:p>
          <a:p>
            <a:r>
              <a:rPr lang="en-US" sz="2800" dirty="0">
                <a:latin typeface="Times New Roman" panose="02020603050405020304" pitchFamily="18" charset="0"/>
                <a:cs typeface="Times New Roman" panose="02020603050405020304" pitchFamily="18" charset="0"/>
              </a:rPr>
              <a:t>Meanwhile HR staff send requests for on-demand or supplemental payroll after JTs have been processed  –  payroll posting causes negatives</a:t>
            </a:r>
          </a:p>
          <a:p>
            <a:pPr lvl="1"/>
            <a:r>
              <a:rPr lang="en-US" sz="2400" dirty="0">
                <a:latin typeface="Times New Roman" panose="02020603050405020304" pitchFamily="18" charset="0"/>
                <a:cs typeface="Times New Roman" panose="02020603050405020304" pitchFamily="18" charset="0"/>
              </a:rPr>
              <a:t>JAC is scrambling to cover negatives </a:t>
            </a:r>
          </a:p>
          <a:p>
            <a:pPr lvl="1"/>
            <a:r>
              <a:rPr lang="en-US" sz="2400" dirty="0">
                <a:latin typeface="Times New Roman" panose="02020603050405020304" pitchFamily="18" charset="0"/>
                <a:cs typeface="Times New Roman" panose="02020603050405020304" pitchFamily="18" charset="0"/>
              </a:rPr>
              <a:t>If negatives aren’t covered in a timely fashion, DFS will “take” the budget from any JAC fund</a:t>
            </a:r>
          </a:p>
          <a:p>
            <a:pPr marL="914400" lvl="2" indent="0">
              <a:buNone/>
            </a:pPr>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a:xfrm>
            <a:off x="7162800" y="6356350"/>
            <a:ext cx="1524000" cy="365125"/>
          </a:xfrm>
        </p:spPr>
        <p:txBody>
          <a:bodyPr/>
          <a:lstStyle/>
          <a:p>
            <a:pPr>
              <a:defRPr/>
            </a:pPr>
            <a:r>
              <a:rPr lang="en-US" altLang="en-US" sz="1200" dirty="0"/>
              <a:t>8</a:t>
            </a:r>
          </a:p>
        </p:txBody>
      </p:sp>
      <p:sp>
        <p:nvSpPr>
          <p:cNvPr id="5" name="Date Placeholder 4"/>
          <p:cNvSpPr>
            <a:spLocks noGrp="1"/>
          </p:cNvSpPr>
          <p:nvPr>
            <p:ph type="dt" sz="half" idx="10"/>
          </p:nvPr>
        </p:nvSpPr>
        <p:spPr>
          <a:xfrm>
            <a:off x="990600" y="6248400"/>
            <a:ext cx="1600200" cy="365125"/>
          </a:xfrm>
        </p:spPr>
        <p:txBody>
          <a:bodyPr/>
          <a:lstStyle/>
          <a:p>
            <a:pPr>
              <a:defRPr/>
            </a:pPr>
            <a:fld id="{96323BAC-1FA5-4888-9ED4-377C732B6231}" type="datetime1">
              <a:rPr lang="en-US" smtClean="0"/>
              <a:t>5/19/2022</a:t>
            </a:fld>
            <a:endParaRPr lang="en-US" dirty="0"/>
          </a:p>
        </p:txBody>
      </p:sp>
    </p:spTree>
    <p:extLst>
      <p:ext uri="{BB962C8B-B14F-4D97-AF65-F5344CB8AC3E}">
        <p14:creationId xmlns:p14="http://schemas.microsoft.com/office/powerpoint/2010/main" val="3341874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90600" y="288007"/>
            <a:ext cx="7772400" cy="1096962"/>
          </a:xfrm>
        </p:spPr>
        <p:txBody>
          <a:bodyPr/>
          <a:lstStyle/>
          <a:p>
            <a:r>
              <a:rPr lang="en-US" sz="4000" dirty="0">
                <a:latin typeface="Times New Roman" panose="02020603050405020304" pitchFamily="18" charset="0"/>
                <a:cs typeface="Times New Roman" panose="02020603050405020304" pitchFamily="18" charset="0"/>
              </a:rPr>
              <a:t>Revolving Fund Information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990600" y="1313138"/>
            <a:ext cx="7773027" cy="1692771"/>
          </a:xfrm>
          <a:prstGeom prst="rect">
            <a:avLst/>
          </a:prstGeom>
          <a:noFill/>
          <a:ln w="9525">
            <a:noFill/>
            <a:miter lim="800000"/>
            <a:headEnd/>
            <a:tailEnd/>
          </a:ln>
        </p:spPr>
        <p:txBody>
          <a:bodyPr wrap="square">
            <a:spAutoFit/>
          </a:bodyPr>
          <a:lstStyle/>
          <a:p>
            <a:pPr>
              <a:lnSpc>
                <a:spcPct val="80000"/>
              </a:lnSpc>
            </a:pPr>
            <a:endParaRPr lang="en-US" sz="18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4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4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endParaRPr lang="en-US" sz="400" dirty="0">
              <a:latin typeface="Times New Roman" panose="02020603050405020304" pitchFamily="18" charset="0"/>
              <a:cs typeface="Times New Roman" panose="02020603050405020304" pitchFamily="18" charset="0"/>
            </a:endParaRPr>
          </a:p>
          <a:p>
            <a:pPr marL="457200" indent="-457200">
              <a:lnSpc>
                <a:spcPct val="80000"/>
              </a:lnSpc>
              <a:buClr>
                <a:srgbClr val="002060"/>
              </a:buCl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All participating offices are using the CRA so this form is no longer needed</a:t>
            </a:r>
          </a:p>
          <a:p>
            <a:pPr marL="457200" indent="-457200">
              <a:lnSpc>
                <a:spcPct val="8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086600" y="6324600"/>
            <a:ext cx="1295400" cy="276999"/>
          </a:xfrm>
          <a:prstGeom prst="rect">
            <a:avLst/>
          </a:prstGeom>
          <a:noFill/>
        </p:spPr>
        <p:txBody>
          <a:bodyPr wrap="square" rtlCol="0">
            <a:spAutoFit/>
          </a:bodyPr>
          <a:lstStyle/>
          <a:p>
            <a:r>
              <a:rPr lang="en-US" sz="1200" dirty="0"/>
              <a:t>80</a:t>
            </a:r>
          </a:p>
        </p:txBody>
      </p:sp>
      <p:sp>
        <p:nvSpPr>
          <p:cNvPr id="4" name="TextBox 3"/>
          <p:cNvSpPr txBox="1"/>
          <p:nvPr/>
        </p:nvSpPr>
        <p:spPr>
          <a:xfrm>
            <a:off x="990600" y="6276201"/>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pic>
        <p:nvPicPr>
          <p:cNvPr id="5" name="Picture 4">
            <a:extLst>
              <a:ext uri="{FF2B5EF4-FFF2-40B4-BE49-F238E27FC236}">
                <a16:creationId xmlns:a16="http://schemas.microsoft.com/office/drawing/2014/main" id="{F145125C-F52E-4A82-8A59-4918553E0A9D}"/>
              </a:ext>
            </a:extLst>
          </p:cNvPr>
          <p:cNvPicPr>
            <a:picLocks noChangeAspect="1"/>
          </p:cNvPicPr>
          <p:nvPr/>
        </p:nvPicPr>
        <p:blipFill>
          <a:blip r:embed="rId3"/>
          <a:stretch>
            <a:fillRect/>
          </a:stretch>
        </p:blipFill>
        <p:spPr>
          <a:xfrm>
            <a:off x="2210880" y="2667000"/>
            <a:ext cx="4951920" cy="3429000"/>
          </a:xfrm>
          <a:prstGeom prst="rect">
            <a:avLst/>
          </a:prstGeom>
        </p:spPr>
      </p:pic>
    </p:spTree>
    <p:extLst>
      <p:ext uri="{BB962C8B-B14F-4D97-AF65-F5344CB8AC3E}">
        <p14:creationId xmlns:p14="http://schemas.microsoft.com/office/powerpoint/2010/main" val="6732452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24053" y="304800"/>
            <a:ext cx="7696200" cy="1143000"/>
          </a:xfrm>
        </p:spPr>
        <p:txBody>
          <a:bodyPr/>
          <a:lstStyle/>
          <a:p>
            <a:pPr eaLnBrk="1" hangingPunct="1"/>
            <a:r>
              <a:rPr lang="en-US" sz="4000" dirty="0">
                <a:latin typeface="Times New Roman" panose="02020603050405020304" pitchFamily="18" charset="0"/>
                <a:cs typeface="Times New Roman" panose="02020603050405020304" pitchFamily="18" charset="0"/>
              </a:rPr>
              <a:t>Final Review of Financial Statement Information</a:t>
            </a:r>
            <a:endParaRPr lang="en-US" sz="1400" b="0" dirty="0">
              <a:solidFill>
                <a:srgbClr val="FF0000"/>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idx="1"/>
          </p:nvPr>
        </p:nvSpPr>
        <p:spPr>
          <a:xfrm>
            <a:off x="914400" y="1570037"/>
            <a:ext cx="7772400" cy="4678363"/>
          </a:xfrm>
        </p:spPr>
        <p:txBody>
          <a:bodyPr/>
          <a:lstStyle/>
          <a:p>
            <a:pPr eaLnBrk="1" hangingPunct="1">
              <a:lnSpc>
                <a:spcPct val="90000"/>
              </a:lnSpc>
            </a:pPr>
            <a:r>
              <a:rPr lang="en-US" sz="3600" dirty="0">
                <a:latin typeface="Times New Roman" panose="02020603050405020304" pitchFamily="18" charset="0"/>
                <a:cs typeface="Times New Roman" panose="02020603050405020304" pitchFamily="18" charset="0"/>
              </a:rPr>
              <a:t>Information will be provided </a:t>
            </a:r>
            <a:r>
              <a:rPr lang="en-US" sz="3600" b="1" dirty="0">
                <a:solidFill>
                  <a:srgbClr val="FF0000"/>
                </a:solidFill>
                <a:latin typeface="Times New Roman" panose="02020603050405020304" pitchFamily="18" charset="0"/>
                <a:cs typeface="Times New Roman" panose="02020603050405020304" pitchFamily="18" charset="0"/>
              </a:rPr>
              <a:t>July 29 </a:t>
            </a:r>
          </a:p>
          <a:p>
            <a:pPr eaLnBrk="1" hangingPunct="1">
              <a:lnSpc>
                <a:spcPct val="90000"/>
              </a:lnSpc>
            </a:pPr>
            <a:r>
              <a:rPr lang="en-US" sz="3600" dirty="0">
                <a:latin typeface="Times New Roman" panose="02020603050405020304" pitchFamily="18" charset="0"/>
                <a:cs typeface="Times New Roman" panose="02020603050405020304" pitchFamily="18" charset="0"/>
              </a:rPr>
              <a:t>Trial Balance will be added to RDS </a:t>
            </a:r>
          </a:p>
          <a:p>
            <a:pPr eaLnBrk="1" hangingPunct="1">
              <a:lnSpc>
                <a:spcPct val="90000"/>
              </a:lnSpc>
            </a:pPr>
            <a:r>
              <a:rPr lang="en-US" sz="3600" dirty="0">
                <a:latin typeface="Times New Roman" panose="02020603050405020304" pitchFamily="18" charset="0"/>
                <a:cs typeface="Times New Roman" panose="02020603050405020304" pitchFamily="18" charset="0"/>
              </a:rPr>
              <a:t>Compiled forms and information will be emailed</a:t>
            </a:r>
          </a:p>
          <a:p>
            <a:pPr eaLnBrk="1" hangingPunct="1">
              <a:lnSpc>
                <a:spcPct val="90000"/>
              </a:lnSpc>
            </a:pPr>
            <a:endParaRPr lang="en-US" sz="3600" dirty="0">
              <a:latin typeface="Times New Roman" panose="02020603050405020304" pitchFamily="18" charset="0"/>
              <a:cs typeface="Times New Roman" panose="02020603050405020304" pitchFamily="18" charset="0"/>
            </a:endParaRPr>
          </a:p>
          <a:p>
            <a:pPr eaLnBrk="1" hangingPunct="1">
              <a:lnSpc>
                <a:spcPct val="90000"/>
              </a:lnSpc>
            </a:pPr>
            <a:r>
              <a:rPr lang="en-US" sz="3600" dirty="0">
                <a:latin typeface="Times New Roman" panose="02020603050405020304" pitchFamily="18" charset="0"/>
                <a:cs typeface="Times New Roman" panose="02020603050405020304" pitchFamily="18" charset="0"/>
              </a:rPr>
              <a:t>Notification of any discrepancies</a:t>
            </a: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due by </a:t>
            </a:r>
            <a:r>
              <a:rPr lang="en-US" sz="3600" b="1" dirty="0">
                <a:solidFill>
                  <a:srgbClr val="FF0000"/>
                </a:solidFill>
                <a:latin typeface="Times New Roman" panose="02020603050405020304" pitchFamily="18" charset="0"/>
                <a:cs typeface="Times New Roman" panose="02020603050405020304" pitchFamily="18" charset="0"/>
              </a:rPr>
              <a:t>August 3 </a:t>
            </a:r>
            <a:endParaRPr lang="en-US" dirty="0">
              <a:latin typeface="Times New Roman" panose="02020603050405020304" pitchFamily="18" charset="0"/>
              <a:cs typeface="Times New Roman" panose="02020603050405020304" pitchFamily="18" charset="0"/>
            </a:endParaRPr>
          </a:p>
          <a:p>
            <a:pPr eaLnBrk="1" hangingPunct="1">
              <a:lnSpc>
                <a:spcPct val="90000"/>
              </a:lnSpc>
            </a:pPr>
            <a:endParaRPr lang="en-US" dirty="0">
              <a:latin typeface="Times New Roman" panose="02020603050405020304" pitchFamily="18" charset="0"/>
              <a:cs typeface="Times New Roman" panose="02020603050405020304" pitchFamily="18" charset="0"/>
            </a:endParaRPr>
          </a:p>
          <a:p>
            <a:pPr eaLnBrk="1" hangingPunct="1">
              <a:lnSpc>
                <a:spcPct val="90000"/>
              </a:lnSpc>
            </a:pPr>
            <a:endParaRPr lang="en-US" dirty="0">
              <a:latin typeface="Times New Roman" panose="02020603050405020304" pitchFamily="18" charset="0"/>
              <a:cs typeface="Times New Roman" panose="02020603050405020304" pitchFamily="18" charset="0"/>
            </a:endParaRPr>
          </a:p>
          <a:p>
            <a:pPr eaLnBrk="1" hangingPunct="1">
              <a:lnSpc>
                <a:spcPct val="90000"/>
              </a:lnSpc>
            </a:pPr>
            <a:endParaRPr 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sz="600" dirty="0">
              <a:latin typeface="Times New Roman" panose="02020603050405020304" pitchFamily="18" charset="0"/>
              <a:cs typeface="Times New Roman" panose="02020603050405020304" pitchFamily="18" charset="0"/>
            </a:endParaRPr>
          </a:p>
          <a:p>
            <a:pPr marL="457200" lvl="1" indent="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6553200" y="6324600"/>
            <a:ext cx="2133600" cy="365125"/>
          </a:xfrm>
        </p:spPr>
        <p:txBody>
          <a:bodyPr/>
          <a:lstStyle/>
          <a:p>
            <a:pPr>
              <a:defRPr/>
            </a:pPr>
            <a:r>
              <a:rPr lang="en-US" altLang="en-US" sz="1200" dirty="0"/>
              <a:t>   81</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28719332"/>
      </p:ext>
    </p:extLst>
  </p:cSld>
  <p:clrMapOvr>
    <a:masterClrMapping/>
  </p:clrMapOvr>
  <p:transition>
    <p:diamon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24053" y="304800"/>
            <a:ext cx="7696200" cy="1143000"/>
          </a:xfrm>
        </p:spPr>
        <p:txBody>
          <a:bodyPr/>
          <a:lstStyle/>
          <a:p>
            <a:pPr eaLnBrk="1" hangingPunct="1"/>
            <a:r>
              <a:rPr lang="en-US" sz="4000" dirty="0">
                <a:latin typeface="Times New Roman" panose="02020603050405020304" pitchFamily="18" charset="0"/>
                <a:cs typeface="Times New Roman" panose="02020603050405020304" pitchFamily="18" charset="0"/>
              </a:rPr>
              <a:t>Final Review of Financial Statement Information</a:t>
            </a:r>
            <a:endParaRPr lang="en-US" sz="1400" b="0" dirty="0">
              <a:solidFill>
                <a:srgbClr val="FF0000"/>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idx="1"/>
          </p:nvPr>
        </p:nvSpPr>
        <p:spPr>
          <a:xfrm>
            <a:off x="914400" y="1570037"/>
            <a:ext cx="7772400" cy="4678363"/>
          </a:xfrm>
        </p:spPr>
        <p:txBody>
          <a:bodyPr/>
          <a:lstStyle/>
          <a:p>
            <a:pPr eaLnBrk="1" hangingPunct="1">
              <a:lnSpc>
                <a:spcPct val="90000"/>
              </a:lnSpc>
            </a:pPr>
            <a:r>
              <a:rPr lang="en-US" sz="3600" b="1" dirty="0">
                <a:latin typeface="Times New Roman" panose="02020603050405020304" pitchFamily="18" charset="0"/>
                <a:cs typeface="Times New Roman" panose="02020603050405020304" pitchFamily="18" charset="0"/>
              </a:rPr>
              <a:t>Review of information for accuracy</a:t>
            </a:r>
            <a:endParaRPr lang="en-US" sz="3600" dirty="0">
              <a:latin typeface="Times New Roman" panose="02020603050405020304" pitchFamily="18" charset="0"/>
              <a:cs typeface="Times New Roman" panose="02020603050405020304" pitchFamily="18" charset="0"/>
            </a:endParaRPr>
          </a:p>
          <a:p>
            <a:pPr lvl="1" eaLnBrk="1" hangingPunct="1">
              <a:lnSpc>
                <a:spcPct val="90000"/>
              </a:lnSpc>
            </a:pPr>
            <a:r>
              <a:rPr lang="en-US" sz="3200" dirty="0">
                <a:latin typeface="Times New Roman" panose="02020603050405020304" pitchFamily="18" charset="0"/>
                <a:cs typeface="Times New Roman" panose="02020603050405020304" pitchFamily="18" charset="0"/>
              </a:rPr>
              <a:t>Missing receivable or missing obligations</a:t>
            </a:r>
          </a:p>
          <a:p>
            <a:pPr lvl="1" eaLnBrk="1" hangingPunct="1">
              <a:lnSpc>
                <a:spcPct val="90000"/>
              </a:lnSpc>
            </a:pPr>
            <a:r>
              <a:rPr lang="en-US" sz="3200" dirty="0">
                <a:latin typeface="Times New Roman" panose="02020603050405020304" pitchFamily="18" charset="0"/>
                <a:cs typeface="Times New Roman" panose="02020603050405020304" pitchFamily="18" charset="0"/>
              </a:rPr>
              <a:t>Missing payables owed to other agencies</a:t>
            </a:r>
          </a:p>
          <a:p>
            <a:pPr lvl="1" eaLnBrk="1" hangingPunct="1">
              <a:lnSpc>
                <a:spcPct val="90000"/>
              </a:lnSpc>
            </a:pPr>
            <a:r>
              <a:rPr lang="en-US" sz="3200" dirty="0">
                <a:latin typeface="Times New Roman" panose="02020603050405020304" pitchFamily="18" charset="0"/>
                <a:cs typeface="Times New Roman" panose="02020603050405020304" pitchFamily="18" charset="0"/>
              </a:rPr>
              <a:t>Missing payables for Service Charge paid to GR</a:t>
            </a:r>
          </a:p>
          <a:p>
            <a:pPr lvl="1" eaLnBrk="1" hangingPunct="1">
              <a:lnSpc>
                <a:spcPct val="90000"/>
              </a:lnSpc>
            </a:pPr>
            <a:r>
              <a:rPr lang="en-US" sz="3200" dirty="0">
                <a:latin typeface="Times New Roman" panose="02020603050405020304" pitchFamily="18" charset="0"/>
                <a:cs typeface="Times New Roman" panose="02020603050405020304" pitchFamily="18" charset="0"/>
              </a:rPr>
              <a:t>The form containing items between agencies is not fully generated from information provide by JROs</a:t>
            </a:r>
          </a:p>
          <a:p>
            <a:pPr lvl="1" eaLnBrk="1" hangingPunct="1">
              <a:lnSpc>
                <a:spcPct val="90000"/>
              </a:lnSpc>
            </a:pPr>
            <a:endParaRPr lang="en-US" sz="1000" dirty="0">
              <a:latin typeface="Times New Roman" panose="02020603050405020304" pitchFamily="18" charset="0"/>
              <a:cs typeface="Times New Roman" panose="02020603050405020304" pitchFamily="18" charset="0"/>
            </a:endParaRPr>
          </a:p>
          <a:p>
            <a:pPr eaLnBrk="1" hangingPunct="1">
              <a:lnSpc>
                <a:spcPct val="90000"/>
              </a:lnSpc>
            </a:pPr>
            <a:endParaRPr lang="en-US" sz="2800" dirty="0">
              <a:latin typeface="Times New Roman" panose="02020603050405020304" pitchFamily="18" charset="0"/>
              <a:cs typeface="Times New Roman" panose="02020603050405020304" pitchFamily="18" charset="0"/>
            </a:endParaRPr>
          </a:p>
          <a:p>
            <a:pPr eaLnBrk="1" hangingPunct="1">
              <a:lnSpc>
                <a:spcPct val="90000"/>
              </a:lnSpc>
            </a:pPr>
            <a:endParaRPr lang="en-US" sz="600" dirty="0">
              <a:latin typeface="Times New Roman" panose="02020603050405020304" pitchFamily="18" charset="0"/>
              <a:cs typeface="Times New Roman" panose="02020603050405020304" pitchFamily="18" charset="0"/>
            </a:endParaRPr>
          </a:p>
          <a:p>
            <a:pPr marL="457200" lvl="1" indent="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6553200" y="6324600"/>
            <a:ext cx="2133600" cy="365125"/>
          </a:xfrm>
        </p:spPr>
        <p:txBody>
          <a:bodyPr/>
          <a:lstStyle/>
          <a:p>
            <a:pPr>
              <a:defRPr/>
            </a:pPr>
            <a:r>
              <a:rPr lang="en-US" altLang="en-US" sz="1200" dirty="0"/>
              <a:t>   82</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1196688812"/>
      </p:ext>
    </p:extLst>
  </p:cSld>
  <p:clrMapOvr>
    <a:masterClrMapping/>
  </p:clrMapOvr>
  <p:transition>
    <p:diamon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24053" y="296940"/>
            <a:ext cx="7696200" cy="1143000"/>
          </a:xfrm>
        </p:spPr>
        <p:txBody>
          <a:bodyPr/>
          <a:lstStyle/>
          <a:p>
            <a:pPr eaLnBrk="1" hangingPunct="1"/>
            <a:r>
              <a:rPr lang="en-US" sz="4000" dirty="0">
                <a:latin typeface="Times New Roman" panose="02020603050405020304" pitchFamily="18" charset="0"/>
                <a:cs typeface="Times New Roman" panose="02020603050405020304" pitchFamily="18" charset="0"/>
              </a:rPr>
              <a:t>Final Trial Balance Report</a:t>
            </a:r>
            <a:br>
              <a:rPr lang="en-US" sz="4000" dirty="0">
                <a:latin typeface="Times New Roman" panose="02020603050405020304" pitchFamily="18" charset="0"/>
                <a:cs typeface="Times New Roman" panose="02020603050405020304" pitchFamily="18" charset="0"/>
              </a:rPr>
            </a:br>
            <a:endParaRPr lang="en-US" sz="2400" b="0" dirty="0">
              <a:solidFill>
                <a:srgbClr val="FF0000"/>
              </a:solidFill>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idx="1"/>
          </p:nvPr>
        </p:nvSpPr>
        <p:spPr>
          <a:xfrm>
            <a:off x="914400" y="1417638"/>
            <a:ext cx="7772400" cy="4754562"/>
          </a:xfrm>
        </p:spPr>
        <p:txBody>
          <a:bodyPr/>
          <a:lstStyle/>
          <a:p>
            <a:pPr marL="0" indent="0" eaLnBrk="1" hangingPunct="1">
              <a:lnSpc>
                <a:spcPct val="90000"/>
              </a:lnSpc>
              <a:buNone/>
            </a:pPr>
            <a:endParaRPr lang="en-US" sz="600" dirty="0">
              <a:latin typeface="Times New Roman" panose="02020603050405020304" pitchFamily="18" charset="0"/>
              <a:cs typeface="Times New Roman" panose="02020603050405020304" pitchFamily="18" charset="0"/>
            </a:endParaRPr>
          </a:p>
          <a:p>
            <a:pPr eaLnBrk="1" hangingPunct="1">
              <a:lnSpc>
                <a:spcPct val="90000"/>
              </a:lnSpc>
            </a:pPr>
            <a:r>
              <a:rPr lang="en-US" sz="3600" dirty="0">
                <a:latin typeface="Times New Roman" panose="02020603050405020304" pitchFamily="18" charset="0"/>
                <a:cs typeface="Times New Roman" panose="02020603050405020304" pitchFamily="18" charset="0"/>
              </a:rPr>
              <a:t>Final Trial Balance Report will be available via RDS or EOS on </a:t>
            </a:r>
            <a:r>
              <a:rPr lang="en-US" sz="3600" dirty="0">
                <a:solidFill>
                  <a:srgbClr val="0000FF"/>
                </a:solidFill>
                <a:latin typeface="Times New Roman" panose="02020603050405020304" pitchFamily="18" charset="0"/>
                <a:cs typeface="Times New Roman" panose="02020603050405020304" pitchFamily="18" charset="0"/>
              </a:rPr>
              <a:t>August 9</a:t>
            </a:r>
          </a:p>
          <a:p>
            <a:pPr eaLnBrk="1" hangingPunct="1">
              <a:lnSpc>
                <a:spcPct val="90000"/>
              </a:lnSpc>
            </a:pPr>
            <a:r>
              <a:rPr lang="en-US" sz="3600" dirty="0">
                <a:latin typeface="Times New Roman" panose="02020603050405020304" pitchFamily="18" charset="0"/>
                <a:cs typeface="Times New Roman" panose="02020603050405020304" pitchFamily="18" charset="0"/>
              </a:rPr>
              <a:t>General ledger account balances on the final report are used to finalize the financial statement information due to DFS</a:t>
            </a:r>
          </a:p>
        </p:txBody>
      </p:sp>
      <p:sp>
        <p:nvSpPr>
          <p:cNvPr id="3" name="Slide Number Placeholder 2"/>
          <p:cNvSpPr>
            <a:spLocks noGrp="1"/>
          </p:cNvSpPr>
          <p:nvPr>
            <p:ph type="sldNum" sz="quarter" idx="12"/>
          </p:nvPr>
        </p:nvSpPr>
        <p:spPr>
          <a:xfrm>
            <a:off x="6553200" y="6324600"/>
            <a:ext cx="2133600" cy="365125"/>
          </a:xfrm>
        </p:spPr>
        <p:txBody>
          <a:bodyPr/>
          <a:lstStyle/>
          <a:p>
            <a:pPr>
              <a:defRPr/>
            </a:pPr>
            <a:r>
              <a:rPr lang="en-US" altLang="en-US" sz="1200" dirty="0"/>
              <a:t>    83</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302301940"/>
      </p:ext>
    </p:extLst>
  </p:cSld>
  <p:clrMapOvr>
    <a:masterClrMapping/>
  </p:clrMapOvr>
  <p:transition>
    <p:diamon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9419"/>
            <a:ext cx="7696200" cy="1143000"/>
          </a:xfrm>
        </p:spPr>
        <p:txBody>
          <a:bodyPr/>
          <a:lstStyle/>
          <a:p>
            <a:pPr lvl="1" eaLnBrk="1" hangingPunct="1"/>
            <a:r>
              <a:rPr lang="en-US" sz="4000" dirty="0">
                <a:latin typeface="Times New Roman" panose="02020603050405020304" pitchFamily="18" charset="0"/>
                <a:cs typeface="Times New Roman" panose="02020603050405020304" pitchFamily="18" charset="0"/>
              </a:rPr>
              <a:t>Certifications Due Dates</a:t>
            </a:r>
          </a:p>
        </p:txBody>
      </p:sp>
      <p:sp>
        <p:nvSpPr>
          <p:cNvPr id="49155" name="Rectangle 3"/>
          <p:cNvSpPr>
            <a:spLocks noGrp="1" noChangeArrowheads="1"/>
          </p:cNvSpPr>
          <p:nvPr>
            <p:ph idx="1"/>
          </p:nvPr>
        </p:nvSpPr>
        <p:spPr>
          <a:xfrm>
            <a:off x="838200" y="1524000"/>
            <a:ext cx="8229600" cy="3733799"/>
          </a:xfrm>
        </p:spPr>
        <p:txBody>
          <a:bodyPr/>
          <a:lstStyle/>
          <a:p>
            <a:pPr defTabSz="706438" eaLnBrk="1" hangingPunct="1">
              <a:tabLst>
                <a:tab pos="2743200" algn="l"/>
              </a:tabLst>
            </a:pPr>
            <a:r>
              <a:rPr lang="en-US" dirty="0">
                <a:solidFill>
                  <a:srgbClr val="0000FF"/>
                </a:solidFill>
                <a:latin typeface="Times New Roman" panose="02020603050405020304" pitchFamily="18" charset="0"/>
                <a:cs typeface="Times New Roman" panose="02020603050405020304" pitchFamily="18" charset="0"/>
              </a:rPr>
              <a:t>July 6 	</a:t>
            </a:r>
            <a:r>
              <a:rPr lang="en-US" dirty="0">
                <a:latin typeface="Times New Roman" panose="02020603050405020304" pitchFamily="18" charset="0"/>
                <a:cs typeface="Times New Roman" panose="02020603050405020304" pitchFamily="18" charset="0"/>
              </a:rPr>
              <a:t>Consideration of Fraud</a:t>
            </a:r>
          </a:p>
          <a:p>
            <a:pPr eaLnBrk="1" hangingPunct="1"/>
            <a:r>
              <a:rPr lang="en-US" dirty="0">
                <a:solidFill>
                  <a:srgbClr val="0000FF"/>
                </a:solidFill>
                <a:latin typeface="Times New Roman" panose="02020603050405020304" pitchFamily="18" charset="0"/>
                <a:cs typeface="Times New Roman" panose="02020603050405020304" pitchFamily="18" charset="0"/>
              </a:rPr>
              <a:t>August 15</a:t>
            </a:r>
            <a:r>
              <a:rPr lang="en-US" baseline="30000"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Agency Head Certification</a:t>
            </a:r>
            <a:endParaRPr lang="en-US" dirty="0">
              <a:solidFill>
                <a:srgbClr val="FF0000"/>
              </a:solidFill>
              <a:latin typeface="Times New Roman" panose="02020603050405020304" pitchFamily="18" charset="0"/>
              <a:cs typeface="Times New Roman" panose="02020603050405020304" pitchFamily="18" charset="0"/>
            </a:endParaRPr>
          </a:p>
          <a:p>
            <a:pPr eaLnBrk="1" hangingPunct="1"/>
            <a:r>
              <a:rPr lang="en-US" dirty="0">
                <a:solidFill>
                  <a:srgbClr val="0000FF"/>
                </a:solidFill>
                <a:latin typeface="Times New Roman" panose="02020603050405020304" pitchFamily="18" charset="0"/>
                <a:cs typeface="Times New Roman" panose="02020603050405020304" pitchFamily="18" charset="0"/>
              </a:rPr>
              <a:t>October 3 	</a:t>
            </a:r>
            <a:r>
              <a:rPr lang="en-US" dirty="0">
                <a:latin typeface="Times New Roman" panose="02020603050405020304" pitchFamily="18" charset="0"/>
                <a:cs typeface="Times New Roman" panose="02020603050405020304" pitchFamily="18" charset="0"/>
              </a:rPr>
              <a:t>Subsequent Events Certification</a:t>
            </a:r>
          </a:p>
          <a:p>
            <a:pPr eaLnBrk="1" hangingPunct="1"/>
            <a:r>
              <a:rPr lang="en-US" dirty="0">
                <a:solidFill>
                  <a:srgbClr val="0000FF"/>
                </a:solidFill>
                <a:latin typeface="Times New Roman" panose="02020603050405020304" pitchFamily="18" charset="0"/>
                <a:cs typeface="Times New Roman" panose="02020603050405020304" pitchFamily="18" charset="0"/>
              </a:rPr>
              <a:t>November 4 	</a:t>
            </a:r>
            <a:r>
              <a:rPr lang="en-US" dirty="0">
                <a:latin typeface="Times New Roman" panose="02020603050405020304" pitchFamily="18" charset="0"/>
                <a:cs typeface="Times New Roman" panose="02020603050405020304" pitchFamily="18" charset="0"/>
              </a:rPr>
              <a:t>Agency Representations for the Annual Comprehensive Financial Report</a:t>
            </a:r>
          </a:p>
          <a:p>
            <a:pPr eaLnBrk="1" hangingPunct="1"/>
            <a:r>
              <a:rPr lang="en-US" dirty="0">
                <a:solidFill>
                  <a:srgbClr val="0000FF"/>
                </a:solidFill>
                <a:latin typeface="Times New Roman" panose="02020603050405020304" pitchFamily="18" charset="0"/>
                <a:cs typeface="Times New Roman" panose="02020603050405020304" pitchFamily="18" charset="0"/>
              </a:rPr>
              <a:t>November 4 	</a:t>
            </a:r>
            <a:r>
              <a:rPr lang="en-US" dirty="0">
                <a:latin typeface="Times New Roman" panose="02020603050405020304" pitchFamily="18" charset="0"/>
                <a:cs typeface="Times New Roman" panose="02020603050405020304" pitchFamily="18" charset="0"/>
              </a:rPr>
              <a:t>Agency Representations for the Schedule of Expenditures of Federal Awards</a:t>
            </a:r>
          </a:p>
          <a:p>
            <a:pPr eaLnBrk="1" hangingPunct="1"/>
            <a:endParaRPr lang="en-US" dirty="0">
              <a:latin typeface="Times New Roman" panose="02020603050405020304" pitchFamily="18" charset="0"/>
              <a:cs typeface="Times New Roman" panose="02020603050405020304" pitchFamily="18" charset="0"/>
            </a:endParaRPr>
          </a:p>
          <a:p>
            <a:pPr marL="0" indent="0" eaLnBrk="1" hangingPunct="1">
              <a:buNone/>
            </a:pPr>
            <a:endParaRPr lang="en-US" dirty="0">
              <a:latin typeface="Times New Roman" panose="02020603050405020304" pitchFamily="18" charset="0"/>
              <a:cs typeface="Times New Roman" panose="02020603050405020304" pitchFamily="18" charset="0"/>
            </a:endParaRPr>
          </a:p>
          <a:p>
            <a:pPr eaLnBrk="1" hangingPunct="1"/>
            <a:endParaRPr lang="en-US" dirty="0">
              <a:latin typeface="Times New Roman" panose="02020603050405020304" pitchFamily="18" charset="0"/>
              <a:cs typeface="Times New Roman" panose="02020603050405020304" pitchFamily="18" charset="0"/>
            </a:endParaRPr>
          </a:p>
          <a:p>
            <a:pPr marL="0" indent="0" eaLnBrk="1" hangingPunct="1">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7086600" y="6340475"/>
            <a:ext cx="1295400" cy="365125"/>
          </a:xfrm>
        </p:spPr>
        <p:txBody>
          <a:bodyPr/>
          <a:lstStyle/>
          <a:p>
            <a:pPr>
              <a:defRPr/>
            </a:pPr>
            <a:r>
              <a:rPr lang="en-US" altLang="en-US" sz="1200" dirty="0"/>
              <a:t>84</a:t>
            </a:r>
          </a:p>
        </p:txBody>
      </p:sp>
      <p:sp>
        <p:nvSpPr>
          <p:cNvPr id="2" name="TextBox 1"/>
          <p:cNvSpPr txBox="1"/>
          <p:nvPr/>
        </p:nvSpPr>
        <p:spPr>
          <a:xfrm>
            <a:off x="990600" y="6324600"/>
            <a:ext cx="853119" cy="276999"/>
          </a:xfrm>
          <a:prstGeom prst="rect">
            <a:avLst/>
          </a:prstGeom>
          <a:noFill/>
        </p:spPr>
        <p:txBody>
          <a:bodyPr wrap="none" rtlCol="0">
            <a:spAutoFit/>
          </a:bodyPr>
          <a:lstStyle/>
          <a:p>
            <a:fld id="{840051A4-15DE-4D05-AF1C-CF67DF10A17B}" type="datetime1">
              <a:rPr lang="en-US" sz="1200">
                <a:solidFill>
                  <a:schemeClr val="bg1">
                    <a:lumMod val="50000"/>
                  </a:schemeClr>
                </a:solidFill>
              </a:rPr>
              <a:pPr/>
              <a:t>5/19/2022</a:t>
            </a:fld>
            <a:endParaRPr lang="en-US" sz="1200" dirty="0"/>
          </a:p>
        </p:txBody>
      </p:sp>
    </p:spTree>
    <p:extLst>
      <p:ext uri="{BB962C8B-B14F-4D97-AF65-F5344CB8AC3E}">
        <p14:creationId xmlns:p14="http://schemas.microsoft.com/office/powerpoint/2010/main" val="1450932996"/>
      </p:ext>
    </p:extLst>
  </p:cSld>
  <p:clrMapOvr>
    <a:masterClrMapping/>
  </p:clrMapOvr>
  <p:transition>
    <p:diamon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0034"/>
            <a:ext cx="7696200" cy="1143000"/>
          </a:xfrm>
        </p:spPr>
        <p:txBody>
          <a:bodyPr/>
          <a:lstStyle/>
          <a:p>
            <a:r>
              <a:rPr lang="en-US" sz="4000" dirty="0">
                <a:latin typeface="Times New Roman" panose="02020603050405020304" pitchFamily="18" charset="0"/>
                <a:cs typeface="Times New Roman" panose="02020603050405020304" pitchFamily="18" charset="0"/>
              </a:rPr>
              <a:t>Schedule of Expenditures of Federal Awards (SEFA)</a:t>
            </a:r>
          </a:p>
        </p:txBody>
      </p:sp>
      <p:sp>
        <p:nvSpPr>
          <p:cNvPr id="3" name="Content Placeholder 2"/>
          <p:cNvSpPr>
            <a:spLocks noGrp="1"/>
          </p:cNvSpPr>
          <p:nvPr>
            <p:ph idx="1"/>
          </p:nvPr>
        </p:nvSpPr>
        <p:spPr>
          <a:xfrm>
            <a:off x="990600" y="1570037"/>
            <a:ext cx="7839075" cy="4602163"/>
          </a:xfrm>
        </p:spPr>
        <p:txBody>
          <a:bodyPr/>
          <a:lstStyle/>
          <a:p>
            <a:pPr>
              <a:spcBef>
                <a:spcPts val="0"/>
              </a:spcBef>
            </a:pPr>
            <a:r>
              <a:rPr lang="en-US" dirty="0">
                <a:latin typeface="Times New Roman" panose="02020603050405020304" pitchFamily="18" charset="0"/>
                <a:cs typeface="Times New Roman" panose="02020603050405020304" pitchFamily="18" charset="0"/>
              </a:rPr>
              <a:t>Due </a:t>
            </a:r>
            <a:r>
              <a:rPr lang="en-US" dirty="0">
                <a:solidFill>
                  <a:srgbClr val="FF0000"/>
                </a:solidFill>
                <a:latin typeface="Times New Roman" panose="02020603050405020304" pitchFamily="18" charset="0"/>
                <a:cs typeface="Times New Roman" panose="02020603050405020304" pitchFamily="18" charset="0"/>
              </a:rPr>
              <a:t>September 2</a:t>
            </a:r>
            <a:endParaRPr lang="en-US" baseline="30000" dirty="0">
              <a:solidFill>
                <a:srgbClr val="FF0000"/>
              </a:solidFill>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A list will be emailed to JROs</a:t>
            </a:r>
          </a:p>
          <a:p>
            <a:pPr>
              <a:spcBef>
                <a:spcPts val="0"/>
              </a:spcBef>
            </a:pPr>
            <a:r>
              <a:rPr lang="en-US" dirty="0">
                <a:latin typeface="Times New Roman" panose="02020603050405020304" pitchFamily="18" charset="0"/>
                <a:cs typeface="Times New Roman" panose="02020603050405020304" pitchFamily="18" charset="0"/>
              </a:rPr>
              <a:t>Verify all federal grants or projects are listed</a:t>
            </a:r>
          </a:p>
          <a:p>
            <a:pPr>
              <a:spcBef>
                <a:spcPts val="0"/>
              </a:spcBef>
            </a:pPr>
            <a:r>
              <a:rPr lang="en-US" dirty="0">
                <a:latin typeface="Times New Roman" panose="02020603050405020304" pitchFamily="18" charset="0"/>
                <a:cs typeface="Times New Roman" panose="02020603050405020304" pitchFamily="18" charset="0"/>
              </a:rPr>
              <a:t>Best practice  </a:t>
            </a:r>
          </a:p>
          <a:p>
            <a:pPr lvl="1">
              <a:spcBef>
                <a:spcPts val="0"/>
              </a:spcBef>
            </a:pPr>
            <a:r>
              <a:rPr lang="en-US" b="1" dirty="0">
                <a:latin typeface="Times New Roman" panose="02020603050405020304" pitchFamily="18" charset="0"/>
                <a:cs typeface="Times New Roman" panose="02020603050405020304" pitchFamily="18" charset="0"/>
              </a:rPr>
              <a:t>Revenue = Expenditures </a:t>
            </a:r>
          </a:p>
          <a:p>
            <a:pPr marL="457200" lvl="1" indent="0">
              <a:spcBef>
                <a:spcPts val="0"/>
              </a:spcBef>
              <a:buNone/>
            </a:pPr>
            <a:r>
              <a:rPr lang="en-US" dirty="0">
                <a:latin typeface="Times New Roman" panose="02020603050405020304" pitchFamily="18" charset="0"/>
                <a:cs typeface="Times New Roman" panose="02020603050405020304" pitchFamily="18" charset="0"/>
              </a:rPr>
              <a:t>	cash received &amp; receivables = paid &amp; payables</a:t>
            </a:r>
          </a:p>
          <a:p>
            <a:pPr lvl="1">
              <a:spcBef>
                <a:spcPts val="0"/>
              </a:spcBef>
            </a:pPr>
            <a:r>
              <a:rPr lang="en-US" dirty="0">
                <a:latin typeface="Times New Roman" panose="02020603050405020304" pitchFamily="18" charset="0"/>
                <a:cs typeface="Times New Roman" panose="02020603050405020304" pitchFamily="18" charset="0"/>
              </a:rPr>
              <a:t>The Auditor General may compare your expenditures to the amount paid to you from other agencies (VOCA, VAWA, &amp; DFS)</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6553200" y="6324600"/>
            <a:ext cx="2133600" cy="365125"/>
          </a:xfrm>
        </p:spPr>
        <p:txBody>
          <a:bodyPr/>
          <a:lstStyle/>
          <a:p>
            <a:pPr>
              <a:defRPr/>
            </a:pPr>
            <a:r>
              <a:rPr lang="en-US" altLang="en-US" sz="1200" dirty="0"/>
              <a:t>   85</a:t>
            </a: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223784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204" y="218883"/>
            <a:ext cx="7696200" cy="1143000"/>
          </a:xfrm>
        </p:spPr>
        <p:txBody>
          <a:bodyPr/>
          <a:lstStyle/>
          <a:p>
            <a:r>
              <a:rPr lang="en-US" altLang="en-US" sz="4000" dirty="0">
                <a:latin typeface="Times New Roman" panose="02020603050405020304" pitchFamily="18" charset="0"/>
                <a:cs typeface="Times New Roman" panose="02020603050405020304" pitchFamily="18" charset="0"/>
              </a:rPr>
              <a:t>Submission of Financial Statement Information</a:t>
            </a:r>
            <a:endParaRPr lang="en-US" sz="4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r>
              <a:rPr lang="en-US" altLang="en-US" sz="1200" dirty="0"/>
              <a:t>86</a:t>
            </a:r>
          </a:p>
        </p:txBody>
      </p:sp>
      <p:sp>
        <p:nvSpPr>
          <p:cNvPr id="3" name="Content Placeholder 2"/>
          <p:cNvSpPr>
            <a:spLocks noGrp="1"/>
          </p:cNvSpPr>
          <p:nvPr>
            <p:ph idx="1"/>
          </p:nvPr>
        </p:nvSpPr>
        <p:spPr/>
        <p:txBody>
          <a:bodyPr/>
          <a:lstStyle/>
          <a:p>
            <a:pPr marL="0" indent="0">
              <a:spcBef>
                <a:spcPts val="0"/>
              </a:spcBef>
              <a:spcAft>
                <a:spcPts val="0"/>
              </a:spcAft>
              <a:buNone/>
            </a:pPr>
            <a:r>
              <a:rPr lang="en-US" sz="3600" dirty="0">
                <a:latin typeface="Times New Roman" panose="02020603050405020304" pitchFamily="18" charset="0"/>
                <a:cs typeface="Times New Roman" panose="02020603050405020304" pitchFamily="18" charset="0"/>
              </a:rPr>
              <a:t>Please submit all information to:</a:t>
            </a:r>
          </a:p>
          <a:p>
            <a:pPr marL="0" indent="0">
              <a:spcBef>
                <a:spcPts val="0"/>
              </a:spcBef>
              <a:spcAft>
                <a:spcPts val="0"/>
              </a:spcAft>
              <a:buNone/>
            </a:pPr>
            <a:endParaRPr lang="en-US" sz="500" dirty="0">
              <a:latin typeface="Times New Roman" panose="02020603050405020304" pitchFamily="18" charset="0"/>
              <a:cs typeface="Times New Roman" panose="02020603050405020304" pitchFamily="18" charset="0"/>
            </a:endParaRPr>
          </a:p>
          <a:p>
            <a:pPr marL="457200" lvl="1" indent="0">
              <a:spcBef>
                <a:spcPts val="0"/>
              </a:spcBef>
              <a:spcAft>
                <a:spcPts val="0"/>
              </a:spcAft>
              <a:buNone/>
            </a:pPr>
            <a:r>
              <a:rPr lang="en-US" sz="3600" b="1" dirty="0">
                <a:latin typeface="Times New Roman" panose="02020603050405020304" pitchFamily="18" charset="0"/>
                <a:cs typeface="Times New Roman" panose="02020603050405020304" pitchFamily="18" charset="0"/>
                <a:hlinkClick r:id="rId3"/>
              </a:rPr>
              <a:t>financialservices@justiceadmin.org</a:t>
            </a:r>
            <a:endParaRPr lang="en-US" sz="3600" b="1" dirty="0">
              <a:latin typeface="Times New Roman" panose="02020603050405020304" pitchFamily="18" charset="0"/>
              <a:cs typeface="Times New Roman" panose="02020603050405020304" pitchFamily="18" charset="0"/>
            </a:endParaRPr>
          </a:p>
          <a:p>
            <a:pPr marL="457200" lvl="1" indent="0">
              <a:spcBef>
                <a:spcPts val="0"/>
              </a:spcBef>
              <a:spcAft>
                <a:spcPts val="0"/>
              </a:spcAft>
              <a:buNone/>
            </a:pPr>
            <a:endParaRPr lang="en-US" sz="3600" b="1" dirty="0">
              <a:latin typeface="Times New Roman" panose="02020603050405020304" pitchFamily="18" charset="0"/>
              <a:cs typeface="Times New Roman" panose="02020603050405020304" pitchFamily="18" charset="0"/>
            </a:endParaRPr>
          </a:p>
          <a:p>
            <a:pPr marL="457200" lvl="1" indent="0">
              <a:spcBef>
                <a:spcPts val="0"/>
              </a:spcBef>
              <a:spcAft>
                <a:spcPts val="0"/>
              </a:spcAft>
              <a:buNone/>
            </a:pPr>
            <a:r>
              <a:rPr lang="en-US" sz="3600" dirty="0">
                <a:latin typeface="Times New Roman" panose="02020603050405020304" pitchFamily="18" charset="0"/>
                <a:cs typeface="Times New Roman" panose="02020603050405020304" pitchFamily="18" charset="0"/>
              </a:rPr>
              <a:t>Return all Excel forms as Excel documents</a:t>
            </a:r>
          </a:p>
          <a:p>
            <a:pPr marL="457200" lvl="1" indent="0">
              <a:spcBef>
                <a:spcPts val="0"/>
              </a:spcBef>
              <a:spcAft>
                <a:spcPts val="0"/>
              </a:spcAft>
              <a:buNone/>
            </a:pPr>
            <a:endParaRPr lang="en-US" sz="3600" dirty="0">
              <a:latin typeface="Times New Roman" panose="02020603050405020304" pitchFamily="18" charset="0"/>
              <a:cs typeface="Times New Roman" panose="02020603050405020304" pitchFamily="18" charset="0"/>
            </a:endParaRPr>
          </a:p>
          <a:p>
            <a:pPr marL="457200" lvl="1" indent="0">
              <a:spcBef>
                <a:spcPts val="0"/>
              </a:spcBef>
              <a:spcAft>
                <a:spcPts val="0"/>
              </a:spcAft>
              <a:buNone/>
            </a:pPr>
            <a:r>
              <a:rPr lang="en-US" sz="3600" dirty="0">
                <a:latin typeface="Times New Roman" panose="02020603050405020304" pitchFamily="18" charset="0"/>
                <a:cs typeface="Times New Roman" panose="02020603050405020304" pitchFamily="18" charset="0"/>
              </a:rPr>
              <a:t>The entire Financial Services team will assist with Financial Statements.  </a:t>
            </a:r>
          </a:p>
          <a:p>
            <a:pPr marL="457200" lvl="1" indent="0">
              <a:spcBef>
                <a:spcPts val="0"/>
              </a:spcBef>
              <a:spcAft>
                <a:spcPts val="0"/>
              </a:spcAft>
              <a:buNone/>
            </a:pPr>
            <a:endParaRPr lang="en-US" sz="3600" dirty="0">
              <a:latin typeface="Times New Roman" panose="02020603050405020304" pitchFamily="18" charset="0"/>
              <a:cs typeface="Times New Roman" panose="02020603050405020304" pitchFamily="18" charset="0"/>
            </a:endParaRPr>
          </a:p>
          <a:p>
            <a:pPr marL="457200" lvl="1" indent="0">
              <a:spcBef>
                <a:spcPts val="0"/>
              </a:spcBef>
              <a:spcAft>
                <a:spcPts val="0"/>
              </a:spcAft>
              <a:buNone/>
            </a:pPr>
            <a:endParaRPr lang="en-US" sz="3600" b="1" dirty="0">
              <a:latin typeface="Times New Roman" panose="02020603050405020304" pitchFamily="18" charset="0"/>
              <a:cs typeface="Times New Roman" panose="02020603050405020304" pitchFamily="18" charset="0"/>
            </a:endParaRPr>
          </a:p>
          <a:p>
            <a:pPr marL="457200" lvl="1" indent="-457200">
              <a:spcBef>
                <a:spcPts val="0"/>
              </a:spcBef>
              <a:spcAft>
                <a:spcPts val="0"/>
              </a:spcAft>
              <a:buNone/>
            </a:pPr>
            <a:endParaRPr lang="en-US" sz="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2623061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204" y="218883"/>
            <a:ext cx="7696200" cy="1143000"/>
          </a:xfrm>
        </p:spPr>
        <p:txBody>
          <a:bodyPr/>
          <a:lstStyle/>
          <a:p>
            <a:r>
              <a:rPr lang="en-US" altLang="en-US" sz="4000" dirty="0">
                <a:latin typeface="Times New Roman" panose="02020603050405020304" pitchFamily="18" charset="0"/>
                <a:cs typeface="Times New Roman" panose="02020603050405020304" pitchFamily="18" charset="0"/>
              </a:rPr>
              <a:t>Subject Matter Experts</a:t>
            </a:r>
            <a:endParaRPr lang="en-US" sz="4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r>
              <a:rPr lang="en-US" altLang="en-US" sz="1200" dirty="0"/>
              <a:t>87</a:t>
            </a:r>
          </a:p>
        </p:txBody>
      </p:sp>
      <p:sp>
        <p:nvSpPr>
          <p:cNvPr id="3" name="Content Placeholder 2"/>
          <p:cNvSpPr>
            <a:spLocks noGrp="1"/>
          </p:cNvSpPr>
          <p:nvPr>
            <p:ph idx="1"/>
          </p:nvPr>
        </p:nvSpPr>
        <p:spPr>
          <a:xfrm>
            <a:off x="381000" y="1600200"/>
            <a:ext cx="8610600" cy="4525963"/>
          </a:xfrm>
        </p:spPr>
        <p:txBody>
          <a:bodyPr/>
          <a:lstStyle/>
          <a:p>
            <a:pPr marL="457200" lvl="1" indent="0">
              <a:spcBef>
                <a:spcPts val="0"/>
              </a:spcBef>
              <a:spcAft>
                <a:spcPts val="0"/>
              </a:spcAft>
              <a:buNone/>
            </a:pPr>
            <a:r>
              <a:rPr lang="en-US" sz="3200" dirty="0">
                <a:latin typeface="Times New Roman" panose="02020603050405020304" pitchFamily="18" charset="0"/>
                <a:cs typeface="Times New Roman" panose="02020603050405020304" pitchFamily="18" charset="0"/>
              </a:rPr>
              <a:t>Questions can be sent to the Financial Services mailbox or you can individually reach out to:</a:t>
            </a:r>
          </a:p>
          <a:p>
            <a:pPr marL="457200" lvl="1" indent="0">
              <a:spcBef>
                <a:spcPts val="0"/>
              </a:spcBef>
              <a:spcAft>
                <a:spcPts val="0"/>
              </a:spcAft>
              <a:buNone/>
            </a:pPr>
            <a:endParaRPr lang="en-US" sz="400" dirty="0">
              <a:latin typeface="Times New Roman" panose="02020603050405020304" pitchFamily="18" charset="0"/>
              <a:cs typeface="Times New Roman" panose="02020603050405020304" pitchFamily="18" charset="0"/>
            </a:endParaRPr>
          </a:p>
          <a:p>
            <a:pPr marL="457200" lvl="1" indent="0">
              <a:spcBef>
                <a:spcPts val="0"/>
              </a:spcBef>
              <a:spcAft>
                <a:spcPts val="0"/>
              </a:spcAft>
              <a:buNone/>
            </a:pPr>
            <a:endParaRPr lang="en-US" sz="400" dirty="0">
              <a:latin typeface="Times New Roman" panose="02020603050405020304" pitchFamily="18" charset="0"/>
              <a:cs typeface="Times New Roman" panose="02020603050405020304" pitchFamily="18" charset="0"/>
            </a:endParaRP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Lorelei Welch – Accounts Receivable</a:t>
            </a: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Brad Fannon – Transfers In &amp; Out, Leave Liability</a:t>
            </a: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Merry Sutton – Capital Assets</a:t>
            </a: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Susie Kalous – Revolving Fund</a:t>
            </a: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Dahlia Flowers – Operating Leases</a:t>
            </a: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Aleah Roddenberry – Due To &amp; Due From</a:t>
            </a:r>
          </a:p>
          <a:p>
            <a:pPr lvl="1">
              <a:spcBef>
                <a:spcPts val="0"/>
              </a:spcBef>
              <a:spcAft>
                <a:spcPts val="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Nona McCall – Miscellaneous, Assistance &amp; Review</a:t>
            </a:r>
          </a:p>
          <a:p>
            <a:pPr marL="457200" lvl="1" indent="0">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457200" lvl="1" indent="-457200">
              <a:spcBef>
                <a:spcPts val="0"/>
              </a:spcBef>
              <a:spcAft>
                <a:spcPts val="0"/>
              </a:spcAft>
              <a:buNone/>
            </a:pPr>
            <a:endParaRPr lang="en-US" sz="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6324600"/>
            <a:ext cx="853119" cy="276999"/>
          </a:xfrm>
          <a:prstGeom prst="rect">
            <a:avLst/>
          </a:prstGeom>
          <a:noFill/>
        </p:spPr>
        <p:txBody>
          <a:bodyPr wrap="none" rtlCol="0">
            <a:spAutoFit/>
          </a:bodyPr>
          <a:lstStyle/>
          <a:p>
            <a:fld id="{A012A3A2-9AE4-4DD4-8B98-CD1F5B4813CA}" type="datetime1">
              <a:rPr lang="en-US" sz="1200">
                <a:solidFill>
                  <a:schemeClr val="bg1">
                    <a:lumMod val="50000"/>
                  </a:schemeClr>
                </a:solidFill>
              </a:rPr>
              <a:pPr/>
              <a:t>5/19/2022</a:t>
            </a:fld>
            <a:endParaRPr lang="en-US" sz="1200" dirty="0">
              <a:solidFill>
                <a:schemeClr val="bg1">
                  <a:lumMod val="50000"/>
                </a:schemeClr>
              </a:solidFill>
            </a:endParaRPr>
          </a:p>
        </p:txBody>
      </p:sp>
    </p:spTree>
    <p:extLst>
      <p:ext uri="{BB962C8B-B14F-4D97-AF65-F5344CB8AC3E}">
        <p14:creationId xmlns:p14="http://schemas.microsoft.com/office/powerpoint/2010/main" val="3482337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204" y="218883"/>
            <a:ext cx="7696200" cy="1143000"/>
          </a:xfrm>
        </p:spPr>
        <p:txBody>
          <a:bodyPr/>
          <a:lstStyle/>
          <a:p>
            <a:r>
              <a:rPr lang="en-US" altLang="en-US" sz="4000" dirty="0">
                <a:latin typeface="Times New Roman" panose="02020603050405020304" pitchFamily="18" charset="0"/>
                <a:cs typeface="Times New Roman" panose="02020603050405020304" pitchFamily="18" charset="0"/>
              </a:rPr>
              <a:t>Financial Statements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sz="5400" dirty="0">
              <a:latin typeface="Times New Roman" panose="02020603050405020304" pitchFamily="18" charset="0"/>
              <a:cs typeface="Times New Roman" panose="02020603050405020304" pitchFamily="18" charset="0"/>
            </a:endParaRPr>
          </a:p>
          <a:p>
            <a:pPr marL="0" indent="0">
              <a:buNone/>
            </a:pPr>
            <a:r>
              <a:rPr lang="en-US" sz="10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    Questions</a:t>
            </a:r>
          </a:p>
        </p:txBody>
      </p:sp>
      <p:pic>
        <p:nvPicPr>
          <p:cNvPr id="180226" name="Picture 2"/>
          <p:cNvPicPr>
            <a:picLocks noChangeAspect="1" noChangeArrowheads="1"/>
          </p:cNvPicPr>
          <p:nvPr/>
        </p:nvPicPr>
        <p:blipFill>
          <a:blip r:embed="rId3" cstate="print"/>
          <a:srcRect/>
          <a:stretch>
            <a:fillRect/>
          </a:stretch>
        </p:blipFill>
        <p:spPr bwMode="auto">
          <a:xfrm>
            <a:off x="4724400" y="1524000"/>
            <a:ext cx="3152752" cy="457200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3DB19144-6EB7-4BBE-81BA-AE73EB57BB77}"/>
              </a:ext>
            </a:extLst>
          </p:cNvPr>
          <p:cNvSpPr>
            <a:spLocks noGrp="1"/>
          </p:cNvSpPr>
          <p:nvPr>
            <p:ph type="sldNum" sz="quarter" idx="12"/>
          </p:nvPr>
        </p:nvSpPr>
        <p:spPr>
          <a:xfrm>
            <a:off x="6553200" y="6356350"/>
            <a:ext cx="2133600" cy="365125"/>
          </a:xfrm>
        </p:spPr>
        <p:txBody>
          <a:bodyPr/>
          <a:lstStyle/>
          <a:p>
            <a:pPr>
              <a:defRPr/>
            </a:pPr>
            <a:r>
              <a:rPr lang="en-US" altLang="en-US" sz="1200" dirty="0"/>
              <a:t>88</a:t>
            </a:r>
          </a:p>
        </p:txBody>
      </p:sp>
    </p:spTree>
    <p:extLst>
      <p:ext uri="{BB962C8B-B14F-4D97-AF65-F5344CB8AC3E}">
        <p14:creationId xmlns:p14="http://schemas.microsoft.com/office/powerpoint/2010/main" val="1801214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57350" y="2114550"/>
            <a:ext cx="5829300" cy="1847850"/>
          </a:xfrm>
        </p:spPr>
        <p:txBody>
          <a:bodyPr rtlCol="0">
            <a:normAutofit fontScale="90000"/>
          </a:bodyPr>
          <a:lstStyle/>
          <a:p>
            <a:pPr algn="ctr" eaLnBrk="1" fontAlgn="auto" hangingPunct="1">
              <a:spcAft>
                <a:spcPts val="0"/>
              </a:spcAft>
              <a:defRPr/>
            </a:pPr>
            <a:br>
              <a:rPr lang="en-US" dirty="0"/>
            </a:br>
            <a:r>
              <a:rPr lang="en-US" sz="5300" dirty="0">
                <a:latin typeface="Times New Roman" panose="02020603050405020304" pitchFamily="18" charset="0"/>
                <a:cs typeface="Times New Roman" panose="02020603050405020304" pitchFamily="18" charset="0"/>
              </a:rPr>
              <a:t>Inventory </a:t>
            </a:r>
            <a:br>
              <a:rPr lang="en-US" sz="5300" dirty="0">
                <a:latin typeface="Times New Roman" panose="02020603050405020304" pitchFamily="18" charset="0"/>
                <a:cs typeface="Times New Roman" panose="02020603050405020304" pitchFamily="18" charset="0"/>
              </a:rPr>
            </a:br>
            <a:r>
              <a:rPr lang="en-US" sz="5300" dirty="0">
                <a:latin typeface="Times New Roman" panose="02020603050405020304" pitchFamily="18" charset="0"/>
                <a:cs typeface="Times New Roman" panose="02020603050405020304" pitchFamily="18" charset="0"/>
              </a:rPr>
              <a:t>Year-End Closing</a:t>
            </a:r>
            <a:br>
              <a:rPr lang="en-US" sz="53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20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Journal Transfers – Challenges at Year-End</a:t>
            </a:r>
          </a:p>
        </p:txBody>
      </p:sp>
      <p:sp>
        <p:nvSpPr>
          <p:cNvPr id="3" name="Content Placeholder 2"/>
          <p:cNvSpPr>
            <a:spLocks noGrp="1"/>
          </p:cNvSpPr>
          <p:nvPr>
            <p:ph idx="1"/>
          </p:nvPr>
        </p:nvSpPr>
        <p:spPr>
          <a:xfrm>
            <a:off x="990600" y="1444219"/>
            <a:ext cx="7696200" cy="4804181"/>
          </a:xfrm>
        </p:spPr>
        <p:txBody>
          <a:bodyPr/>
          <a:lstStyle/>
          <a:p>
            <a:r>
              <a:rPr lang="en-US" sz="2700" dirty="0">
                <a:latin typeface="Times New Roman" panose="02020603050405020304" pitchFamily="18" charset="0"/>
                <a:cs typeface="Times New Roman" panose="02020603050405020304" pitchFamily="18" charset="0"/>
              </a:rPr>
              <a:t>JAC runs reports to monitor payroll activities and account balances frequently</a:t>
            </a:r>
          </a:p>
          <a:p>
            <a:r>
              <a:rPr lang="en-US" sz="2700" dirty="0">
                <a:latin typeface="Times New Roman" panose="02020603050405020304" pitchFamily="18" charset="0"/>
                <a:cs typeface="Times New Roman" panose="02020603050405020304" pitchFamily="18" charset="0"/>
              </a:rPr>
              <a:t>JAC’s Accounting and HR staff coordinate to try to “catch” negatives</a:t>
            </a:r>
          </a:p>
          <a:p>
            <a:r>
              <a:rPr lang="en-US" sz="2700" dirty="0">
                <a:latin typeface="Times New Roman" panose="02020603050405020304" pitchFamily="18" charset="0"/>
                <a:cs typeface="Times New Roman" panose="02020603050405020304" pitchFamily="18" charset="0"/>
              </a:rPr>
              <a:t>How can your office help JAC?</a:t>
            </a:r>
          </a:p>
          <a:p>
            <a:pPr lvl="1"/>
            <a:r>
              <a:rPr lang="en-US" sz="2400" dirty="0">
                <a:latin typeface="Times New Roman" panose="02020603050405020304" pitchFamily="18" charset="0"/>
                <a:cs typeface="Times New Roman" panose="02020603050405020304" pitchFamily="18" charset="0"/>
              </a:rPr>
              <a:t>If any unexpected or “extra” payrolls are processed the last week of June, please be sure there is enough budget to cover that payroll </a:t>
            </a:r>
          </a:p>
          <a:p>
            <a:pPr lvl="1"/>
            <a:r>
              <a:rPr lang="en-US" sz="2400" dirty="0">
                <a:latin typeface="Times New Roman" panose="02020603050405020304" pitchFamily="18" charset="0"/>
                <a:cs typeface="Times New Roman" panose="02020603050405020304" pitchFamily="18" charset="0"/>
              </a:rPr>
              <a:t>When sending JTs reducing General Revenue balances, please factor in any payrolls that may run during the last week of June</a:t>
            </a:r>
          </a:p>
          <a:p>
            <a:pPr marL="914400" lvl="2" indent="0">
              <a:buNone/>
            </a:pPr>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a:xfrm>
            <a:off x="7162800" y="6356350"/>
            <a:ext cx="1143000" cy="365125"/>
          </a:xfrm>
        </p:spPr>
        <p:txBody>
          <a:bodyPr/>
          <a:lstStyle/>
          <a:p>
            <a:pPr>
              <a:defRPr/>
            </a:pPr>
            <a:r>
              <a:rPr lang="en-US" altLang="en-US" sz="1200" dirty="0"/>
              <a:t>9</a:t>
            </a:r>
          </a:p>
        </p:txBody>
      </p:sp>
      <p:sp>
        <p:nvSpPr>
          <p:cNvPr id="5" name="Date Placeholder 4"/>
          <p:cNvSpPr>
            <a:spLocks noGrp="1"/>
          </p:cNvSpPr>
          <p:nvPr>
            <p:ph type="dt" sz="half" idx="10"/>
          </p:nvPr>
        </p:nvSpPr>
        <p:spPr>
          <a:xfrm>
            <a:off x="990600" y="6248400"/>
            <a:ext cx="1600200" cy="365125"/>
          </a:xfrm>
        </p:spPr>
        <p:txBody>
          <a:bodyPr/>
          <a:lstStyle/>
          <a:p>
            <a:pPr>
              <a:defRPr/>
            </a:pPr>
            <a:fld id="{CCCC6E2A-FC74-4283-91AF-6FCB565A38A9}" type="datetime1">
              <a:rPr lang="en-US" smtClean="0"/>
              <a:t>5/19/2022</a:t>
            </a:fld>
            <a:endParaRPr lang="en-US" dirty="0"/>
          </a:p>
        </p:txBody>
      </p:sp>
    </p:spTree>
    <p:extLst>
      <p:ext uri="{BB962C8B-B14F-4D97-AF65-F5344CB8AC3E}">
        <p14:creationId xmlns:p14="http://schemas.microsoft.com/office/powerpoint/2010/main" val="1318902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Grp="1" noChangeArrowheads="1"/>
          </p:cNvSpPr>
          <p:nvPr/>
        </p:nvSpPr>
        <p:spPr bwMode="auto">
          <a:xfrm>
            <a:off x="6000750" y="5657851"/>
            <a:ext cx="742950"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lvl="3" eaLnBrk="1" fontAlgn="base" hangingPunct="1">
              <a:spcBef>
                <a:spcPct val="0"/>
              </a:spcBef>
              <a:spcAft>
                <a:spcPct val="0"/>
              </a:spcAft>
            </a:pPr>
            <a:r>
              <a:rPr lang="en-US" altLang="en-US" sz="900" dirty="0">
                <a:solidFill>
                  <a:prstClr val="black"/>
                </a:solidFill>
              </a:rPr>
              <a:t>                                   </a:t>
            </a:r>
          </a:p>
        </p:txBody>
      </p:sp>
      <p:sp>
        <p:nvSpPr>
          <p:cNvPr id="4" name="Title 1"/>
          <p:cNvSpPr txBox="1">
            <a:spLocks/>
          </p:cNvSpPr>
          <p:nvPr/>
        </p:nvSpPr>
        <p:spPr bwMode="auto">
          <a:xfrm>
            <a:off x="1149447" y="1524000"/>
            <a:ext cx="7378505" cy="2968945"/>
          </a:xfrm>
          <a:prstGeom prst="rect">
            <a:avLst/>
          </a:prstGeom>
          <a:noFill/>
          <a:ln w="9525">
            <a:noFill/>
            <a:miter lim="800000"/>
            <a:headEnd/>
            <a:tailEnd/>
          </a:ln>
        </p:spPr>
        <p:txBody>
          <a:bodyPr anchor="ctr"/>
          <a:lstStyle/>
          <a:p>
            <a:pPr eaLnBrk="0" fontAlgn="base" hangingPunct="0">
              <a:spcBef>
                <a:spcPct val="0"/>
              </a:spcBef>
              <a:spcAft>
                <a:spcPct val="0"/>
              </a:spcAft>
              <a:defRPr/>
            </a:pPr>
            <a:r>
              <a:rPr lang="en-US" sz="3300" dirty="0">
                <a:solidFill>
                  <a:prstClr val="black"/>
                </a:solidFill>
                <a:latin typeface="Times New Roman" panose="02020603050405020304" pitchFamily="18" charset="0"/>
                <a:cs typeface="Times New Roman" panose="02020603050405020304" pitchFamily="18" charset="0"/>
              </a:rPr>
              <a:t>Please make sure that you have conducted a physical inventory, as required by Rule 69I-72.006, F.A.C., prior to closing your inventory year out. </a:t>
            </a:r>
            <a:endParaRPr lang="en-US" sz="3300" b="1" dirty="0">
              <a:solidFill>
                <a:prstClr val="black"/>
              </a:solidFill>
            </a:endParaRPr>
          </a:p>
        </p:txBody>
      </p:sp>
      <p:sp>
        <p:nvSpPr>
          <p:cNvPr id="9220" name="Title 8"/>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Year-End Closing</a:t>
            </a:r>
          </a:p>
        </p:txBody>
      </p:sp>
      <p:sp>
        <p:nvSpPr>
          <p:cNvPr id="3" name="Slide Number Placeholder 2"/>
          <p:cNvSpPr>
            <a:spLocks noGrp="1"/>
          </p:cNvSpPr>
          <p:nvPr>
            <p:ph type="sldNum" sz="quarter" idx="12"/>
          </p:nvPr>
        </p:nvSpPr>
        <p:spPr/>
        <p:txBody>
          <a:bodyPr/>
          <a:lstStyle/>
          <a:p>
            <a:pPr>
              <a:defRPr/>
            </a:pPr>
            <a:r>
              <a:rPr lang="en-US" altLang="en-US" sz="1200" dirty="0">
                <a:solidFill>
                  <a:prstClr val="black"/>
                </a:solidFill>
              </a:rPr>
              <a:t>90</a:t>
            </a:r>
          </a:p>
        </p:txBody>
      </p:sp>
      <p:sp>
        <p:nvSpPr>
          <p:cNvPr id="2" name="Date Placeholder 1"/>
          <p:cNvSpPr>
            <a:spLocks noGrp="1"/>
          </p:cNvSpPr>
          <p:nvPr>
            <p:ph type="dt" sz="half" idx="10"/>
          </p:nvPr>
        </p:nvSpPr>
        <p:spPr/>
        <p:txBody>
          <a:bodyPr/>
          <a:lstStyle/>
          <a:p>
            <a:pPr>
              <a:defRPr/>
            </a:pPr>
            <a:fld id="{5D1BCEE0-B15D-4876-8288-ADF3A589B760}" type="datetime1">
              <a:rPr lang="en-US" smtClean="0">
                <a:solidFill>
                  <a:prstClr val="black">
                    <a:tint val="75000"/>
                  </a:prstClr>
                </a:solidFill>
              </a:rPr>
              <a:t>5/19/2022</a:t>
            </a:fld>
            <a:endParaRPr lang="en-US" dirty="0">
              <a:solidFill>
                <a:prstClr val="black">
                  <a:tint val="75000"/>
                </a:prstClr>
              </a:solidFill>
            </a:endParaRPr>
          </a:p>
        </p:txBody>
      </p:sp>
    </p:spTree>
    <p:extLst>
      <p:ext uri="{BB962C8B-B14F-4D97-AF65-F5344CB8AC3E}">
        <p14:creationId xmlns:p14="http://schemas.microsoft.com/office/powerpoint/2010/main" val="20674964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8"/>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Year-End Closing</a:t>
            </a:r>
          </a:p>
        </p:txBody>
      </p:sp>
      <p:sp>
        <p:nvSpPr>
          <p:cNvPr id="5" name="Slide Number Placeholder 4"/>
          <p:cNvSpPr>
            <a:spLocks noGrp="1"/>
          </p:cNvSpPr>
          <p:nvPr>
            <p:ph type="sldNum" sz="quarter" idx="12"/>
          </p:nvPr>
        </p:nvSpPr>
        <p:spPr/>
        <p:txBody>
          <a:bodyPr/>
          <a:lstStyle/>
          <a:p>
            <a:pPr>
              <a:defRPr/>
            </a:pPr>
            <a:r>
              <a:rPr lang="en-US" altLang="en-US" sz="1200" dirty="0">
                <a:solidFill>
                  <a:prstClr val="black"/>
                </a:solidFill>
              </a:rPr>
              <a:t>91</a:t>
            </a:r>
          </a:p>
        </p:txBody>
      </p:sp>
      <p:sp>
        <p:nvSpPr>
          <p:cNvPr id="3" name="Rectangle 2"/>
          <p:cNvSpPr/>
          <p:nvPr/>
        </p:nvSpPr>
        <p:spPr>
          <a:xfrm>
            <a:off x="1219200" y="1859340"/>
            <a:ext cx="7543800" cy="1569660"/>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Please make sure that you are recording all 16 data elements for your property items that are required by 69I-72.003, F.A.C.</a:t>
            </a:r>
          </a:p>
        </p:txBody>
      </p:sp>
      <p:sp>
        <p:nvSpPr>
          <p:cNvPr id="2" name="Date Placeholder 1"/>
          <p:cNvSpPr>
            <a:spLocks noGrp="1"/>
          </p:cNvSpPr>
          <p:nvPr>
            <p:ph type="dt" sz="half" idx="10"/>
          </p:nvPr>
        </p:nvSpPr>
        <p:spPr/>
        <p:txBody>
          <a:bodyPr/>
          <a:lstStyle/>
          <a:p>
            <a:pPr>
              <a:defRPr/>
            </a:pPr>
            <a:fld id="{A5F7986A-6FC4-46F0-BF63-B29C59A2CFA9}" type="datetime1">
              <a:rPr lang="en-US" smtClean="0">
                <a:solidFill>
                  <a:prstClr val="black">
                    <a:tint val="75000"/>
                  </a:prstClr>
                </a:solidFill>
              </a:rPr>
              <a:t>5/19/2022</a:t>
            </a:fld>
            <a:endParaRPr lang="en-US" dirty="0">
              <a:solidFill>
                <a:prstClr val="black">
                  <a:tint val="75000"/>
                </a:prstClr>
              </a:solidFill>
            </a:endParaRPr>
          </a:p>
        </p:txBody>
      </p:sp>
    </p:spTree>
    <p:extLst>
      <p:ext uri="{BB962C8B-B14F-4D97-AF65-F5344CB8AC3E}">
        <p14:creationId xmlns:p14="http://schemas.microsoft.com/office/powerpoint/2010/main" val="3259181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8"/>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Year-End Closing</a:t>
            </a:r>
          </a:p>
        </p:txBody>
      </p:sp>
      <p:sp>
        <p:nvSpPr>
          <p:cNvPr id="5" name="Slide Number Placeholder 4"/>
          <p:cNvSpPr>
            <a:spLocks noGrp="1"/>
          </p:cNvSpPr>
          <p:nvPr>
            <p:ph type="sldNum" sz="quarter" idx="12"/>
          </p:nvPr>
        </p:nvSpPr>
        <p:spPr/>
        <p:txBody>
          <a:bodyPr/>
          <a:lstStyle/>
          <a:p>
            <a:pPr>
              <a:defRPr/>
            </a:pPr>
            <a:r>
              <a:rPr lang="en-US" altLang="en-US" sz="1200" dirty="0">
                <a:solidFill>
                  <a:prstClr val="black"/>
                </a:solidFill>
              </a:rPr>
              <a:t>92</a:t>
            </a:r>
          </a:p>
        </p:txBody>
      </p:sp>
      <p:sp>
        <p:nvSpPr>
          <p:cNvPr id="3" name="Rectangle 2"/>
          <p:cNvSpPr/>
          <p:nvPr/>
        </p:nvSpPr>
        <p:spPr>
          <a:xfrm>
            <a:off x="1295400" y="1981200"/>
            <a:ext cx="7543800" cy="2062103"/>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Please make sure that you update your local copy of BOMS to the latest version so you can take advantage of the new features for Year-End reports.</a:t>
            </a:r>
          </a:p>
        </p:txBody>
      </p:sp>
      <p:sp>
        <p:nvSpPr>
          <p:cNvPr id="2" name="Date Placeholder 1"/>
          <p:cNvSpPr>
            <a:spLocks noGrp="1"/>
          </p:cNvSpPr>
          <p:nvPr>
            <p:ph type="dt" sz="half" idx="10"/>
          </p:nvPr>
        </p:nvSpPr>
        <p:spPr/>
        <p:txBody>
          <a:bodyPr/>
          <a:lstStyle/>
          <a:p>
            <a:pPr>
              <a:defRPr/>
            </a:pPr>
            <a:fld id="{A5F7986A-6FC4-46F0-BF63-B29C59A2CFA9}" type="datetime1">
              <a:rPr lang="en-US" smtClean="0">
                <a:solidFill>
                  <a:prstClr val="black">
                    <a:tint val="75000"/>
                  </a:prstClr>
                </a:solidFill>
              </a:rPr>
              <a:t>5/19/2022</a:t>
            </a:fld>
            <a:endParaRPr lang="en-US" dirty="0">
              <a:solidFill>
                <a:prstClr val="black">
                  <a:tint val="75000"/>
                </a:prstClr>
              </a:solidFill>
            </a:endParaRPr>
          </a:p>
        </p:txBody>
      </p:sp>
    </p:spTree>
    <p:extLst>
      <p:ext uri="{BB962C8B-B14F-4D97-AF65-F5344CB8AC3E}">
        <p14:creationId xmlns:p14="http://schemas.microsoft.com/office/powerpoint/2010/main" val="3641611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Year-End Closing</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r>
              <a:rPr lang="en-US" altLang="en-US" sz="1200" dirty="0">
                <a:solidFill>
                  <a:prstClr val="black"/>
                </a:solidFill>
              </a:rPr>
              <a:t>93</a:t>
            </a:r>
          </a:p>
          <a:p>
            <a:pPr>
              <a:defRPr/>
            </a:pPr>
            <a:endParaRPr lang="en-US" altLang="en-US" sz="1200" dirty="0">
              <a:solidFill>
                <a:prstClr val="black"/>
              </a:solidFill>
            </a:endParaRPr>
          </a:p>
        </p:txBody>
      </p:sp>
      <p:sp>
        <p:nvSpPr>
          <p:cNvPr id="3" name="Content Placeholder 2"/>
          <p:cNvSpPr>
            <a:spLocks noGrp="1"/>
          </p:cNvSpPr>
          <p:nvPr>
            <p:ph idx="1"/>
          </p:nvPr>
        </p:nvSpPr>
        <p:spPr/>
        <p:txBody>
          <a:bodyPr/>
          <a:lstStyle/>
          <a:p>
            <a:pPr algn="ctr"/>
            <a:endParaRPr lang="en-US" sz="4950" dirty="0"/>
          </a:p>
          <a:p>
            <a:pPr marL="0" indent="0" algn="ctr">
              <a:buNone/>
            </a:pPr>
            <a:r>
              <a:rPr lang="en-US" sz="4950" dirty="0">
                <a:latin typeface="Times New Roman" panose="02020603050405020304" pitchFamily="18" charset="0"/>
                <a:cs typeface="Times New Roman" panose="02020603050405020304" pitchFamily="18" charset="0"/>
              </a:rPr>
              <a:t>Questions??</a:t>
            </a:r>
          </a:p>
        </p:txBody>
      </p:sp>
      <p:sp>
        <p:nvSpPr>
          <p:cNvPr id="4" name="Date Placeholder 3"/>
          <p:cNvSpPr>
            <a:spLocks noGrp="1"/>
          </p:cNvSpPr>
          <p:nvPr>
            <p:ph type="dt" sz="half" idx="10"/>
          </p:nvPr>
        </p:nvSpPr>
        <p:spPr/>
        <p:txBody>
          <a:bodyPr/>
          <a:lstStyle/>
          <a:p>
            <a:pPr>
              <a:defRPr/>
            </a:pPr>
            <a:fld id="{6AC3C69F-C790-453A-BB36-4A07EB6F0CB3}" type="datetime1">
              <a:rPr lang="en-US" smtClean="0">
                <a:solidFill>
                  <a:prstClr val="black">
                    <a:tint val="75000"/>
                  </a:prstClr>
                </a:solidFill>
              </a:rPr>
              <a:t>5/19/2022</a:t>
            </a:fld>
            <a:endParaRPr lang="en-US" dirty="0">
              <a:solidFill>
                <a:prstClr val="black">
                  <a:tint val="75000"/>
                </a:prstClr>
              </a:solidFill>
            </a:endParaRPr>
          </a:p>
        </p:txBody>
      </p:sp>
    </p:spTree>
    <p:extLst>
      <p:ext uri="{BB962C8B-B14F-4D97-AF65-F5344CB8AC3E}">
        <p14:creationId xmlns:p14="http://schemas.microsoft.com/office/powerpoint/2010/main" val="235620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914400" y="1905000"/>
            <a:ext cx="7623175" cy="1752600"/>
          </a:xfrm>
        </p:spPr>
        <p:txBody>
          <a:bodyPr/>
          <a:lstStyle/>
          <a:p>
            <a:pPr algn="ctr" eaLnBrk="1" hangingPunct="1"/>
            <a:r>
              <a:rPr lang="en-US" dirty="0">
                <a:latin typeface="Times New Roman" panose="02020603050405020304" pitchFamily="18" charset="0"/>
                <a:cs typeface="Times New Roman" panose="02020603050405020304" pitchFamily="18" charset="0"/>
              </a:rPr>
              <a:t>Calendar for Year-End</a:t>
            </a:r>
          </a:p>
        </p:txBody>
      </p:sp>
      <p:sp>
        <p:nvSpPr>
          <p:cNvPr id="61443" name="Rectangle 5"/>
          <p:cNvSpPr>
            <a:spLocks noGrp="1" noChangeArrowheads="1"/>
          </p:cNvSpPr>
          <p:nvPr>
            <p:ph type="subTitle" idx="4294967295"/>
          </p:nvPr>
        </p:nvSpPr>
        <p:spPr>
          <a:xfrm>
            <a:off x="838200" y="3962400"/>
            <a:ext cx="7620000" cy="838200"/>
          </a:xfrm>
        </p:spPr>
        <p:txBody>
          <a:bodyPr/>
          <a:lstStyle/>
          <a:p>
            <a:pPr marL="0" indent="0" algn="ctr" eaLnBrk="1" hangingPunct="1">
              <a:buNone/>
            </a:pPr>
            <a:r>
              <a:rPr lang="en-US" sz="4400" b="1" dirty="0">
                <a:latin typeface="Times New Roman" panose="02020603050405020304" pitchFamily="18" charset="0"/>
                <a:cs typeface="Times New Roman" panose="02020603050405020304" pitchFamily="18" charset="0"/>
              </a:rPr>
              <a:t>Fiscal Year </a:t>
            </a:r>
            <a:r>
              <a:rPr lang="en-US" sz="4400" b="1" dirty="0">
                <a:solidFill>
                  <a:srgbClr val="FF0000"/>
                </a:solidFill>
                <a:latin typeface="Times New Roman" panose="02020603050405020304" pitchFamily="18" charset="0"/>
                <a:cs typeface="Times New Roman" panose="02020603050405020304" pitchFamily="18" charset="0"/>
              </a:rPr>
              <a:t>2021-22</a:t>
            </a:r>
          </a:p>
          <a:p>
            <a:pPr marL="0" indent="0" algn="ctr" eaLnBrk="1" hangingPunct="1">
              <a:buNone/>
            </a:pPr>
            <a:endParaRPr 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Calendar</a:t>
            </a:r>
            <a:endParaRPr lang="en-US" dirty="0"/>
          </a:p>
        </p:txBody>
      </p:sp>
      <p:sp>
        <p:nvSpPr>
          <p:cNvPr id="5" name="Slide Number Placeholder 4"/>
          <p:cNvSpPr>
            <a:spLocks noGrp="1"/>
          </p:cNvSpPr>
          <p:nvPr>
            <p:ph type="sldNum" sz="quarter" idx="12"/>
          </p:nvPr>
        </p:nvSpPr>
        <p:spPr>
          <a:xfrm>
            <a:off x="6553200" y="6523039"/>
            <a:ext cx="2133600" cy="198435"/>
          </a:xfrm>
        </p:spPr>
        <p:txBody>
          <a:bodyPr/>
          <a:lstStyle/>
          <a:p>
            <a:pPr>
              <a:defRPr/>
            </a:pPr>
            <a:r>
              <a:rPr lang="en-US" altLang="en-US" sz="1200" dirty="0"/>
              <a:t>95</a:t>
            </a:r>
          </a:p>
          <a:p>
            <a:pPr>
              <a:defRPr/>
            </a:pPr>
            <a:endParaRPr lang="en-US" altLang="en-US" sz="1200" dirty="0"/>
          </a:p>
        </p:txBody>
      </p:sp>
      <p:pic>
        <p:nvPicPr>
          <p:cNvPr id="6" name="Content Placeholder 5">
            <a:extLst>
              <a:ext uri="{FF2B5EF4-FFF2-40B4-BE49-F238E27FC236}">
                <a16:creationId xmlns:a16="http://schemas.microsoft.com/office/drawing/2014/main" id="{D89963FD-275A-4C9A-A890-F39D31E2D3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8599"/>
            <a:ext cx="8991600" cy="6294440"/>
          </a:xfrm>
        </p:spPr>
      </p:pic>
    </p:spTree>
    <p:extLst>
      <p:ext uri="{BB962C8B-B14F-4D97-AF65-F5344CB8AC3E}">
        <p14:creationId xmlns:p14="http://schemas.microsoft.com/office/powerpoint/2010/main" val="1480175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0EE5EF5-0348-4160-A744-81FFA399BB0A}" type="datetime1">
              <a:rPr lang="en-US" smtClean="0"/>
              <a:t>5/19/2022</a:t>
            </a:fld>
            <a:endParaRPr lang="en-US" dirty="0"/>
          </a:p>
        </p:txBody>
      </p:sp>
      <p:sp>
        <p:nvSpPr>
          <p:cNvPr id="5" name="Slide Number Placeholder 4"/>
          <p:cNvSpPr>
            <a:spLocks noGrp="1"/>
          </p:cNvSpPr>
          <p:nvPr>
            <p:ph type="sldNum" sz="quarter" idx="12"/>
          </p:nvPr>
        </p:nvSpPr>
        <p:spPr>
          <a:xfrm>
            <a:off x="6553200" y="6378526"/>
            <a:ext cx="2133600" cy="342949"/>
          </a:xfrm>
        </p:spPr>
        <p:txBody>
          <a:bodyPr/>
          <a:lstStyle/>
          <a:p>
            <a:pPr>
              <a:defRPr/>
            </a:pPr>
            <a:endParaRPr lang="en-US" altLang="en-US" sz="1200" dirty="0"/>
          </a:p>
          <a:p>
            <a:pPr>
              <a:defRPr/>
            </a:pPr>
            <a:endParaRPr lang="en-US" altLang="en-US" dirty="0"/>
          </a:p>
        </p:txBody>
      </p:sp>
      <p:sp>
        <p:nvSpPr>
          <p:cNvPr id="3" name="TextBox 2"/>
          <p:cNvSpPr txBox="1"/>
          <p:nvPr/>
        </p:nvSpPr>
        <p:spPr>
          <a:xfrm>
            <a:off x="8229600" y="6292599"/>
            <a:ext cx="341760" cy="276999"/>
          </a:xfrm>
          <a:prstGeom prst="rect">
            <a:avLst/>
          </a:prstGeom>
          <a:noFill/>
        </p:spPr>
        <p:txBody>
          <a:bodyPr wrap="none" rtlCol="0">
            <a:spAutoFit/>
          </a:bodyPr>
          <a:lstStyle/>
          <a:p>
            <a:r>
              <a:rPr lang="en-US" sz="1200" dirty="0"/>
              <a:t>96</a:t>
            </a:r>
          </a:p>
        </p:txBody>
      </p:sp>
      <p:sp>
        <p:nvSpPr>
          <p:cNvPr id="6" name="Rectangle 5">
            <a:extLst>
              <a:ext uri="{FF2B5EF4-FFF2-40B4-BE49-F238E27FC236}">
                <a16:creationId xmlns:a16="http://schemas.microsoft.com/office/drawing/2014/main" id="{6C200166-AE94-42A1-865C-FBC825EC7D19}"/>
              </a:ext>
            </a:extLst>
          </p:cNvPr>
          <p:cNvSpPr/>
          <p:nvPr/>
        </p:nvSpPr>
        <p:spPr>
          <a:xfrm>
            <a:off x="1737815" y="457200"/>
            <a:ext cx="1478290" cy="523220"/>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Calendar</a:t>
            </a:r>
            <a:endParaRPr lang="en-US" dirty="0"/>
          </a:p>
        </p:txBody>
      </p:sp>
      <p:pic>
        <p:nvPicPr>
          <p:cNvPr id="7" name="Picture 6">
            <a:extLst>
              <a:ext uri="{FF2B5EF4-FFF2-40B4-BE49-F238E27FC236}">
                <a16:creationId xmlns:a16="http://schemas.microsoft.com/office/drawing/2014/main" id="{7FA297C1-D72A-4522-B2E5-13AE53942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43126"/>
            <a:ext cx="8917969" cy="5835399"/>
          </a:xfrm>
          <a:prstGeom prst="rect">
            <a:avLst/>
          </a:prstGeom>
        </p:spPr>
      </p:pic>
    </p:spTree>
    <p:extLst>
      <p:ext uri="{BB962C8B-B14F-4D97-AF65-F5344CB8AC3E}">
        <p14:creationId xmlns:p14="http://schemas.microsoft.com/office/powerpoint/2010/main" val="1724429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Calendar</a:t>
            </a:r>
            <a:endParaRPr lang="en-US" dirty="0"/>
          </a:p>
        </p:txBody>
      </p:sp>
      <p:pic>
        <p:nvPicPr>
          <p:cNvPr id="7" name="Content Placeholder 6">
            <a:extLst>
              <a:ext uri="{FF2B5EF4-FFF2-40B4-BE49-F238E27FC236}">
                <a16:creationId xmlns:a16="http://schemas.microsoft.com/office/drawing/2014/main" id="{2553133D-3434-4787-915F-F8064763F2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427038"/>
            <a:ext cx="9019251" cy="5897562"/>
          </a:xfrm>
        </p:spPr>
      </p:pic>
      <p:sp>
        <p:nvSpPr>
          <p:cNvPr id="4" name="Date Placeholder 3"/>
          <p:cNvSpPr>
            <a:spLocks noGrp="1"/>
          </p:cNvSpPr>
          <p:nvPr>
            <p:ph type="dt" sz="half" idx="10"/>
          </p:nvPr>
        </p:nvSpPr>
        <p:spPr/>
        <p:txBody>
          <a:bodyPr/>
          <a:lstStyle/>
          <a:p>
            <a:pPr>
              <a:defRPr/>
            </a:pPr>
            <a:fld id="{F0EE5EF5-0348-4160-A744-81FFA399BB0A}" type="datetime1">
              <a:rPr lang="en-US" smtClean="0"/>
              <a:t>5/19/2022</a:t>
            </a:fld>
            <a:endParaRPr lang="en-US" dirty="0"/>
          </a:p>
        </p:txBody>
      </p:sp>
      <p:sp>
        <p:nvSpPr>
          <p:cNvPr id="5" name="Slide Number Placeholder 4"/>
          <p:cNvSpPr>
            <a:spLocks noGrp="1"/>
          </p:cNvSpPr>
          <p:nvPr>
            <p:ph type="sldNum" sz="quarter" idx="12"/>
          </p:nvPr>
        </p:nvSpPr>
        <p:spPr/>
        <p:txBody>
          <a:bodyPr/>
          <a:lstStyle/>
          <a:p>
            <a:pPr>
              <a:defRPr/>
            </a:pPr>
            <a:r>
              <a:rPr lang="en-US" altLang="en-US" sz="1200" dirty="0"/>
              <a:t>97</a:t>
            </a:r>
          </a:p>
        </p:txBody>
      </p:sp>
    </p:spTree>
    <p:extLst>
      <p:ext uri="{BB962C8B-B14F-4D97-AF65-F5344CB8AC3E}">
        <p14:creationId xmlns:p14="http://schemas.microsoft.com/office/powerpoint/2010/main" val="8954638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Calendar</a:t>
            </a:r>
            <a:endParaRPr lang="en-US" dirty="0"/>
          </a:p>
        </p:txBody>
      </p:sp>
      <p:sp>
        <p:nvSpPr>
          <p:cNvPr id="4" name="Date Placeholder 3"/>
          <p:cNvSpPr>
            <a:spLocks noGrp="1"/>
          </p:cNvSpPr>
          <p:nvPr>
            <p:ph type="dt" sz="half" idx="10"/>
          </p:nvPr>
        </p:nvSpPr>
        <p:spPr/>
        <p:txBody>
          <a:bodyPr/>
          <a:lstStyle/>
          <a:p>
            <a:pPr>
              <a:defRPr/>
            </a:pPr>
            <a:fld id="{F0EE5EF5-0348-4160-A744-81FFA399BB0A}" type="datetime1">
              <a:rPr lang="en-US" smtClean="0"/>
              <a:t>5/19/2022</a:t>
            </a:fld>
            <a:endParaRPr lang="en-US" dirty="0"/>
          </a:p>
        </p:txBody>
      </p:sp>
      <p:sp>
        <p:nvSpPr>
          <p:cNvPr id="5" name="Slide Number Placeholder 4"/>
          <p:cNvSpPr>
            <a:spLocks noGrp="1"/>
          </p:cNvSpPr>
          <p:nvPr>
            <p:ph type="sldNum" sz="quarter" idx="12"/>
          </p:nvPr>
        </p:nvSpPr>
        <p:spPr/>
        <p:txBody>
          <a:bodyPr/>
          <a:lstStyle/>
          <a:p>
            <a:pPr>
              <a:defRPr/>
            </a:pPr>
            <a:r>
              <a:rPr lang="en-US" altLang="en-US" sz="1200" dirty="0"/>
              <a:t>98</a:t>
            </a:r>
          </a:p>
        </p:txBody>
      </p:sp>
      <p:pic>
        <p:nvPicPr>
          <p:cNvPr id="7" name="Content Placeholder 6">
            <a:extLst>
              <a:ext uri="{FF2B5EF4-FFF2-40B4-BE49-F238E27FC236}">
                <a16:creationId xmlns:a16="http://schemas.microsoft.com/office/drawing/2014/main" id="{E8F1FAB5-F6A3-468E-B371-C12935F225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85680"/>
            <a:ext cx="8900688" cy="6115120"/>
          </a:xfrm>
        </p:spPr>
      </p:pic>
    </p:spTree>
    <p:extLst>
      <p:ext uri="{BB962C8B-B14F-4D97-AF65-F5344CB8AC3E}">
        <p14:creationId xmlns:p14="http://schemas.microsoft.com/office/powerpoint/2010/main" val="42068392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Calendar</a:t>
            </a:r>
            <a:endParaRPr lang="en-US" dirty="0"/>
          </a:p>
        </p:txBody>
      </p:sp>
      <p:sp>
        <p:nvSpPr>
          <p:cNvPr id="4" name="Date Placeholder 3"/>
          <p:cNvSpPr>
            <a:spLocks noGrp="1"/>
          </p:cNvSpPr>
          <p:nvPr>
            <p:ph type="dt" sz="half" idx="10"/>
          </p:nvPr>
        </p:nvSpPr>
        <p:spPr/>
        <p:txBody>
          <a:bodyPr/>
          <a:lstStyle/>
          <a:p>
            <a:pPr>
              <a:defRPr/>
            </a:pPr>
            <a:fld id="{F0EE5EF5-0348-4160-A744-81FFA399BB0A}" type="datetime1">
              <a:rPr lang="en-US" smtClean="0"/>
              <a:t>5/19/2022</a:t>
            </a:fld>
            <a:endParaRPr lang="en-US" dirty="0"/>
          </a:p>
        </p:txBody>
      </p:sp>
      <p:sp>
        <p:nvSpPr>
          <p:cNvPr id="5" name="Slide Number Placeholder 4"/>
          <p:cNvSpPr>
            <a:spLocks noGrp="1"/>
          </p:cNvSpPr>
          <p:nvPr>
            <p:ph type="sldNum" sz="quarter" idx="12"/>
          </p:nvPr>
        </p:nvSpPr>
        <p:spPr/>
        <p:txBody>
          <a:bodyPr/>
          <a:lstStyle/>
          <a:p>
            <a:pPr>
              <a:defRPr/>
            </a:pPr>
            <a:r>
              <a:rPr lang="en-US" altLang="en-US" sz="1200" dirty="0"/>
              <a:t>99</a:t>
            </a:r>
          </a:p>
        </p:txBody>
      </p:sp>
      <p:pic>
        <p:nvPicPr>
          <p:cNvPr id="7" name="Content Placeholder 6">
            <a:extLst>
              <a:ext uri="{FF2B5EF4-FFF2-40B4-BE49-F238E27FC236}">
                <a16:creationId xmlns:a16="http://schemas.microsoft.com/office/drawing/2014/main" id="{56069DBC-7CD7-40AA-BC90-D77A5E1B6B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36525"/>
            <a:ext cx="8991600" cy="6219825"/>
          </a:xfrm>
        </p:spPr>
      </p:pic>
    </p:spTree>
    <p:extLst>
      <p:ext uri="{BB962C8B-B14F-4D97-AF65-F5344CB8AC3E}">
        <p14:creationId xmlns:p14="http://schemas.microsoft.com/office/powerpoint/2010/main" val="2208091196"/>
      </p:ext>
    </p:extLst>
  </p:cSld>
  <p:clrMapOvr>
    <a:masterClrMapping/>
  </p:clrMapOvr>
</p:sld>
</file>

<file path=ppt/theme/theme1.xml><?xml version="1.0" encoding="utf-8"?>
<a:theme xmlns:a="http://schemas.openxmlformats.org/drawingml/2006/main" name="JAC-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JAC-blue">
  <a:themeElements>
    <a:clrScheme name="8_JAC-blu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8_JAC-blu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JAC-blue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Redacted/>
</file>

<file path=customXml/itemProps1.xml><?xml version="1.0" encoding="utf-8"?>
<ds:datastoreItem xmlns:ds="http://schemas.openxmlformats.org/officeDocument/2006/customXml" ds:itemID="{A9F27618-5727-4F3C-8F0B-DC5D8B0F612A}">
  <ds:schemaRefs/>
</ds:datastoreItem>
</file>

<file path=docProps/app.xml><?xml version="1.0" encoding="utf-8"?>
<Properties xmlns="http://schemas.openxmlformats.org/officeDocument/2006/extended-properties" xmlns:vt="http://schemas.openxmlformats.org/officeDocument/2006/docPropsVTypes">
  <Template>jac master file template</Template>
  <TotalTime>24659</TotalTime>
  <Words>7602</Words>
  <Application>Microsoft Office PowerPoint</Application>
  <PresentationFormat>On-screen Show (4:3)</PresentationFormat>
  <Paragraphs>1129</Paragraphs>
  <Slides>100</Slides>
  <Notes>100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100</vt:i4>
      </vt:variant>
    </vt:vector>
  </HeadingPairs>
  <TitlesOfParts>
    <vt:vector size="106" baseType="lpstr">
      <vt:lpstr>Arial</vt:lpstr>
      <vt:lpstr>Calibri</vt:lpstr>
      <vt:lpstr>Times New Roman</vt:lpstr>
      <vt:lpstr>Wingdings</vt:lpstr>
      <vt:lpstr>JAC-blue</vt:lpstr>
      <vt:lpstr>8_JAC-blue</vt:lpstr>
      <vt:lpstr>2021-22  Fiscal Year End Training May 19, 2022</vt:lpstr>
      <vt:lpstr>The Commission</vt:lpstr>
      <vt:lpstr>JAC’s Vision, Mission &amp; Core Values</vt:lpstr>
      <vt:lpstr>Accounting Overview – Disbursements and Revenue </vt:lpstr>
      <vt:lpstr>State of Florida Fiscal Year</vt:lpstr>
      <vt:lpstr>Fiscal Year End – June Information and Reminders</vt:lpstr>
      <vt:lpstr>Journal Transfers  - Overview</vt:lpstr>
      <vt:lpstr>Journal Transfers – Challenges at Year-End</vt:lpstr>
      <vt:lpstr>Journal Transfers – Challenges at Year-End</vt:lpstr>
      <vt:lpstr>Journal Transfers – Deadlines and Considerations</vt:lpstr>
      <vt:lpstr>Statewide Travel Management System (STMS) – June Deadlines</vt:lpstr>
      <vt:lpstr>Purchasing Card (PCard) – June Activities</vt:lpstr>
      <vt:lpstr>JAC Revenue - Current Year Refunds</vt:lpstr>
      <vt:lpstr>JAC Accounting - More Deadlines</vt:lpstr>
      <vt:lpstr>July – September: Certifications Forward Budgets</vt:lpstr>
      <vt:lpstr>Certifications Forward – Release Balances and Categories to Certify </vt:lpstr>
      <vt:lpstr>Certifications Forward – All Funds and Categories - Reminders</vt:lpstr>
      <vt:lpstr>6/30/22 FLAIR Balance </vt:lpstr>
      <vt:lpstr>Obligations – Identified by Classes </vt:lpstr>
      <vt:lpstr>Public Defender and State Attorney Due Process - Balances</vt:lpstr>
      <vt:lpstr>Sexually Violent Predator Funds (SVP)</vt:lpstr>
      <vt:lpstr>Acquisition for Motor Vehicles Appropriation - Reminder</vt:lpstr>
      <vt:lpstr>Certified Items and Budgets </vt:lpstr>
      <vt:lpstr>“Lump Sum” Certified Budget - Overview</vt:lpstr>
      <vt:lpstr>Lump Sum Certified </vt:lpstr>
      <vt:lpstr>JAC Lump Sum Certified Form</vt:lpstr>
      <vt:lpstr>JAC Lump Sum Form - Sample </vt:lpstr>
      <vt:lpstr>Lump Sum Certified (cont.)</vt:lpstr>
      <vt:lpstr>Certifications Forward – Detailed Option (CF1 Form)</vt:lpstr>
      <vt:lpstr>Certified Forward Batch Sheets</vt:lpstr>
      <vt:lpstr>Target Dates and Deadlines – June Recap   </vt:lpstr>
      <vt:lpstr> Deadline and Target Dates – July   </vt:lpstr>
      <vt:lpstr>Budget Office Overview -   Budget Amendments  </vt:lpstr>
      <vt:lpstr>EOG Memo 22-043                         Remaining Deadlines</vt:lpstr>
      <vt:lpstr>EOG Memo 22-043                         Remaining Deadlines</vt:lpstr>
      <vt:lpstr>5% or $250,000 (whichever is greater) Budget Amendments</vt:lpstr>
      <vt:lpstr>Appropriation Modification versus Expenditure Journal Transfer</vt:lpstr>
      <vt:lpstr>Procedures for Completing the 5%/$250K Budget Amendment Form</vt:lpstr>
      <vt:lpstr>Procedures for Completing the 5%/$250K Budget Amendment Form</vt:lpstr>
      <vt:lpstr>Procedures for Completing the 5%/$250K Budget Amendment Form</vt:lpstr>
      <vt:lpstr>Procedures for Completing the 5%/$250K Budget Amendment Form</vt:lpstr>
      <vt:lpstr>Procedures for Completing the 5%/$250K Budget Amendment Form</vt:lpstr>
      <vt:lpstr>Procedures for Completing the 5%/$250K Budget Amendment Form</vt:lpstr>
      <vt:lpstr>Procedures for Completing the 5%/$250K Budget Amendment Form</vt:lpstr>
      <vt:lpstr>Procedures for Completing the 5%/$250K Budget Amendment Form</vt:lpstr>
      <vt:lpstr>IN TIME for LBR &amp; LRPP FY2023-24 Preparation ....</vt:lpstr>
      <vt:lpstr>Budget Office Contact Information</vt:lpstr>
      <vt:lpstr>Human Resources </vt:lpstr>
      <vt:lpstr>Payroll Discussion— </vt:lpstr>
      <vt:lpstr>Payroll Discussion</vt:lpstr>
      <vt:lpstr>ORG CODES! They do make a difference. </vt:lpstr>
      <vt:lpstr>Salary Cancellation Deadlines </vt:lpstr>
      <vt:lpstr>Insurance Payments                         </vt:lpstr>
      <vt:lpstr>Avoid Negative Balances</vt:lpstr>
      <vt:lpstr>Journal Transfers – Transferring Expenditures at Year-End</vt:lpstr>
      <vt:lpstr>Salary Refunds</vt:lpstr>
      <vt:lpstr>Benefits Premiums </vt:lpstr>
      <vt:lpstr>Overpayment Strategies </vt:lpstr>
      <vt:lpstr>Retirement Credits</vt:lpstr>
      <vt:lpstr>Helpful Hints</vt:lpstr>
      <vt:lpstr>Human Resources Contacts</vt:lpstr>
      <vt:lpstr> Salary Rate</vt:lpstr>
      <vt:lpstr>Salary Rate</vt:lpstr>
      <vt:lpstr>Rate Reports</vt:lpstr>
      <vt:lpstr>   Financial Statements      </vt:lpstr>
      <vt:lpstr>Financial Statements Workshop</vt:lpstr>
      <vt:lpstr>Financial Statement Checklist</vt:lpstr>
      <vt:lpstr>Information JROs Provide </vt:lpstr>
      <vt:lpstr>Important Information Due Dates</vt:lpstr>
      <vt:lpstr>Declaration of Intent </vt:lpstr>
      <vt:lpstr>Operating Leases</vt:lpstr>
      <vt:lpstr>Implementing GASB 87</vt:lpstr>
      <vt:lpstr>Receivables Information</vt:lpstr>
      <vt:lpstr>Receivables Information (Continued)</vt:lpstr>
      <vt:lpstr>Receivables Information (Continued)</vt:lpstr>
      <vt:lpstr>  Capital Assets Information  </vt:lpstr>
      <vt:lpstr>Leave Liability Information</vt:lpstr>
      <vt:lpstr>Leave Liability – Short-Term Calculations </vt:lpstr>
      <vt:lpstr>Leave Liability – Short-Term Calculations (Continued)</vt:lpstr>
      <vt:lpstr>Revolving Fund Information</vt:lpstr>
      <vt:lpstr>Final Review of Financial Statement Information</vt:lpstr>
      <vt:lpstr>Final Review of Financial Statement Information</vt:lpstr>
      <vt:lpstr>Final Trial Balance Report </vt:lpstr>
      <vt:lpstr>Certifications Due Dates</vt:lpstr>
      <vt:lpstr>Schedule of Expenditures of Federal Awards (SEFA)</vt:lpstr>
      <vt:lpstr>Submission of Financial Statement Information</vt:lpstr>
      <vt:lpstr>Subject Matter Experts</vt:lpstr>
      <vt:lpstr>Financial Statements</vt:lpstr>
      <vt:lpstr> Inventory  Year-End Closing  </vt:lpstr>
      <vt:lpstr>Year-End Closing</vt:lpstr>
      <vt:lpstr>Year-End Closing</vt:lpstr>
      <vt:lpstr>Year-End Closing</vt:lpstr>
      <vt:lpstr>Year-End Closing</vt:lpstr>
      <vt:lpstr>Calendar for Year-End</vt:lpstr>
      <vt:lpstr>Calendar</vt:lpstr>
      <vt:lpstr>PowerPoint Presentation</vt:lpstr>
      <vt:lpstr>Calendar</vt:lpstr>
      <vt:lpstr>Calendar</vt:lpstr>
      <vt:lpstr>Calendar</vt:lpstr>
      <vt:lpstr>Other Business, General Discussion and Questions</vt:lpstr>
    </vt:vector>
  </TitlesOfParts>
  <Company>jac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End Presentation</dc:title>
  <dc:creator>jac</dc:creator>
  <cp:lastModifiedBy>Snuggs, Andy</cp:lastModifiedBy>
  <cp:revision>2503</cp:revision>
  <cp:lastPrinted>2022-05-18T18:08:18Z</cp:lastPrinted>
  <dcterms:created xsi:type="dcterms:W3CDTF">2008-03-24T19:10:52Z</dcterms:created>
  <dcterms:modified xsi:type="dcterms:W3CDTF">2022-05-19T15:32:33Z</dcterms:modified>
  <cp:contentStatus/>
</cp:coreProperties>
</file>